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media/image70.jpg" ContentType="image/jpg"/>
  <Override PartName="/ppt/media/image72.jpg" ContentType="image/jp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6"/>
  </p:notesMasterIdLst>
  <p:sldIdLst>
    <p:sldId id="256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57" r:id="rId17"/>
    <p:sldId id="274" r:id="rId18"/>
    <p:sldId id="275" r:id="rId19"/>
    <p:sldId id="306" r:id="rId20"/>
    <p:sldId id="318" r:id="rId21"/>
    <p:sldId id="319" r:id="rId22"/>
    <p:sldId id="315" r:id="rId23"/>
    <p:sldId id="320" r:id="rId24"/>
    <p:sldId id="321" r:id="rId25"/>
    <p:sldId id="307" r:id="rId26"/>
    <p:sldId id="322" r:id="rId27"/>
    <p:sldId id="311" r:id="rId28"/>
    <p:sldId id="312" r:id="rId29"/>
    <p:sldId id="317" r:id="rId30"/>
    <p:sldId id="305" r:id="rId31"/>
    <p:sldId id="258" r:id="rId32"/>
    <p:sldId id="325" r:id="rId33"/>
    <p:sldId id="326" r:id="rId34"/>
    <p:sldId id="327" r:id="rId35"/>
    <p:sldId id="328" r:id="rId36"/>
    <p:sldId id="335" r:id="rId37"/>
    <p:sldId id="336" r:id="rId38"/>
    <p:sldId id="337" r:id="rId39"/>
    <p:sldId id="332" r:id="rId40"/>
    <p:sldId id="333" r:id="rId41"/>
    <p:sldId id="334" r:id="rId42"/>
    <p:sldId id="324" r:id="rId43"/>
    <p:sldId id="338" r:id="rId44"/>
    <p:sldId id="339" r:id="rId45"/>
    <p:sldId id="340" r:id="rId46"/>
    <p:sldId id="341" r:id="rId47"/>
    <p:sldId id="342" r:id="rId48"/>
    <p:sldId id="343" r:id="rId49"/>
    <p:sldId id="344" r:id="rId50"/>
    <p:sldId id="345" r:id="rId51"/>
    <p:sldId id="346" r:id="rId52"/>
    <p:sldId id="347" r:id="rId53"/>
    <p:sldId id="348" r:id="rId54"/>
    <p:sldId id="349" r:id="rId5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17B8777E-E203-479E-A96E-97FA40C1D3A6}">
          <p14:sldIdLst>
            <p14:sldId id="256"/>
            <p14:sldId id="259"/>
            <p14:sldId id="260"/>
            <p14:sldId id="261"/>
            <p14:sldId id="262"/>
            <p14:sldId id="263"/>
            <p14:sldId id="264"/>
            <p14:sldId id="265"/>
            <p14:sldId id="266"/>
            <p14:sldId id="267"/>
            <p14:sldId id="268"/>
            <p14:sldId id="269"/>
            <p14:sldId id="270"/>
            <p14:sldId id="271"/>
            <p14:sldId id="272"/>
            <p14:sldId id="257"/>
          </p14:sldIdLst>
        </p14:section>
        <p14:section name="Default Section" id="{195021E7-A268-48FD-B489-46A9D590FC81}">
          <p14:sldIdLst>
            <p14:sldId id="274"/>
            <p14:sldId id="275"/>
            <p14:sldId id="306"/>
            <p14:sldId id="318"/>
            <p14:sldId id="319"/>
          </p14:sldIdLst>
        </p14:section>
        <p14:section name="Untitled Section" id="{5CB52E47-ADCE-4539-87D1-49C0BE8E5760}">
          <p14:sldIdLst>
            <p14:sldId id="315"/>
            <p14:sldId id="320"/>
            <p14:sldId id="321"/>
            <p14:sldId id="307"/>
            <p14:sldId id="322"/>
            <p14:sldId id="311"/>
            <p14:sldId id="312"/>
            <p14:sldId id="317"/>
            <p14:sldId id="305"/>
            <p14:sldId id="258"/>
            <p14:sldId id="325"/>
            <p14:sldId id="326"/>
            <p14:sldId id="327"/>
            <p14:sldId id="328"/>
            <p14:sldId id="335"/>
            <p14:sldId id="336"/>
            <p14:sldId id="337"/>
            <p14:sldId id="332"/>
            <p14:sldId id="333"/>
            <p14:sldId id="334"/>
            <p14:sldId id="324"/>
            <p14:sldId id="338"/>
            <p14:sldId id="339"/>
            <p14:sldId id="340"/>
            <p14:sldId id="341"/>
            <p14:sldId id="342"/>
            <p14:sldId id="343"/>
            <p14:sldId id="344"/>
            <p14:sldId id="345"/>
            <p14:sldId id="346"/>
            <p14:sldId id="347"/>
            <p14:sldId id="348"/>
            <p14:sldId id="349"/>
          </p14:sldIdLst>
        </p14:section>
      </p14:section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stem Nepal" initials="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commentAuthors" Target="commentAuthor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7-06T09:36:55.582" idx="2">
    <p:pos x="221" y="211"/>
    <p:text>@ssatyal@unicef.org @mmuna@unicef.org and @sjoshi@unicef.org we have finished the outlines, and waiting for the team feedbacks. If you have any, please let us know</p:tex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D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5DF610-2DE3-4D7D-BDF2-9D0B07CAF024}" type="datetimeFigureOut">
              <a:rPr lang="en-ID" smtClean="0"/>
              <a:t>13/07/2021</a:t>
            </a:fld>
            <a:endParaRPr lang="en-ID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D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C4E637-0BA6-4D85-9364-B3F7036DE109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0083460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5cf93eb460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g5cf93eb460_0_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" name="Google Shape;178;g5cf93eb460_0_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t>17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g5cb2345398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0" name="Google Shape;320;g5cb2345398_0_3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21" name="Google Shape;321;g5cb2345398_0_3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726640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g5cb2345398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0" name="Google Shape;320;g5cb2345398_0_3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21" name="Google Shape;321;g5cb2345398_0_3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8369516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g5cb2345398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0" name="Google Shape;320;g5cb2345398_0_3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1" name="Google Shape;321;g5cb2345398_0_3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5843975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g5cea663e7f_0_4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2" name="Google Shape;352;g5cea663e7f_0_47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3" name="Google Shape;353;g5cea663e7f_0_47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t>30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gdd65dce563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8" name="Google Shape;318;gdd65dce563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Times New Roman"/>
                <a:ea typeface="Times New Roman"/>
                <a:cs typeface="Times New Roman"/>
                <a:sym typeface="Times New Roman"/>
              </a:rPr>
              <a:t>Might replace this poster with the thematic color of organization. It’s little fade one.</a:t>
            </a:r>
            <a:endParaRPr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Times New Roman"/>
                <a:ea typeface="Times New Roman"/>
                <a:cs typeface="Times New Roman"/>
                <a:sym typeface="Times New Roman"/>
              </a:rPr>
              <a:t>My introduction, background of my studies, works at WiSTEAM and involvement at Unicef COA group.</a:t>
            </a:r>
            <a:endParaRPr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gdaf7a7955d_0_9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4" name="Google Shape;324;gdaf7a7955d_0_9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ge3a7ea1e84_1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2" name="Google Shape;332;ge3a7ea1e84_1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gdd372ffc76_0_3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8" name="Google Shape;338;gdd372ffc76_0_3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ge364339860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2" name="Google Shape;372;ge364339860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>
              <a:solidFill>
                <a:schemeClr val="dk1"/>
              </a:solidFill>
              <a:highlight>
                <a:schemeClr val="lt1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048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Char char="-"/>
            </a:pPr>
            <a:r>
              <a:rPr lang="en" sz="1200">
                <a:solidFill>
                  <a:schemeClr val="dk1"/>
                </a:solidFill>
                <a:highlight>
                  <a:schemeClr val="lt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NGOs and INGOs</a:t>
            </a:r>
            <a:endParaRPr sz="1200">
              <a:solidFill>
                <a:schemeClr val="dk1"/>
              </a:solidFill>
              <a:highlight>
                <a:schemeClr val="lt1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048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Char char="-"/>
            </a:pPr>
            <a:r>
              <a:rPr lang="en" sz="1200">
                <a:solidFill>
                  <a:schemeClr val="dk1"/>
                </a:solidFill>
                <a:highlight>
                  <a:schemeClr val="lt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Local CSO organization working for cause of children and adolescent girls</a:t>
            </a:r>
            <a:endParaRPr sz="1200">
              <a:solidFill>
                <a:schemeClr val="dk1"/>
              </a:solidFill>
              <a:highlight>
                <a:schemeClr val="lt1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048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Char char="-"/>
            </a:pPr>
            <a:r>
              <a:rPr lang="en" sz="1200">
                <a:solidFill>
                  <a:schemeClr val="dk1"/>
                </a:solidFill>
                <a:highlight>
                  <a:schemeClr val="lt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Corporates working for education and girls causes</a:t>
            </a:r>
            <a:endParaRPr sz="1200">
              <a:solidFill>
                <a:schemeClr val="dk1"/>
              </a:solidFill>
              <a:highlight>
                <a:schemeClr val="lt1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ge364339860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0" name="Google Shape;380;ge364339860_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5cea663e7f_0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3" name="Google Shape;193;g5cea663e7f_0_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ge3a7ea1e84_1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5" name="Google Shape;385;ge3a7ea1e84_1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5cea663e7f_0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3" name="Google Shape;193;g5cea663e7f_0_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986066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5cea663e7f_0_3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4" name="Google Shape;234;g5cea663e7f_0_3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5cea663e7f_0_3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4" name="Google Shape;234;g5cea663e7f_0_3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299830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5cea663e7f_0_1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7" name="Google Shape;217;g5cea663e7f_0_1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5cb2345398_0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" name="Google Shape;330;g5cb2345398_0_5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31" name="Google Shape;331;g5cb2345398_0_5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t>24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5cb2345398_0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" name="Google Shape;330;g5cb2345398_0_5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31" name="Google Shape;331;g5cb2345398_0_5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t>25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858802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g5cb2345398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0" name="Google Shape;320;g5cb2345398_0_3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1" name="Google Shape;321;g5cb2345398_0_3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26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44EBAE-E657-42A3-9ED9-3BF642F5B9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F057822-8C6C-41F7-9FD9-D159C52F5A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893DB2-6631-4E69-BA38-988BE2D902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80B35-C094-4D7B-8845-878B56ECB34B}" type="datetimeFigureOut">
              <a:rPr lang="en-ID" smtClean="0"/>
              <a:t>13/07/2021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618F32-144B-485C-B2F7-F9E142FB5D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317271-5841-442E-AEC3-1490C79974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38262-C202-4838-BAEE-C56823D74FE7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2188010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BE7AC5-7B21-40A1-AF59-62239657BD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8B6EACC-6742-4916-BB94-73BB5AA724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5028CD-7839-453C-8BFA-FF471F29FF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80B35-C094-4D7B-8845-878B56ECB34B}" type="datetimeFigureOut">
              <a:rPr lang="en-ID" smtClean="0"/>
              <a:t>13/07/2021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37D340-6C13-4A1B-A4D0-1C3BA104D6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B805EA-5C4C-429B-B5D5-FFF93CA274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38262-C202-4838-BAEE-C56823D74FE7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5084412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B3317F2-000A-44AA-BB3A-FBC76C35169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81804C8-F1F5-4007-A332-6653B462B6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353496-AF16-4175-B3A9-43B09AA821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80B35-C094-4D7B-8845-878B56ECB34B}" type="datetimeFigureOut">
              <a:rPr lang="en-ID" smtClean="0"/>
              <a:t>13/07/2021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479EF4-1133-4330-8972-A77742532D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9178B4-E4CA-4F61-8C49-A6375D8D5C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38262-C202-4838-BAEE-C56823D74FE7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9661650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userDrawn="1">
  <p:cSld name="Title and body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5E0A0BC-34B9-4CAD-A310-89B9600EC00D}"/>
              </a:ext>
            </a:extLst>
          </p:cNvPr>
          <p:cNvSpPr/>
          <p:nvPr userDrawn="1"/>
        </p:nvSpPr>
        <p:spPr>
          <a:xfrm>
            <a:off x="5657850" y="0"/>
            <a:ext cx="6534149" cy="6857899"/>
          </a:xfrm>
          <a:prstGeom prst="rect">
            <a:avLst/>
          </a:prstGeom>
          <a:solidFill>
            <a:srgbClr val="00B0F0">
              <a:alpha val="1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Picture 3" descr="E:\Big Blu Comms\OKY Project\Oky brand development\Mask Group 1.png">
            <a:extLst>
              <a:ext uri="{FF2B5EF4-FFF2-40B4-BE49-F238E27FC236}">
                <a16:creationId xmlns:a16="http://schemas.microsoft.com/office/drawing/2014/main" id="{C918DF31-0C1F-44B6-A882-6A4B93A42EFC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alphaModFix amt="35000"/>
          </a:blip>
          <a:srcRect r="53594"/>
          <a:stretch/>
        </p:blipFill>
        <p:spPr bwMode="auto">
          <a:xfrm flipH="1">
            <a:off x="6534150" y="0"/>
            <a:ext cx="5657850" cy="6858000"/>
          </a:xfrm>
          <a:prstGeom prst="rect">
            <a:avLst/>
          </a:prstGeom>
          <a:noFill/>
        </p:spPr>
      </p:pic>
      <p:sp>
        <p:nvSpPr>
          <p:cNvPr id="5" name="Google Shape;198;g5cea663e7f_0_57">
            <a:extLst>
              <a:ext uri="{FF2B5EF4-FFF2-40B4-BE49-F238E27FC236}">
                <a16:creationId xmlns:a16="http://schemas.microsoft.com/office/drawing/2014/main" id="{087F79E5-509C-4A20-87B7-CF8FCA173979}"/>
              </a:ext>
            </a:extLst>
          </p:cNvPr>
          <p:cNvSpPr txBox="1"/>
          <p:nvPr userDrawn="1"/>
        </p:nvSpPr>
        <p:spPr>
          <a:xfrm>
            <a:off x="8426244" y="6499122"/>
            <a:ext cx="3765755" cy="358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1" i="0" u="none" strike="noStrike" cap="none" dirty="0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rPr>
              <a:t>UNICEF</a:t>
            </a:r>
            <a:r>
              <a:rPr lang="en-US" sz="1200" b="0" i="0" u="none" strike="noStrike" cap="none" dirty="0">
                <a:solidFill>
                  <a:srgbClr val="00B0F0"/>
                </a:solidFill>
                <a:sym typeface="Arial"/>
              </a:rPr>
              <a:t> | for every child</a:t>
            </a:r>
            <a:endParaRPr sz="1200" b="0" i="0" u="none" strike="noStrike" cap="none" dirty="0">
              <a:solidFill>
                <a:srgbClr val="00B0F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Picture 3" descr="E:\Big Blu Comms\OKY Project\AI Files\EPS files\Oky animation asset Background(1920X1080)33-01.png">
            <a:extLst>
              <a:ext uri="{FF2B5EF4-FFF2-40B4-BE49-F238E27FC236}">
                <a16:creationId xmlns:a16="http://schemas.microsoft.com/office/drawing/2014/main" id="{F37CF7BD-5E70-45EB-A9AD-1B13A0E9BA0E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 cstate="print">
            <a:alphaModFix amt="35000"/>
          </a:blip>
          <a:srcRect l="7034" b="4260"/>
          <a:stretch/>
        </p:blipFill>
        <p:spPr bwMode="auto">
          <a:xfrm>
            <a:off x="0" y="2654553"/>
            <a:ext cx="6690261" cy="4203448"/>
          </a:xfrm>
          <a:prstGeom prst="rect">
            <a:avLst/>
          </a:prstGeom>
          <a:noFill/>
        </p:spPr>
      </p:pic>
      <p:pic>
        <p:nvPicPr>
          <p:cNvPr id="7" name="Picture 2" descr="E:\Big Blu Comms\OKY Project\Oky brand development\Group 2.png">
            <a:extLst>
              <a:ext uri="{FF2B5EF4-FFF2-40B4-BE49-F238E27FC236}">
                <a16:creationId xmlns:a16="http://schemas.microsoft.com/office/drawing/2014/main" id="{E0FD8924-E908-4006-B60F-833FEBEE57B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 rot="10800000">
            <a:off x="8756580" y="-528910"/>
            <a:ext cx="4707502" cy="317295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968214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5cea663e7f_0_433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g5cea663e7f_0_433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marL="914400" lvl="1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l" rtl="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5" name="Google Shape;198;g5cea663e7f_0_57">
            <a:extLst>
              <a:ext uri="{FF2B5EF4-FFF2-40B4-BE49-F238E27FC236}">
                <a16:creationId xmlns:a16="http://schemas.microsoft.com/office/drawing/2014/main" id="{087F79E5-509C-4A20-87B7-CF8FCA173979}"/>
              </a:ext>
            </a:extLst>
          </p:cNvPr>
          <p:cNvSpPr txBox="1"/>
          <p:nvPr userDrawn="1"/>
        </p:nvSpPr>
        <p:spPr>
          <a:xfrm>
            <a:off x="8426244" y="6499122"/>
            <a:ext cx="3765755" cy="358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Oky period tracker app –</a:t>
            </a:r>
            <a:r>
              <a:rPr lang="en-US" sz="1200" b="0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b="1" i="0" u="none" strike="noStrike" cap="none" dirty="0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rPr>
              <a:t>UNICEF</a:t>
            </a:r>
            <a:r>
              <a:rPr lang="en-US" sz="1200" b="0" i="0" u="none" strike="noStrike" cap="none" dirty="0">
                <a:solidFill>
                  <a:srgbClr val="00B0F0"/>
                </a:solidFill>
                <a:sym typeface="Arial"/>
              </a:rPr>
              <a:t> | for every child</a:t>
            </a:r>
            <a:endParaRPr sz="1200" b="0" i="0" u="none" strike="noStrike" cap="none" dirty="0">
              <a:solidFill>
                <a:srgbClr val="00B0F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826304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9244CD-D0B4-4A24-A3A7-F28CFA98A0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510072-2C49-4137-AE43-9D481D4094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F8ABC7-EA88-4915-A6BD-F8DDD9B8EF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80B35-C094-4D7B-8845-878B56ECB34B}" type="datetimeFigureOut">
              <a:rPr lang="en-ID" smtClean="0"/>
              <a:t>13/07/2021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A0653C-B435-4EDD-BE7C-9DD9CBF420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D390DA-63A5-4300-AD69-2E276F780A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38262-C202-4838-BAEE-C56823D74FE7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5084189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B66581-45E1-4FA6-BEF1-6250BE39BD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A0616F-E2CE-4B07-A17F-B4ED6AEA0C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4C4279-7085-4FA9-A4F3-C2E841BBF7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80B35-C094-4D7B-8845-878B56ECB34B}" type="datetimeFigureOut">
              <a:rPr lang="en-ID" smtClean="0"/>
              <a:t>13/07/2021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65B270-F01B-4221-AD83-9B1D5E11C5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63B174-AFB5-4FC7-8925-F4777F0957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38262-C202-4838-BAEE-C56823D74FE7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5371041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165A56-09E6-47F9-AAD2-32593D17D2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2BA64B-4E19-4026-90B4-76C96024EE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F369E78-F54E-4CA7-8B0D-3676A4DF70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BA0A4C-C2AA-4BEC-A7E7-78C4156FD1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80B35-C094-4D7B-8845-878B56ECB34B}" type="datetimeFigureOut">
              <a:rPr lang="en-ID" smtClean="0"/>
              <a:t>13/07/2021</a:t>
            </a:fld>
            <a:endParaRPr lang="en-ID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E4C81C-A0DC-4858-A5B9-89D80F2838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70D968-4BC3-4206-9050-8A055AD08C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38262-C202-4838-BAEE-C56823D74FE7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1098014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C239BE-C4EC-4167-90A4-9357B3634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2D1129-54E4-4061-9A30-1A615E2B9C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69B364A-AF1B-4A0E-9C85-FF9215F80C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189AD86-5DFB-459C-99C5-C0C210A0808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208792B-69FF-4B40-8857-9BC9E75CFE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9ACDA28-B0CD-4C92-8D5D-7A338E6E85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80B35-C094-4D7B-8845-878B56ECB34B}" type="datetimeFigureOut">
              <a:rPr lang="en-ID" smtClean="0"/>
              <a:t>13/07/2021</a:t>
            </a:fld>
            <a:endParaRPr lang="en-ID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6D048D0-B9F2-4E7E-836D-9F6DA21F7A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FF7C902-70B5-46D9-B417-9C71157A17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38262-C202-4838-BAEE-C56823D74FE7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6520009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A45068-4534-48A7-9AA5-523CB16FEA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A53E2B9-6D8B-4710-ACEA-6C5478714A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80B35-C094-4D7B-8845-878B56ECB34B}" type="datetimeFigureOut">
              <a:rPr lang="en-ID" smtClean="0"/>
              <a:t>13/07/2021</a:t>
            </a:fld>
            <a:endParaRPr lang="en-ID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F06E53C-B45D-4608-89CF-88B55AFE67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BB53172-334B-4DBF-8BDF-428B3C26E6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38262-C202-4838-BAEE-C56823D74FE7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5272177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C3AE5AA-AD14-457B-B863-B5D89E3C30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80B35-C094-4D7B-8845-878B56ECB34B}" type="datetimeFigureOut">
              <a:rPr lang="en-ID" smtClean="0"/>
              <a:t>13/07/2021</a:t>
            </a:fld>
            <a:endParaRPr lang="en-ID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C1CF5E7-2D40-47C7-B70D-A528CBB2E1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3AEBF2-2D84-49D5-ADBC-1FB01ACC6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38262-C202-4838-BAEE-C56823D74FE7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040619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9F423D-D44F-40E6-9471-26C44C4ED3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54FD8F-021A-454E-872C-D056610F21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91499A-9BC0-478C-B1A4-C3BBCFA135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2C0039-D570-4189-A42F-567A12C5AE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80B35-C094-4D7B-8845-878B56ECB34B}" type="datetimeFigureOut">
              <a:rPr lang="en-ID" smtClean="0"/>
              <a:t>13/07/2021</a:t>
            </a:fld>
            <a:endParaRPr lang="en-ID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D295F8-E210-49EB-8F8C-AD50C18627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BC2F44-217B-4DEA-B2C3-FA4241E2AB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38262-C202-4838-BAEE-C56823D74FE7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6672836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7BE860-A6DF-4E3C-96B1-5A27CE4277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4DD3954-9E8A-4854-8759-B8DD197F541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D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87012E1-14DF-4A32-9F74-7DC7F6A09A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E1952D3-52FB-4E77-B439-CA49F25868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80B35-C094-4D7B-8845-878B56ECB34B}" type="datetimeFigureOut">
              <a:rPr lang="en-ID" smtClean="0"/>
              <a:t>13/07/2021</a:t>
            </a:fld>
            <a:endParaRPr lang="en-ID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9638D1-3B92-4B8C-B63F-4FE7CA0CD4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C2BD3F2-3754-4238-BFA4-23FFE70350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38262-C202-4838-BAEE-C56823D74FE7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6224075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9100C29-454F-4A6B-A25C-E0E83E19FF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3D5D98-F8C6-4A40-8E75-1529ACA9A6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F193BF-990A-4A2F-A5BC-FCDB9739579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880B35-C094-4D7B-8845-878B56ECB34B}" type="datetimeFigureOut">
              <a:rPr lang="en-ID" smtClean="0"/>
              <a:t>13/07/2021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9FCF36-44F3-4D9A-9832-BE453EB649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F578E7-5FB1-4549-9357-2B0FC6EBF8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938262-C202-4838-BAEE-C56823D74FE7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5914304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0.png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1.jp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2.jpeg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.png"/><Relationship Id="rId10" Type="http://schemas.openxmlformats.org/officeDocument/2006/relationships/image" Target="../media/image37.png"/><Relationship Id="rId4" Type="http://schemas.openxmlformats.org/officeDocument/2006/relationships/image" Target="../media/image1.png"/><Relationship Id="rId9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40.jpeg"/><Relationship Id="rId7" Type="http://schemas.openxmlformats.org/officeDocument/2006/relationships/image" Target="../media/image25.png"/><Relationship Id="rId12" Type="http://schemas.openxmlformats.org/officeDocument/2006/relationships/image" Target="../media/image4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3.png"/><Relationship Id="rId11" Type="http://schemas.openxmlformats.org/officeDocument/2006/relationships/image" Target="../media/image47.png"/><Relationship Id="rId5" Type="http://schemas.openxmlformats.org/officeDocument/2006/relationships/image" Target="../media/image42.png"/><Relationship Id="rId10" Type="http://schemas.openxmlformats.org/officeDocument/2006/relationships/image" Target="../media/image46.png"/><Relationship Id="rId4" Type="http://schemas.openxmlformats.org/officeDocument/2006/relationships/image" Target="../media/image41.png"/><Relationship Id="rId9" Type="http://schemas.openxmlformats.org/officeDocument/2006/relationships/image" Target="../media/image4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55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.png"/><Relationship Id="rId5" Type="http://schemas.openxmlformats.org/officeDocument/2006/relationships/image" Target="../media/image21.png"/><Relationship Id="rId4" Type="http://schemas.openxmlformats.org/officeDocument/2006/relationships/image" Target="../media/image1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comments" Target="../comments/comment1.xml"/><Relationship Id="rId4" Type="http://schemas.openxmlformats.org/officeDocument/2006/relationships/image" Target="../media/image60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mailto:info@wistemnepal.org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2.jp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354D6ADF-1DC8-4F50-B517-DC3C7D9122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953"/>
            <a:ext cx="12211050" cy="6875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3620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1C56D27-CC4E-409D-8811-5F85BA3394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2943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7404B70-EA4F-493B-B3D1-A6327B6D23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0091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D780333-5515-4CE2-8B8A-6C71429F77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1810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A51C4E5-F09E-4532-B6E0-7ABC023212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3748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E7A2D91-82C4-4B6F-9D50-3CF351FAC6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3214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9AD0997-4687-440C-9DB8-404D15E59F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3203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354D6ADF-1DC8-4F50-B517-DC3C7D9122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953"/>
            <a:ext cx="12211050" cy="6875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4547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DF0CCA8F-D4F0-45A6-9AE1-53D8E53061C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52" r="6442"/>
          <a:stretch/>
        </p:blipFill>
        <p:spPr>
          <a:xfrm>
            <a:off x="0" y="0"/>
            <a:ext cx="12192000" cy="6857990"/>
          </a:xfrm>
          <a:prstGeom prst="rect">
            <a:avLst/>
          </a:prstGeom>
        </p:spPr>
      </p:pic>
      <p:pic>
        <p:nvPicPr>
          <p:cNvPr id="10" name="Picture 3" descr="E:\Big Blu Comms\OKY Project\Oky brand development\Mask Group 1.png">
            <a:extLst>
              <a:ext uri="{FF2B5EF4-FFF2-40B4-BE49-F238E27FC236}">
                <a16:creationId xmlns:a16="http://schemas.microsoft.com/office/drawing/2014/main" id="{9A13A32E-6F27-4D49-9CB9-972BDEE6BF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alphaModFix amt="35000"/>
          </a:blip>
          <a:srcRect/>
          <a:stretch>
            <a:fillRect/>
          </a:stretch>
        </p:blipFill>
        <p:spPr bwMode="auto">
          <a:xfrm>
            <a:off x="-20" y="-1056342"/>
            <a:ext cx="12192000" cy="6858000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0" y="5367978"/>
            <a:ext cx="5686655" cy="12910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2800" dirty="0">
              <a:solidFill>
                <a:srgbClr val="00AEEF"/>
              </a:solidFill>
              <a:ea typeface="Roboto Black" panose="02000000000000000000" pitchFamily="2" charset="0"/>
              <a:cs typeface="Arial"/>
              <a:sym typeface="Arial"/>
            </a:endParaRPr>
          </a:p>
          <a:p>
            <a:pPr algn="ctr"/>
            <a:endParaRPr lang="en-US" dirty="0">
              <a:solidFill>
                <a:srgbClr val="00AEEF"/>
              </a:solidFill>
            </a:endParaRPr>
          </a:p>
        </p:txBody>
      </p:sp>
      <p:pic>
        <p:nvPicPr>
          <p:cNvPr id="181" name="Google Shape;181;g5cf93eb460_0_15"/>
          <p:cNvPicPr preferRelativeResize="0"/>
          <p:nvPr/>
        </p:nvPicPr>
        <p:blipFill rotWithShape="1">
          <a:blip r:embed="rId5">
            <a:alphaModFix/>
          </a:blip>
          <a:srcRect t="35298" b="406"/>
          <a:stretch/>
        </p:blipFill>
        <p:spPr>
          <a:xfrm>
            <a:off x="344630" y="5488265"/>
            <a:ext cx="1765004" cy="1041991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ECDDE20-B59D-4403-943E-1CB747E4494D}"/>
              </a:ext>
            </a:extLst>
          </p:cNvPr>
          <p:cNvSpPr/>
          <p:nvPr/>
        </p:nvSpPr>
        <p:spPr>
          <a:xfrm>
            <a:off x="-509954" y="782515"/>
            <a:ext cx="316523" cy="861647"/>
          </a:xfrm>
          <a:prstGeom prst="rect">
            <a:avLst/>
          </a:prstGeom>
          <a:solidFill>
            <a:srgbClr val="189024"/>
          </a:solidFill>
          <a:ln>
            <a:solidFill>
              <a:srgbClr val="F592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84E28CE-7206-459D-8BCE-7C60890EB9F7}"/>
              </a:ext>
            </a:extLst>
          </p:cNvPr>
          <p:cNvSpPr/>
          <p:nvPr/>
        </p:nvSpPr>
        <p:spPr>
          <a:xfrm>
            <a:off x="5686655" y="5367978"/>
            <a:ext cx="6505345" cy="1291046"/>
          </a:xfrm>
          <a:prstGeom prst="rect">
            <a:avLst/>
          </a:prstGeom>
          <a:solidFill>
            <a:srgbClr val="CCE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2800" dirty="0">
              <a:solidFill>
                <a:srgbClr val="00AEEF"/>
              </a:solidFill>
              <a:ea typeface="Roboto Black" panose="02000000000000000000" pitchFamily="2" charset="0"/>
              <a:cs typeface="Arial"/>
              <a:sym typeface="Arial"/>
            </a:endParaRPr>
          </a:p>
          <a:p>
            <a:pPr algn="ctr"/>
            <a:endParaRPr lang="en-US" dirty="0">
              <a:solidFill>
                <a:srgbClr val="00AEEF"/>
              </a:solidFill>
            </a:endParaRPr>
          </a:p>
        </p:txBody>
      </p:sp>
      <p:pic>
        <p:nvPicPr>
          <p:cNvPr id="12" name="Picture 2" descr="E:\Big Blu Comms\OKY Project\Oky brand development\Group 2.png">
            <a:extLst>
              <a:ext uri="{FF2B5EF4-FFF2-40B4-BE49-F238E27FC236}">
                <a16:creationId xmlns:a16="http://schemas.microsoft.com/office/drawing/2014/main" id="{5D1EAF4D-664B-4FA7-96B8-5BF6CF4333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1272082" y="4213955"/>
            <a:ext cx="4707502" cy="3172955"/>
          </a:xfrm>
          <a:prstGeom prst="rect">
            <a:avLst/>
          </a:prstGeom>
          <a:noFill/>
        </p:spPr>
      </p:pic>
      <p:pic>
        <p:nvPicPr>
          <p:cNvPr id="13" name="Picture 2" descr="E:\Big Blu Comms\OKY Project\Oky brand development\Group 2.png">
            <a:extLst>
              <a:ext uri="{FF2B5EF4-FFF2-40B4-BE49-F238E27FC236}">
                <a16:creationId xmlns:a16="http://schemas.microsoft.com/office/drawing/2014/main" id="{A82C7CE5-5D4C-4E6F-91E3-CA0560B90B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0800000">
            <a:off x="8756580" y="-528910"/>
            <a:ext cx="4707502" cy="3172955"/>
          </a:xfrm>
          <a:prstGeom prst="rect">
            <a:avLst/>
          </a:prstGeom>
          <a:noFill/>
        </p:spPr>
      </p:pic>
      <p:grpSp>
        <p:nvGrpSpPr>
          <p:cNvPr id="11" name="Group 10"/>
          <p:cNvGrpSpPr/>
          <p:nvPr/>
        </p:nvGrpSpPr>
        <p:grpSpPr>
          <a:xfrm>
            <a:off x="2454264" y="5532206"/>
            <a:ext cx="9038260" cy="1077218"/>
            <a:chOff x="950640" y="5403152"/>
            <a:chExt cx="9038260" cy="1077218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4A20CD43-63D8-4E6D-8CDB-A2C31CF3749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50640" y="5410758"/>
              <a:ext cx="3232391" cy="946501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4249952" y="5403152"/>
              <a:ext cx="5738948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rgbClr val="EA308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Arial"/>
                  <a:sym typeface="Arial"/>
                </a:rPr>
                <a:t>The period tracker app for girls</a:t>
              </a:r>
              <a:br>
                <a:rPr lang="en-US" sz="3200" b="1" dirty="0">
                  <a:solidFill>
                    <a:srgbClr val="EA308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</a:br>
              <a:r>
                <a:rPr lang="en-US" sz="2400" b="1" dirty="0">
                  <a:solidFill>
                    <a:srgbClr val="EA308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Alex Tyers-Chowdhury</a:t>
              </a:r>
              <a:r>
                <a:rPr lang="en-US" sz="3200" b="1" dirty="0">
                  <a:solidFill>
                    <a:srgbClr val="EA308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, </a:t>
              </a:r>
              <a:r>
                <a:rPr lang="en-US" sz="2400" dirty="0">
                  <a:solidFill>
                    <a:srgbClr val="EA3081"/>
                  </a:solidFill>
                  <a:latin typeface="Roboto Black" panose="02000000000000000000" pitchFamily="2" charset="0"/>
                  <a:ea typeface="Roboto Black" panose="02000000000000000000" pitchFamily="2" charset="0"/>
                </a:rPr>
                <a:t>UNICEF</a:t>
              </a:r>
            </a:p>
          </p:txBody>
        </p:sp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5cea663e7f_0_57"/>
          <p:cNvSpPr txBox="1">
            <a:spLocks noGrp="1"/>
          </p:cNvSpPr>
          <p:nvPr>
            <p:ph type="title" idx="4294967295"/>
          </p:nvPr>
        </p:nvSpPr>
        <p:spPr>
          <a:xfrm>
            <a:off x="0" y="709867"/>
            <a:ext cx="8142288" cy="920750"/>
          </a:xfrm>
          <a:prstGeom prst="rect">
            <a:avLst/>
          </a:prstGeom>
          <a:solidFill>
            <a:srgbClr val="6E3771"/>
          </a:solidFill>
          <a:ln>
            <a:noFill/>
          </a:ln>
          <a:effectLst/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339725" lvl="0" indent="11747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</a:pPr>
            <a:r>
              <a:rPr lang="en-US" sz="3200" dirty="0">
                <a:solidFill>
                  <a:srgbClr val="FFFFFF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Calibri" panose="020F0502020204030204" pitchFamily="34" charset="0"/>
              </a:rPr>
              <a:t>Girls lack menstruation information</a:t>
            </a:r>
            <a:endParaRPr sz="3200" dirty="0">
              <a:solidFill>
                <a:srgbClr val="FFFFFF"/>
              </a:solidFill>
              <a:latin typeface="Roboto Black" panose="02000000000000000000" pitchFamily="2" charset="0"/>
              <a:ea typeface="Roboto Black" panose="02000000000000000000" pitchFamily="2" charset="0"/>
              <a:cs typeface="Calibri" panose="020F0502020204030204" pitchFamily="34" charset="0"/>
            </a:endParaRPr>
          </a:p>
        </p:txBody>
      </p:sp>
      <p:sp>
        <p:nvSpPr>
          <p:cNvPr id="5" name="Google Shape;195;g5cea663e7f_0_57">
            <a:extLst>
              <a:ext uri="{FF2B5EF4-FFF2-40B4-BE49-F238E27FC236}">
                <a16:creationId xmlns:a16="http://schemas.microsoft.com/office/drawing/2014/main" id="{FA44EBEC-D2F7-450E-AC1E-82FE4BB1BBBC}"/>
              </a:ext>
            </a:extLst>
          </p:cNvPr>
          <p:cNvSpPr txBox="1"/>
          <p:nvPr/>
        </p:nvSpPr>
        <p:spPr>
          <a:xfrm>
            <a:off x="6096000" y="1722126"/>
            <a:ext cx="5492262" cy="48245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>
              <a:lnSpc>
                <a:spcPct val="125000"/>
              </a:lnSpc>
            </a:pPr>
            <a:r>
              <a:rPr lang="en-US" sz="2000" dirty="0">
                <a:solidFill>
                  <a:schemeClr val="dk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Menstruation is an </a:t>
            </a:r>
            <a:r>
              <a:rPr lang="en-US" sz="2000" dirty="0">
                <a:solidFill>
                  <a:srgbClr val="6E377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outdated yet prevalent taboo</a:t>
            </a:r>
            <a:r>
              <a:rPr lang="en-US" sz="2000" dirty="0">
                <a:solidFill>
                  <a:schemeClr val="dk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 </a:t>
            </a:r>
          </a:p>
          <a:p>
            <a:pPr>
              <a:lnSpc>
                <a:spcPct val="125000"/>
              </a:lnSpc>
            </a:pPr>
            <a:endParaRPr lang="en-US" sz="2000" dirty="0">
              <a:solidFill>
                <a:schemeClr val="dk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>
              <a:lnSpc>
                <a:spcPct val="125000"/>
              </a:lnSpc>
            </a:pPr>
            <a:r>
              <a:rPr lang="en-US" sz="2000" dirty="0">
                <a:solidFill>
                  <a:schemeClr val="dk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Girls globally </a:t>
            </a:r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lack information </a:t>
            </a:r>
            <a:r>
              <a:rPr lang="en-US" sz="2000" dirty="0">
                <a:solidFill>
                  <a:schemeClr val="dk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and are still</a:t>
            </a:r>
            <a:br>
              <a:rPr lang="en-US" sz="2000" dirty="0">
                <a:solidFill>
                  <a:schemeClr val="dk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en-US" sz="2000" dirty="0">
                <a:solidFill>
                  <a:schemeClr val="dk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shamed and penalized for having periods.</a:t>
            </a:r>
          </a:p>
          <a:p>
            <a:pPr>
              <a:lnSpc>
                <a:spcPct val="125000"/>
              </a:lnSpc>
            </a:pPr>
            <a:br>
              <a:rPr lang="en-US" sz="2000" dirty="0">
                <a:solidFill>
                  <a:schemeClr val="dk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en-US" sz="2000" dirty="0">
                <a:solidFill>
                  <a:schemeClr val="dk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75% of girls in Vanuatu, and 45% in Cambodia report </a:t>
            </a:r>
            <a:r>
              <a:rPr lang="en-US" sz="2000" dirty="0">
                <a:solidFill>
                  <a:srgbClr val="6E377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missing school </a:t>
            </a:r>
            <a:r>
              <a:rPr lang="en-US" sz="2000" dirty="0">
                <a:solidFill>
                  <a:schemeClr val="dk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due to menstruation. </a:t>
            </a:r>
          </a:p>
        </p:txBody>
      </p:sp>
      <p:pic>
        <p:nvPicPr>
          <p:cNvPr id="1027" name="Picture 3" descr="E:\Big Blu Comms\OKY Project\Oky brand development\Oky slide\Untitled-2-01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54188" y="2213682"/>
            <a:ext cx="2280336" cy="2251251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3593069" y="4595152"/>
            <a:ext cx="12025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6E377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Indonesia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72579" y="5232881"/>
            <a:ext cx="48619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6E377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Girls with little or no knowledge prior to menarche </a:t>
            </a:r>
          </a:p>
        </p:txBody>
      </p:sp>
      <p:pic>
        <p:nvPicPr>
          <p:cNvPr id="1026" name="Picture 2" descr="E:\Big Blu Comms\OKY Project\Oky brand development\Oky slide\Untitled-1-01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2579" y="2201002"/>
            <a:ext cx="2292713" cy="226347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1084172" y="4595152"/>
            <a:ext cx="1069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6E377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Lao PDR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234053" y="3486109"/>
            <a:ext cx="7697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97%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305192" y="2922614"/>
            <a:ext cx="7697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45%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5cea663e7f_0_57"/>
          <p:cNvSpPr txBox="1"/>
          <p:nvPr/>
        </p:nvSpPr>
        <p:spPr>
          <a:xfrm>
            <a:off x="6096000" y="1823483"/>
            <a:ext cx="5492262" cy="38144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R="0" lvl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</a:pPr>
            <a:r>
              <a:rPr lang="en-GB" u="none" strike="noStrike" cap="none" dirty="0">
                <a:solidFill>
                  <a:schemeClr val="dk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Arial"/>
              </a:rPr>
              <a:t>Menstrual h</a:t>
            </a:r>
            <a:r>
              <a:rPr lang="en-GB" dirty="0">
                <a:solidFill>
                  <a:schemeClr val="dk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ealth and hygiene programmes exist but are mostly</a:t>
            </a:r>
            <a:r>
              <a:rPr lang="en-GB" dirty="0">
                <a:solidFill>
                  <a:srgbClr val="00B0F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GB" dirty="0">
                <a:solidFill>
                  <a:srgbClr val="EA308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paper-based</a:t>
            </a:r>
            <a:r>
              <a:rPr lang="en-GB" dirty="0">
                <a:solidFill>
                  <a:srgbClr val="00B0F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GB" dirty="0">
                <a:solidFill>
                  <a:schemeClr val="dk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with </a:t>
            </a:r>
            <a:r>
              <a:rPr lang="en-GB" dirty="0">
                <a:solidFill>
                  <a:srgbClr val="EA308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top-down</a:t>
            </a:r>
            <a:r>
              <a:rPr lang="en-GB" dirty="0">
                <a:solidFill>
                  <a:srgbClr val="00B0F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GB" dirty="0">
                <a:solidFill>
                  <a:srgbClr val="EA308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information, </a:t>
            </a:r>
            <a:r>
              <a:rPr lang="en-GB" dirty="0">
                <a:solidFill>
                  <a:schemeClr val="dk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or delivered by teachers and adults who often have little or no training, resources, or time.</a:t>
            </a:r>
          </a:p>
          <a:p>
            <a:pPr marR="0" lvl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</a:pPr>
            <a:endParaRPr lang="en-GB" dirty="0">
              <a:solidFill>
                <a:schemeClr val="dk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R="0" lvl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</a:pPr>
            <a:r>
              <a:rPr lang="en-GB" dirty="0">
                <a:solidFill>
                  <a:srgbClr val="EA308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Digital solutions </a:t>
            </a:r>
            <a:r>
              <a:rPr lang="en-GB" dirty="0">
                <a:solidFill>
                  <a:schemeClr val="dk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can complement and deliver</a:t>
            </a:r>
            <a:br>
              <a:rPr lang="en-GB" dirty="0">
                <a:solidFill>
                  <a:schemeClr val="dk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en-GB" dirty="0">
                <a:solidFill>
                  <a:srgbClr val="EA308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girl-</a:t>
            </a:r>
            <a:r>
              <a:rPr lang="en-GB" dirty="0" err="1">
                <a:solidFill>
                  <a:srgbClr val="EA308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centered</a:t>
            </a:r>
            <a:r>
              <a:rPr lang="en-GB" dirty="0">
                <a:solidFill>
                  <a:srgbClr val="EA308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menstruation education</a:t>
            </a:r>
            <a:r>
              <a:rPr lang="en-GB" dirty="0">
                <a:solidFill>
                  <a:schemeClr val="dk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and individualized </a:t>
            </a:r>
            <a:r>
              <a:rPr lang="en-GB" dirty="0">
                <a:solidFill>
                  <a:srgbClr val="EA308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period tracking </a:t>
            </a:r>
            <a:r>
              <a:rPr lang="en-GB" dirty="0">
                <a:solidFill>
                  <a:schemeClr val="dk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directly into the hands of girls, in the way they want.</a:t>
            </a:r>
            <a:endParaRPr lang="en-GB" u="none" strike="noStrike" cap="none" dirty="0">
              <a:solidFill>
                <a:schemeClr val="dk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00FC995-FD5F-4149-B6C8-F372649AD57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38589" t="1555" r="12521"/>
          <a:stretch/>
        </p:blipFill>
        <p:spPr>
          <a:xfrm>
            <a:off x="0" y="0"/>
            <a:ext cx="5190745" cy="6968082"/>
          </a:xfrm>
          <a:prstGeom prst="rect">
            <a:avLst/>
          </a:prstGeom>
        </p:spPr>
      </p:pic>
      <p:sp>
        <p:nvSpPr>
          <p:cNvPr id="197" name="Google Shape;197;g5cea663e7f_0_57"/>
          <p:cNvSpPr txBox="1">
            <a:spLocks noGrp="1"/>
          </p:cNvSpPr>
          <p:nvPr>
            <p:ph type="title" idx="4294967295"/>
          </p:nvPr>
        </p:nvSpPr>
        <p:spPr>
          <a:xfrm>
            <a:off x="4448175" y="677863"/>
            <a:ext cx="7743825" cy="922337"/>
          </a:xfrm>
          <a:prstGeom prst="rect">
            <a:avLst/>
          </a:prstGeom>
          <a:solidFill>
            <a:srgbClr val="EA3081"/>
          </a:solidFill>
          <a:ln>
            <a:noFill/>
          </a:ln>
          <a:effectLst/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339725" indent="117475">
              <a:lnSpc>
                <a:spcPct val="100000"/>
              </a:lnSpc>
              <a:spcBef>
                <a:spcPts val="0"/>
              </a:spcBef>
              <a:buSzPts val="3700"/>
            </a:pPr>
            <a:r>
              <a:rPr lang="en-US" sz="3200" dirty="0">
                <a:solidFill>
                  <a:srgbClr val="FFFFFF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Calibri" panose="020F0502020204030204" pitchFamily="34" charset="0"/>
              </a:rPr>
              <a:t>Menstruation education programmes</a:t>
            </a:r>
            <a:endParaRPr sz="3200" dirty="0">
              <a:solidFill>
                <a:srgbClr val="FFFFFF"/>
              </a:solidFill>
              <a:latin typeface="Roboto Black" panose="02000000000000000000" pitchFamily="2" charset="0"/>
              <a:ea typeface="Roboto Black" panose="02000000000000000000" pitchFamily="2" charset="0"/>
              <a:cs typeface="Calibri" panose="020F0502020204030204" pitchFamily="34" charset="0"/>
            </a:endParaRPr>
          </a:p>
        </p:txBody>
      </p:sp>
      <p:pic>
        <p:nvPicPr>
          <p:cNvPr id="8" name="Picture 3" descr="E:\Big Blu Comms\OKY Project\Oky brand development\Mask Group 1.png">
            <a:extLst>
              <a:ext uri="{FF2B5EF4-FFF2-40B4-BE49-F238E27FC236}">
                <a16:creationId xmlns:a16="http://schemas.microsoft.com/office/drawing/2014/main" id="{A9E4BCB3-09E7-4A1C-971D-E6DAB2D9CE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alphaModFix amt="35000"/>
          </a:blip>
          <a:srcRect r="57425"/>
          <a:stretch/>
        </p:blipFill>
        <p:spPr bwMode="auto">
          <a:xfrm>
            <a:off x="-1" y="0"/>
            <a:ext cx="5274065" cy="6968082"/>
          </a:xfrm>
          <a:prstGeom prst="rect">
            <a:avLst/>
          </a:prstGeom>
          <a:noFill/>
        </p:spPr>
      </p:pic>
      <p:pic>
        <p:nvPicPr>
          <p:cNvPr id="9" name="Picture 2" descr="E:\Big Blu Comms\OKY Project\Oky brand development\Group 2.png">
            <a:extLst>
              <a:ext uri="{FF2B5EF4-FFF2-40B4-BE49-F238E27FC236}">
                <a16:creationId xmlns:a16="http://schemas.microsoft.com/office/drawing/2014/main" id="{BC38ACF2-7F9E-4321-AFD9-4FEDA0EDC5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568639" y="4219239"/>
            <a:ext cx="4707502" cy="317295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371838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201A4D9-A27B-4299-96B6-E9A8D1638D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6507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4" descr="E:\Big Blu Comms\OKY Project\AI Files\EPS files\White Clouds-01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085118" y="2894610"/>
            <a:ext cx="1512916" cy="990600"/>
          </a:xfrm>
          <a:prstGeom prst="rect">
            <a:avLst/>
          </a:prstGeom>
          <a:noFill/>
        </p:spPr>
      </p:pic>
      <p:pic>
        <p:nvPicPr>
          <p:cNvPr id="13" name="Picture 4" descr="E:\Big Blu Comms\OKY Project\AI Files\EPS files\White Clouds-01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03815" y="3656611"/>
            <a:ext cx="1512916" cy="990600"/>
          </a:xfrm>
          <a:prstGeom prst="rect">
            <a:avLst/>
          </a:prstGeom>
          <a:noFill/>
        </p:spPr>
      </p:pic>
      <p:pic>
        <p:nvPicPr>
          <p:cNvPr id="12" name="Picture 4" descr="E:\Big Blu Comms\OKY Project\AI Files\EPS files\White Clouds-01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804178" y="1689555"/>
            <a:ext cx="2339748" cy="1531978"/>
          </a:xfrm>
          <a:prstGeom prst="rect">
            <a:avLst/>
          </a:prstGeom>
          <a:noFill/>
        </p:spPr>
      </p:pic>
      <p:sp>
        <p:nvSpPr>
          <p:cNvPr id="237" name="Google Shape;237;g5cea663e7f_0_359"/>
          <p:cNvSpPr txBox="1"/>
          <p:nvPr/>
        </p:nvSpPr>
        <p:spPr>
          <a:xfrm>
            <a:off x="622196" y="4677973"/>
            <a:ext cx="5013673" cy="1781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>
              <a:lnSpc>
                <a:spcPct val="125000"/>
              </a:lnSpc>
            </a:pPr>
            <a:r>
              <a:rPr lang="en-US" dirty="0">
                <a:solidFill>
                  <a:srgbClr val="F592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U</a:t>
            </a:r>
            <a:r>
              <a:rPr lang="en" dirty="0">
                <a:solidFill>
                  <a:srgbClr val="F592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ser-centered design </a:t>
            </a:r>
            <a:r>
              <a:rPr lang="en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and</a:t>
            </a:r>
            <a:r>
              <a:rPr lang="en" dirty="0">
                <a:solidFill>
                  <a:srgbClr val="00AEE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" dirty="0">
                <a:solidFill>
                  <a:srgbClr val="F592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co-creation</a:t>
            </a:r>
            <a:r>
              <a:rPr lang="en" dirty="0">
                <a:solidFill>
                  <a:schemeClr val="dk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with 400 girls </a:t>
            </a:r>
            <a:r>
              <a:rPr lang="en-US" dirty="0">
                <a:solidFill>
                  <a:schemeClr val="dk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and their close social circles </a:t>
            </a:r>
            <a:r>
              <a:rPr lang="en" dirty="0">
                <a:solidFill>
                  <a:schemeClr val="dk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in</a:t>
            </a:r>
            <a:r>
              <a:rPr lang="en-US" dirty="0">
                <a:solidFill>
                  <a:schemeClr val="dk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pilot countries</a:t>
            </a:r>
            <a:r>
              <a:rPr lang="en" dirty="0">
                <a:solidFill>
                  <a:schemeClr val="dk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" dirty="0">
                <a:solidFill>
                  <a:srgbClr val="F592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Indonesia</a:t>
            </a:r>
            <a:r>
              <a:rPr lang="en" dirty="0">
                <a:solidFill>
                  <a:schemeClr val="dk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and </a:t>
            </a:r>
            <a:r>
              <a:rPr lang="en" dirty="0">
                <a:solidFill>
                  <a:srgbClr val="F592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Mongolia</a:t>
            </a:r>
            <a:r>
              <a:rPr lang="en" dirty="0">
                <a:solidFill>
                  <a:schemeClr val="dk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 </a:t>
            </a:r>
            <a:endParaRPr lang="en-US" dirty="0">
              <a:solidFill>
                <a:schemeClr val="dk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  <a:sym typeface="Calibri"/>
            </a:endParaRPr>
          </a:p>
        </p:txBody>
      </p:sp>
      <p:pic>
        <p:nvPicPr>
          <p:cNvPr id="238" name="Google Shape;238;g5cea663e7f_0_359" descr="IndonesiaFGDpic.jpg"/>
          <p:cNvPicPr preferRelativeResize="0"/>
          <p:nvPr/>
        </p:nvPicPr>
        <p:blipFill rotWithShape="1">
          <a:blip r:embed="rId4">
            <a:alphaModFix/>
          </a:blip>
          <a:srcRect t="10391" b="16768"/>
          <a:stretch/>
        </p:blipFill>
        <p:spPr>
          <a:xfrm>
            <a:off x="735407" y="2191201"/>
            <a:ext cx="4290376" cy="23974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751ED7D-2A99-4391-B751-E429E24986B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526" b="20830"/>
          <a:stretch/>
        </p:blipFill>
        <p:spPr>
          <a:xfrm>
            <a:off x="6556132" y="3457961"/>
            <a:ext cx="4454246" cy="2608253"/>
          </a:xfrm>
          <a:prstGeom prst="rect">
            <a:avLst/>
          </a:prstGeom>
          <a:effectLst/>
        </p:spPr>
      </p:pic>
      <p:sp>
        <p:nvSpPr>
          <p:cNvPr id="11" name="Google Shape;197;g5cea663e7f_0_57">
            <a:extLst>
              <a:ext uri="{FF2B5EF4-FFF2-40B4-BE49-F238E27FC236}">
                <a16:creationId xmlns:a16="http://schemas.microsoft.com/office/drawing/2014/main" id="{29773D9D-F4AD-4D6F-BB27-019F80FCEE40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-1" y="698500"/>
            <a:ext cx="9211295" cy="901700"/>
          </a:xfrm>
          <a:prstGeom prst="rect">
            <a:avLst/>
          </a:prstGeom>
          <a:solidFill>
            <a:srgbClr val="F592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339725" indent="117475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Pts val="3700"/>
            </a:pPr>
            <a:r>
              <a:rPr lang="en-US" sz="3200" b="1" dirty="0">
                <a:solidFill>
                  <a:srgbClr val="FFFFFF"/>
                </a:solidFill>
                <a:latin typeface="+mn-lt"/>
                <a:ea typeface="Roboto Black" panose="02000000000000000000" pitchFamily="2" charset="0"/>
                <a:cs typeface="Calibri" panose="020F0502020204030204" pitchFamily="34" charset="0"/>
              </a:rPr>
              <a:t>Designing a digital solution with girls for girls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4F979C9-707B-41DB-94CB-A75D250A6154}"/>
              </a:ext>
            </a:extLst>
          </p:cNvPr>
          <p:cNvSpPr/>
          <p:nvPr/>
        </p:nvSpPr>
        <p:spPr>
          <a:xfrm>
            <a:off x="6445851" y="2255810"/>
            <a:ext cx="5010742" cy="11022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Girls determined </a:t>
            </a:r>
            <a:r>
              <a:rPr lang="en-US" dirty="0">
                <a:solidFill>
                  <a:srgbClr val="F592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‘look and feel’ and name</a:t>
            </a:r>
            <a:br>
              <a:rPr lang="en-US" dirty="0">
                <a:solidFill>
                  <a:srgbClr val="F592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en-US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of the app, and</a:t>
            </a:r>
            <a:r>
              <a:rPr lang="en-US" dirty="0">
                <a:solidFill>
                  <a:srgbClr val="00B0F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dirty="0">
                <a:solidFill>
                  <a:srgbClr val="F592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desired features </a:t>
            </a:r>
            <a:r>
              <a:rPr lang="en-US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to meet</a:t>
            </a:r>
            <a:br>
              <a:rPr lang="en-US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en-US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their wants and needs.</a:t>
            </a:r>
            <a:endParaRPr lang="en-GB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  <a:sym typeface="Calibri"/>
            </a:endParaRPr>
          </a:p>
        </p:txBody>
      </p:sp>
      <p:pic>
        <p:nvPicPr>
          <p:cNvPr id="2050" name="Picture 2" descr="E:\Big Blu Comms\OKY Project\Oky brand development\Oky slide\oky Primary logo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584693" y="709204"/>
            <a:ext cx="1971554" cy="806087"/>
          </a:xfrm>
          <a:prstGeom prst="rect">
            <a:avLst/>
          </a:prstGeom>
          <a:noFill/>
        </p:spPr>
      </p:pic>
      <p:pic>
        <p:nvPicPr>
          <p:cNvPr id="2052" name="Picture 4" descr="E:\Big Blu Comms\OKY Project\AI Files\EPS files\White Clouds-01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41420" y="5527901"/>
            <a:ext cx="2339748" cy="1531978"/>
          </a:xfrm>
          <a:prstGeom prst="rect">
            <a:avLst/>
          </a:prstGeom>
          <a:noFill/>
        </p:spPr>
      </p:pic>
      <p:pic>
        <p:nvPicPr>
          <p:cNvPr id="15" name="Picture 4" descr="E:\Big Blu Comms\OKY Project\AI Files\EPS files\White Clouds-01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455040" y="6159273"/>
            <a:ext cx="1756254" cy="114992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ky   Period Tracker App for Girls">
            <a:hlinkClick r:id="" action="ppaction://media"/>
            <a:extLst>
              <a:ext uri="{FF2B5EF4-FFF2-40B4-BE49-F238E27FC236}">
                <a16:creationId xmlns:a16="http://schemas.microsoft.com/office/drawing/2014/main" id="{E595FD4C-B4CD-4EBE-A2DD-55042D91A03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248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52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204;g5cea663e7f_0_64">
            <a:extLst>
              <a:ext uri="{FF2B5EF4-FFF2-40B4-BE49-F238E27FC236}">
                <a16:creationId xmlns:a16="http://schemas.microsoft.com/office/drawing/2014/main" id="{9F94664E-6C19-4445-84C6-189135BC4C01}"/>
              </a:ext>
            </a:extLst>
          </p:cNvPr>
          <p:cNvSpPr txBox="1"/>
          <p:nvPr/>
        </p:nvSpPr>
        <p:spPr>
          <a:xfrm>
            <a:off x="692406" y="3780927"/>
            <a:ext cx="3918120" cy="5967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en-US" dirty="0">
                <a:solidFill>
                  <a:schemeClr val="dk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Calibri" panose="020F0502020204030204" pitchFamily="34" charset="0"/>
              </a:rPr>
              <a:t>Phone sharing (family or peers)</a:t>
            </a:r>
            <a:endParaRPr i="0" u="none" strike="noStrike" cap="none" dirty="0">
              <a:solidFill>
                <a:schemeClr val="dk1"/>
              </a:solidFill>
              <a:latin typeface="Roboto Medium" panose="02000000000000000000" pitchFamily="2" charset="0"/>
              <a:ea typeface="Roboto Medium" panose="02000000000000000000" pitchFamily="2" charset="0"/>
              <a:cs typeface="Calibri" panose="020F0502020204030204" pitchFamily="34" charset="0"/>
              <a:sym typeface="Arial"/>
            </a:endParaRPr>
          </a:p>
          <a:p>
            <a:pPr marL="0" marR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i="0" u="none" strike="noStrike" cap="none" dirty="0">
              <a:solidFill>
                <a:srgbClr val="00B0F0"/>
              </a:solidFill>
              <a:latin typeface="Roboto Medium" panose="02000000000000000000" pitchFamily="2" charset="0"/>
              <a:ea typeface="Roboto Medium" panose="02000000000000000000" pitchFamily="2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5" name="Google Shape;204;g5cea663e7f_0_64">
            <a:extLst>
              <a:ext uri="{FF2B5EF4-FFF2-40B4-BE49-F238E27FC236}">
                <a16:creationId xmlns:a16="http://schemas.microsoft.com/office/drawing/2014/main" id="{BEE05175-13BA-4BF1-9743-F0F91AB2CF58}"/>
              </a:ext>
            </a:extLst>
          </p:cNvPr>
          <p:cNvSpPr txBox="1"/>
          <p:nvPr/>
        </p:nvSpPr>
        <p:spPr>
          <a:xfrm>
            <a:off x="692406" y="2317950"/>
            <a:ext cx="3918120" cy="658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en-US" i="0" u="none" strike="noStrike" cap="none" dirty="0">
                <a:solidFill>
                  <a:schemeClr val="tx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Calibri" panose="020F0502020204030204" pitchFamily="34" charset="0"/>
                <a:sym typeface="Arial"/>
              </a:rPr>
              <a:t>Limited connectivity/data costs</a:t>
            </a:r>
            <a:br>
              <a:rPr lang="en-US" i="0" u="none" strike="noStrike" cap="none" dirty="0">
                <a:solidFill>
                  <a:srgbClr val="00B0F0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Calibri" panose="020F0502020204030204" pitchFamily="34" charset="0"/>
                <a:sym typeface="Arial"/>
              </a:rPr>
            </a:br>
            <a:endParaRPr i="0" u="none" strike="noStrike" cap="none" dirty="0">
              <a:solidFill>
                <a:srgbClr val="00B0F0"/>
              </a:solidFill>
              <a:latin typeface="Roboto Medium" panose="02000000000000000000" pitchFamily="2" charset="0"/>
              <a:ea typeface="Roboto Medium" panose="02000000000000000000" pitchFamily="2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7" name="Google Shape;204;g5cea663e7f_0_64">
            <a:extLst>
              <a:ext uri="{FF2B5EF4-FFF2-40B4-BE49-F238E27FC236}">
                <a16:creationId xmlns:a16="http://schemas.microsoft.com/office/drawing/2014/main" id="{49908DA7-6B5E-465C-AB14-D1C6BB83A1EE}"/>
              </a:ext>
            </a:extLst>
          </p:cNvPr>
          <p:cNvSpPr txBox="1"/>
          <p:nvPr/>
        </p:nvSpPr>
        <p:spPr>
          <a:xfrm>
            <a:off x="2356299" y="1702826"/>
            <a:ext cx="2254227" cy="6487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en-US" i="0" u="none" strike="noStrike" cap="none" dirty="0">
                <a:solidFill>
                  <a:schemeClr val="dk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Calibri" panose="020F0502020204030204" pitchFamily="34" charset="0"/>
                <a:sym typeface="Arial"/>
              </a:rPr>
              <a:t>Low end phones</a:t>
            </a:r>
            <a:endParaRPr i="0" u="none" strike="noStrike" cap="none" dirty="0">
              <a:solidFill>
                <a:schemeClr val="dk1"/>
              </a:solidFill>
              <a:latin typeface="Roboto Medium" panose="02000000000000000000" pitchFamily="2" charset="0"/>
              <a:ea typeface="Roboto Medium" panose="02000000000000000000" pitchFamily="2" charset="0"/>
              <a:cs typeface="Calibri" panose="020F0502020204030204" pitchFamily="34" charset="0"/>
              <a:sym typeface="Arial"/>
            </a:endParaRPr>
          </a:p>
          <a:p>
            <a:pPr marL="0" marR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i="0" u="none" strike="noStrike" cap="none" dirty="0">
              <a:solidFill>
                <a:srgbClr val="00B0F0"/>
              </a:solidFill>
              <a:latin typeface="Roboto Medium" panose="02000000000000000000" pitchFamily="2" charset="0"/>
              <a:ea typeface="Roboto Medium" panose="02000000000000000000" pitchFamily="2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8" name="Google Shape;204;g5cea663e7f_0_64">
            <a:extLst>
              <a:ext uri="{FF2B5EF4-FFF2-40B4-BE49-F238E27FC236}">
                <a16:creationId xmlns:a16="http://schemas.microsoft.com/office/drawing/2014/main" id="{F0253F1E-1EC7-46AE-B6DC-00A781C82521}"/>
              </a:ext>
            </a:extLst>
          </p:cNvPr>
          <p:cNvSpPr txBox="1"/>
          <p:nvPr/>
        </p:nvSpPr>
        <p:spPr>
          <a:xfrm>
            <a:off x="1108060" y="3067690"/>
            <a:ext cx="3502466" cy="6487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en-US" i="0" u="none" strike="noStrike" cap="none" dirty="0">
                <a:solidFill>
                  <a:schemeClr val="dk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Calibri" panose="020F0502020204030204" pitchFamily="34" charset="0"/>
                <a:sym typeface="Arial"/>
              </a:rPr>
              <a:t>Low (digital) literacy</a:t>
            </a:r>
            <a:endParaRPr i="0" u="none" strike="noStrike" cap="none" dirty="0">
              <a:solidFill>
                <a:schemeClr val="dk1"/>
              </a:solidFill>
              <a:latin typeface="Roboto Medium" panose="02000000000000000000" pitchFamily="2" charset="0"/>
              <a:ea typeface="Roboto Medium" panose="02000000000000000000" pitchFamily="2" charset="0"/>
              <a:cs typeface="Calibri" panose="020F0502020204030204" pitchFamily="34" charset="0"/>
              <a:sym typeface="Arial"/>
            </a:endParaRPr>
          </a:p>
          <a:p>
            <a:pPr marL="0" marR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i="0" u="none" strike="noStrike" cap="none" dirty="0">
              <a:solidFill>
                <a:srgbClr val="00B0F0"/>
              </a:solidFill>
              <a:latin typeface="Roboto Medium" panose="02000000000000000000" pitchFamily="2" charset="0"/>
              <a:ea typeface="Roboto Medium" panose="02000000000000000000" pitchFamily="2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9" name="Google Shape;204;g5cea663e7f_0_64">
            <a:extLst>
              <a:ext uri="{FF2B5EF4-FFF2-40B4-BE49-F238E27FC236}">
                <a16:creationId xmlns:a16="http://schemas.microsoft.com/office/drawing/2014/main" id="{0DB49E93-3A6D-40E2-B186-F4EE1B04B075}"/>
              </a:ext>
            </a:extLst>
          </p:cNvPr>
          <p:cNvSpPr txBox="1"/>
          <p:nvPr/>
        </p:nvSpPr>
        <p:spPr>
          <a:xfrm>
            <a:off x="799945" y="4454590"/>
            <a:ext cx="3810581" cy="6487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en-US" i="0" u="none" strike="noStrike" cap="none" dirty="0">
                <a:solidFill>
                  <a:schemeClr val="dk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Calibri" panose="020F0502020204030204" pitchFamily="34" charset="0"/>
                <a:sym typeface="Arial"/>
              </a:rPr>
              <a:t>No access to google play store</a:t>
            </a:r>
            <a:endParaRPr i="0" u="none" strike="noStrike" cap="none" dirty="0">
              <a:solidFill>
                <a:schemeClr val="dk1"/>
              </a:solidFill>
              <a:latin typeface="Roboto Medium" panose="02000000000000000000" pitchFamily="2" charset="0"/>
              <a:ea typeface="Roboto Medium" panose="02000000000000000000" pitchFamily="2" charset="0"/>
              <a:cs typeface="Calibri" panose="020F0502020204030204" pitchFamily="34" charset="0"/>
              <a:sym typeface="Arial"/>
            </a:endParaRPr>
          </a:p>
          <a:p>
            <a:pPr marL="0" marR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i="0" u="none" strike="noStrike" cap="none" dirty="0">
              <a:solidFill>
                <a:srgbClr val="00B0F0"/>
              </a:solidFill>
              <a:latin typeface="Roboto Medium" panose="02000000000000000000" pitchFamily="2" charset="0"/>
              <a:ea typeface="Roboto Medium" panose="02000000000000000000" pitchFamily="2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0" name="Google Shape;204;g5cea663e7f_0_64">
            <a:extLst>
              <a:ext uri="{FF2B5EF4-FFF2-40B4-BE49-F238E27FC236}">
                <a16:creationId xmlns:a16="http://schemas.microsoft.com/office/drawing/2014/main" id="{DDC02332-4ED9-4D0D-953F-FACE75B3245E}"/>
              </a:ext>
            </a:extLst>
          </p:cNvPr>
          <p:cNvSpPr txBox="1"/>
          <p:nvPr/>
        </p:nvSpPr>
        <p:spPr>
          <a:xfrm>
            <a:off x="5568975" y="1670479"/>
            <a:ext cx="2254227" cy="658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en-US" dirty="0">
                <a:solidFill>
                  <a:srgbClr val="371E6F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Calibri" panose="020F0502020204030204" pitchFamily="34" charset="0"/>
              </a:rPr>
              <a:t>Light-weight app</a:t>
            </a:r>
            <a:br>
              <a:rPr lang="en-US" i="0" u="none" strike="noStrike" cap="none" dirty="0">
                <a:solidFill>
                  <a:srgbClr val="371E6F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Calibri" panose="020F0502020204030204" pitchFamily="34" charset="0"/>
                <a:sym typeface="Arial"/>
              </a:rPr>
            </a:br>
            <a:endParaRPr i="0" u="none" strike="noStrike" cap="none" dirty="0">
              <a:solidFill>
                <a:srgbClr val="371E6F"/>
              </a:solidFill>
              <a:latin typeface="Roboto Black" panose="02000000000000000000" pitchFamily="2" charset="0"/>
              <a:ea typeface="Roboto Black" panose="02000000000000000000" pitchFamily="2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4" name="Google Shape;204;g5cea663e7f_0_64">
            <a:extLst>
              <a:ext uri="{FF2B5EF4-FFF2-40B4-BE49-F238E27FC236}">
                <a16:creationId xmlns:a16="http://schemas.microsoft.com/office/drawing/2014/main" id="{51077DEF-59DE-434C-A3D9-F6956336F0B5}"/>
              </a:ext>
            </a:extLst>
          </p:cNvPr>
          <p:cNvSpPr txBox="1"/>
          <p:nvPr/>
        </p:nvSpPr>
        <p:spPr>
          <a:xfrm>
            <a:off x="492120" y="5851398"/>
            <a:ext cx="4119155" cy="6487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en-US" i="0" u="none" strike="noStrike" cap="none" dirty="0">
                <a:solidFill>
                  <a:schemeClr val="dk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Calibri" panose="020F0502020204030204" pitchFamily="34" charset="0"/>
                <a:sym typeface="Arial"/>
              </a:rPr>
              <a:t>Parental permission / support</a:t>
            </a:r>
            <a:endParaRPr i="0" u="none" strike="noStrike" cap="none" dirty="0">
              <a:solidFill>
                <a:srgbClr val="00B0F0"/>
              </a:solidFill>
              <a:latin typeface="Roboto Medium" panose="02000000000000000000" pitchFamily="2" charset="0"/>
              <a:ea typeface="Roboto Medium" panose="02000000000000000000" pitchFamily="2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6" name="Google Shape;204;g5cea663e7f_0_64">
            <a:extLst>
              <a:ext uri="{FF2B5EF4-FFF2-40B4-BE49-F238E27FC236}">
                <a16:creationId xmlns:a16="http://schemas.microsoft.com/office/drawing/2014/main" id="{12A3AB88-D66E-44A9-A8AF-203DB071A898}"/>
              </a:ext>
            </a:extLst>
          </p:cNvPr>
          <p:cNvSpPr txBox="1"/>
          <p:nvPr/>
        </p:nvSpPr>
        <p:spPr>
          <a:xfrm>
            <a:off x="752679" y="5152994"/>
            <a:ext cx="3857847" cy="6487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en-US" i="0" u="none" strike="noStrike" cap="none" dirty="0">
                <a:solidFill>
                  <a:schemeClr val="dk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Calibri" panose="020F0502020204030204" pitchFamily="34" charset="0"/>
                <a:sym typeface="Arial"/>
              </a:rPr>
              <a:t>Discretion, privacy &amp; security</a:t>
            </a:r>
            <a:endParaRPr i="0" u="none" strike="noStrike" cap="none" dirty="0">
              <a:solidFill>
                <a:srgbClr val="00B0F0"/>
              </a:solidFill>
              <a:latin typeface="Roboto Medium" panose="02000000000000000000" pitchFamily="2" charset="0"/>
              <a:ea typeface="Roboto Medium" panose="02000000000000000000" pitchFamily="2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1" name="Google Shape;204;g5cea663e7f_0_64">
            <a:extLst>
              <a:ext uri="{FF2B5EF4-FFF2-40B4-BE49-F238E27FC236}">
                <a16:creationId xmlns:a16="http://schemas.microsoft.com/office/drawing/2014/main" id="{9CC8A14A-35DA-4BBB-B2A0-464CFD6877ED}"/>
              </a:ext>
            </a:extLst>
          </p:cNvPr>
          <p:cNvSpPr txBox="1"/>
          <p:nvPr/>
        </p:nvSpPr>
        <p:spPr>
          <a:xfrm>
            <a:off x="5568975" y="3771946"/>
            <a:ext cx="5288332" cy="658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en-US" dirty="0">
                <a:solidFill>
                  <a:srgbClr val="371E6F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Calibri" panose="020F0502020204030204" pitchFamily="34" charset="0"/>
              </a:rPr>
              <a:t>Multiple user login; password protection</a:t>
            </a:r>
            <a:br>
              <a:rPr lang="en-US" i="0" u="none" strike="noStrike" cap="none" dirty="0">
                <a:solidFill>
                  <a:srgbClr val="371E6F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Calibri" panose="020F0502020204030204" pitchFamily="34" charset="0"/>
                <a:sym typeface="Arial"/>
              </a:rPr>
            </a:br>
            <a:endParaRPr i="0" u="none" strike="noStrike" cap="none" dirty="0">
              <a:solidFill>
                <a:srgbClr val="371E6F"/>
              </a:solidFill>
              <a:latin typeface="Roboto Black" panose="02000000000000000000" pitchFamily="2" charset="0"/>
              <a:ea typeface="Roboto Black" panose="02000000000000000000" pitchFamily="2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2" name="Google Shape;204;g5cea663e7f_0_64">
            <a:extLst>
              <a:ext uri="{FF2B5EF4-FFF2-40B4-BE49-F238E27FC236}">
                <a16:creationId xmlns:a16="http://schemas.microsoft.com/office/drawing/2014/main" id="{E0718DF2-308D-4DA6-BAFC-3C9A022675C6}"/>
              </a:ext>
            </a:extLst>
          </p:cNvPr>
          <p:cNvSpPr txBox="1"/>
          <p:nvPr/>
        </p:nvSpPr>
        <p:spPr>
          <a:xfrm>
            <a:off x="5526771" y="4444471"/>
            <a:ext cx="6265062" cy="658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en-US" dirty="0">
                <a:solidFill>
                  <a:srgbClr val="371E6F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Calibri" panose="020F0502020204030204" pitchFamily="34" charset="0"/>
              </a:rPr>
              <a:t> Downloadable via link; via QR code</a:t>
            </a:r>
            <a:br>
              <a:rPr lang="en-US" i="0" u="none" strike="noStrike" cap="none" dirty="0">
                <a:solidFill>
                  <a:srgbClr val="371E6F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Calibri" panose="020F0502020204030204" pitchFamily="34" charset="0"/>
                <a:sym typeface="Arial"/>
              </a:rPr>
            </a:br>
            <a:endParaRPr i="0" u="none" strike="noStrike" cap="none" dirty="0">
              <a:solidFill>
                <a:srgbClr val="371E6F"/>
              </a:solidFill>
              <a:latin typeface="Roboto Black" panose="02000000000000000000" pitchFamily="2" charset="0"/>
              <a:ea typeface="Roboto Black" panose="02000000000000000000" pitchFamily="2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3" name="Google Shape;204;g5cea663e7f_0_64">
            <a:extLst>
              <a:ext uri="{FF2B5EF4-FFF2-40B4-BE49-F238E27FC236}">
                <a16:creationId xmlns:a16="http://schemas.microsoft.com/office/drawing/2014/main" id="{6444B40A-9B3A-4046-8C9E-216BE93DDB0D}"/>
              </a:ext>
            </a:extLst>
          </p:cNvPr>
          <p:cNvSpPr txBox="1"/>
          <p:nvPr/>
        </p:nvSpPr>
        <p:spPr>
          <a:xfrm>
            <a:off x="5568975" y="3060371"/>
            <a:ext cx="6623025" cy="658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en-US" dirty="0">
                <a:solidFill>
                  <a:srgbClr val="371E6F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Calibri" panose="020F0502020204030204" pitchFamily="34" charset="0"/>
              </a:rPr>
              <a:t>Text-to-speech; tutorials; easy to navigate by design</a:t>
            </a:r>
            <a:br>
              <a:rPr lang="en-US" i="0" u="none" strike="noStrike" cap="none" dirty="0">
                <a:solidFill>
                  <a:srgbClr val="371E6F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Calibri" panose="020F0502020204030204" pitchFamily="34" charset="0"/>
                <a:sym typeface="Arial"/>
              </a:rPr>
            </a:br>
            <a:endParaRPr i="0" u="none" strike="noStrike" cap="none" dirty="0">
              <a:solidFill>
                <a:srgbClr val="371E6F"/>
              </a:solidFill>
              <a:latin typeface="Roboto Black" panose="02000000000000000000" pitchFamily="2" charset="0"/>
              <a:ea typeface="Roboto Black" panose="02000000000000000000" pitchFamily="2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5" name="Google Shape;204;g5cea663e7f_0_64">
            <a:extLst>
              <a:ext uri="{FF2B5EF4-FFF2-40B4-BE49-F238E27FC236}">
                <a16:creationId xmlns:a16="http://schemas.microsoft.com/office/drawing/2014/main" id="{B50CA3B2-0A8F-4C76-82E4-334CB6B3A954}"/>
              </a:ext>
            </a:extLst>
          </p:cNvPr>
          <p:cNvSpPr txBox="1"/>
          <p:nvPr/>
        </p:nvSpPr>
        <p:spPr>
          <a:xfrm>
            <a:off x="5569724" y="5873416"/>
            <a:ext cx="7622661" cy="658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en-US" dirty="0">
                <a:solidFill>
                  <a:srgbClr val="371E6F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Calibri" panose="020F0502020204030204" pitchFamily="34" charset="0"/>
              </a:rPr>
              <a:t>External facing website for parents, teachers, communities</a:t>
            </a:r>
            <a:endParaRPr i="0" u="none" strike="noStrike" cap="none" dirty="0">
              <a:solidFill>
                <a:srgbClr val="371E6F"/>
              </a:solidFill>
              <a:latin typeface="Roboto Black" panose="02000000000000000000" pitchFamily="2" charset="0"/>
              <a:ea typeface="Roboto Black" panose="02000000000000000000" pitchFamily="2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7" name="Google Shape;204;g5cea663e7f_0_64">
            <a:extLst>
              <a:ext uri="{FF2B5EF4-FFF2-40B4-BE49-F238E27FC236}">
                <a16:creationId xmlns:a16="http://schemas.microsoft.com/office/drawing/2014/main" id="{4CEF65D6-3ADF-4C56-9DDE-B663383592D4}"/>
              </a:ext>
            </a:extLst>
          </p:cNvPr>
          <p:cNvSpPr txBox="1"/>
          <p:nvPr/>
        </p:nvSpPr>
        <p:spPr>
          <a:xfrm>
            <a:off x="5568975" y="5172924"/>
            <a:ext cx="7223513" cy="658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en-US" dirty="0">
                <a:solidFill>
                  <a:srgbClr val="371E6F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Calibri" panose="020F0502020204030204" pitchFamily="34" charset="0"/>
              </a:rPr>
              <a:t>No personal identifiable information</a:t>
            </a:r>
            <a:r>
              <a:rPr lang="en-US">
                <a:solidFill>
                  <a:srgbClr val="371E6F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Calibri" panose="020F0502020204030204" pitchFamily="34" charset="0"/>
              </a:rPr>
              <a:t>; high </a:t>
            </a:r>
            <a:r>
              <a:rPr lang="en-US" dirty="0">
                <a:solidFill>
                  <a:srgbClr val="371E6F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Calibri" panose="020F0502020204030204" pitchFamily="34" charset="0"/>
              </a:rPr>
              <a:t>data protection</a:t>
            </a:r>
            <a:br>
              <a:rPr lang="en-US" i="0" u="none" strike="noStrike" cap="none" dirty="0">
                <a:solidFill>
                  <a:srgbClr val="371E6F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Calibri" panose="020F0502020204030204" pitchFamily="34" charset="0"/>
                <a:sym typeface="Arial"/>
              </a:rPr>
            </a:br>
            <a:endParaRPr i="0" u="none" strike="noStrike" cap="none" dirty="0">
              <a:solidFill>
                <a:srgbClr val="371E6F"/>
              </a:solidFill>
              <a:latin typeface="Roboto Black" panose="02000000000000000000" pitchFamily="2" charset="0"/>
              <a:ea typeface="Roboto Black" panose="02000000000000000000" pitchFamily="2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6" name="Google Shape;204;g5cea663e7f_0_64">
            <a:extLst>
              <a:ext uri="{FF2B5EF4-FFF2-40B4-BE49-F238E27FC236}">
                <a16:creationId xmlns:a16="http://schemas.microsoft.com/office/drawing/2014/main" id="{2E2018B7-6C41-425F-87E2-1E890AE5607C}"/>
              </a:ext>
            </a:extLst>
          </p:cNvPr>
          <p:cNvSpPr txBox="1"/>
          <p:nvPr/>
        </p:nvSpPr>
        <p:spPr>
          <a:xfrm>
            <a:off x="5628364" y="2369746"/>
            <a:ext cx="2776462" cy="658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en-US" dirty="0">
                <a:solidFill>
                  <a:srgbClr val="371E6F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Calibri" panose="020F0502020204030204" pitchFamily="34" charset="0"/>
              </a:rPr>
              <a:t>Offline functionality</a:t>
            </a:r>
            <a:br>
              <a:rPr lang="en-US" i="0" u="none" strike="noStrike" cap="none" dirty="0">
                <a:solidFill>
                  <a:srgbClr val="371E6F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Calibri" panose="020F0502020204030204" pitchFamily="34" charset="0"/>
                <a:sym typeface="Arial"/>
              </a:rPr>
            </a:br>
            <a:endParaRPr i="0" u="none" strike="noStrike" cap="none" dirty="0">
              <a:solidFill>
                <a:srgbClr val="371E6F"/>
              </a:solidFill>
              <a:latin typeface="Roboto Black" panose="02000000000000000000" pitchFamily="2" charset="0"/>
              <a:ea typeface="Roboto Black" panose="02000000000000000000" pitchFamily="2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1" name="Google Shape;197;g5cea663e7f_0_57">
            <a:extLst>
              <a:ext uri="{FF2B5EF4-FFF2-40B4-BE49-F238E27FC236}">
                <a16:creationId xmlns:a16="http://schemas.microsoft.com/office/drawing/2014/main" id="{29773D9D-F4AD-4D6F-BB27-019F80FCEE40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0" y="704850"/>
            <a:ext cx="8410575" cy="896938"/>
          </a:xfrm>
          <a:prstGeom prst="rect">
            <a:avLst/>
          </a:prstGeom>
          <a:solidFill>
            <a:srgbClr val="371E6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339725" indent="117475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Pts val="3700"/>
            </a:pPr>
            <a:r>
              <a:rPr lang="en-US" sz="3200" dirty="0">
                <a:solidFill>
                  <a:srgbClr val="FFFFFF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Calibri" panose="020F0502020204030204" pitchFamily="34" charset="0"/>
              </a:rPr>
              <a:t>Building to girls’ digital realities</a:t>
            </a:r>
            <a:endParaRPr sz="3200" dirty="0">
              <a:solidFill>
                <a:srgbClr val="FFFFFF"/>
              </a:solidFill>
              <a:latin typeface="Roboto Black" panose="02000000000000000000" pitchFamily="2" charset="0"/>
              <a:ea typeface="Roboto Black" panose="02000000000000000000" pitchFamily="2" charset="0"/>
              <a:cs typeface="Calibri" panose="020F0502020204030204" pitchFamily="34" charset="0"/>
            </a:endParaRPr>
          </a:p>
        </p:txBody>
      </p:sp>
      <p:pic>
        <p:nvPicPr>
          <p:cNvPr id="3" name="Picture 2" descr="A picture containing drawing&#10;&#10;Description automatically generated">
            <a:extLst>
              <a:ext uri="{FF2B5EF4-FFF2-40B4-BE49-F238E27FC236}">
                <a16:creationId xmlns:a16="http://schemas.microsoft.com/office/drawing/2014/main" id="{68D78287-FCEA-41B9-A218-619A08882A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2069" y="1800614"/>
            <a:ext cx="958449" cy="341266"/>
          </a:xfrm>
          <a:prstGeom prst="rect">
            <a:avLst/>
          </a:prstGeom>
        </p:spPr>
      </p:pic>
      <p:pic>
        <p:nvPicPr>
          <p:cNvPr id="28" name="Picture 27" descr="A picture containing drawing&#10;&#10;Description automatically generated">
            <a:extLst>
              <a:ext uri="{FF2B5EF4-FFF2-40B4-BE49-F238E27FC236}">
                <a16:creationId xmlns:a16="http://schemas.microsoft.com/office/drawing/2014/main" id="{00096CD9-83D1-4A48-9891-66CFDBE665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2069" y="3889916"/>
            <a:ext cx="958449" cy="341266"/>
          </a:xfrm>
          <a:prstGeom prst="rect">
            <a:avLst/>
          </a:prstGeom>
        </p:spPr>
      </p:pic>
      <p:pic>
        <p:nvPicPr>
          <p:cNvPr id="29" name="Picture 28" descr="A picture containing drawing&#10;&#10;Description automatically generated">
            <a:extLst>
              <a:ext uri="{FF2B5EF4-FFF2-40B4-BE49-F238E27FC236}">
                <a16:creationId xmlns:a16="http://schemas.microsoft.com/office/drawing/2014/main" id="{4BE8028B-25BA-477D-8868-F5395F39E5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2069" y="2497048"/>
            <a:ext cx="958449" cy="341266"/>
          </a:xfrm>
          <a:prstGeom prst="rect">
            <a:avLst/>
          </a:prstGeom>
        </p:spPr>
      </p:pic>
      <p:pic>
        <p:nvPicPr>
          <p:cNvPr id="30" name="Picture 29" descr="A picture containing drawing&#10;&#10;Description automatically generated">
            <a:extLst>
              <a:ext uri="{FF2B5EF4-FFF2-40B4-BE49-F238E27FC236}">
                <a16:creationId xmlns:a16="http://schemas.microsoft.com/office/drawing/2014/main" id="{6D79202F-9BA8-4EA1-9A2B-D8894C8F6F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2069" y="3193482"/>
            <a:ext cx="958449" cy="341266"/>
          </a:xfrm>
          <a:prstGeom prst="rect">
            <a:avLst/>
          </a:prstGeom>
        </p:spPr>
      </p:pic>
      <p:pic>
        <p:nvPicPr>
          <p:cNvPr id="31" name="Picture 30" descr="A picture containing drawing&#10;&#10;Description automatically generated">
            <a:extLst>
              <a:ext uri="{FF2B5EF4-FFF2-40B4-BE49-F238E27FC236}">
                <a16:creationId xmlns:a16="http://schemas.microsoft.com/office/drawing/2014/main" id="{1D7495EE-EA4B-42AF-8135-DFDA87752D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2069" y="4586350"/>
            <a:ext cx="958449" cy="341266"/>
          </a:xfrm>
          <a:prstGeom prst="rect">
            <a:avLst/>
          </a:prstGeom>
        </p:spPr>
      </p:pic>
      <p:pic>
        <p:nvPicPr>
          <p:cNvPr id="32" name="Picture 31" descr="A picture containing drawing&#10;&#10;Description automatically generated">
            <a:extLst>
              <a:ext uri="{FF2B5EF4-FFF2-40B4-BE49-F238E27FC236}">
                <a16:creationId xmlns:a16="http://schemas.microsoft.com/office/drawing/2014/main" id="{16759322-1AE8-43DC-BBEF-B4604F1915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2069" y="5282784"/>
            <a:ext cx="958449" cy="341266"/>
          </a:xfrm>
          <a:prstGeom prst="rect">
            <a:avLst/>
          </a:prstGeom>
        </p:spPr>
      </p:pic>
      <p:pic>
        <p:nvPicPr>
          <p:cNvPr id="40" name="Picture 39" descr="A picture containing drawing&#10;&#10;Description automatically generated">
            <a:extLst>
              <a:ext uri="{FF2B5EF4-FFF2-40B4-BE49-F238E27FC236}">
                <a16:creationId xmlns:a16="http://schemas.microsoft.com/office/drawing/2014/main" id="{93A41FD9-74A0-47A9-99A9-948FBED88F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2069" y="5979217"/>
            <a:ext cx="958449" cy="341266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627DDC17-18EA-4529-B755-F02CB548D494}"/>
              </a:ext>
            </a:extLst>
          </p:cNvPr>
          <p:cNvSpPr/>
          <p:nvPr/>
        </p:nvSpPr>
        <p:spPr>
          <a:xfrm>
            <a:off x="8404826" y="704850"/>
            <a:ext cx="2776462" cy="1920363"/>
          </a:xfrm>
          <a:prstGeom prst="rect">
            <a:avLst/>
          </a:prstGeom>
          <a:blipFill dpi="0" rotWithShape="1">
            <a:blip r:embed="rId4">
              <a:alphaModFix amt="7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559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204;g5cea663e7f_0_64">
            <a:extLst>
              <a:ext uri="{FF2B5EF4-FFF2-40B4-BE49-F238E27FC236}">
                <a16:creationId xmlns:a16="http://schemas.microsoft.com/office/drawing/2014/main" id="{F141055F-AEFA-47D2-9BAD-24589DBE713E}"/>
              </a:ext>
            </a:extLst>
          </p:cNvPr>
          <p:cNvSpPr txBox="1"/>
          <p:nvPr/>
        </p:nvSpPr>
        <p:spPr>
          <a:xfrm>
            <a:off x="5653454" y="1608992"/>
            <a:ext cx="5917224" cy="4747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i="0" u="none" strike="noStrike" cap="none" dirty="0">
              <a:solidFill>
                <a:schemeClr val="dk1"/>
              </a:solidFill>
              <a:latin typeface="Roboto Medium" panose="02000000000000000000" pitchFamily="2" charset="0"/>
              <a:ea typeface="Roboto Medium" panose="02000000000000000000" pitchFamily="2" charset="0"/>
              <a:cs typeface="Calibri" panose="020F0502020204030204" pitchFamily="34" charset="0"/>
              <a:sym typeface="Arial"/>
            </a:endParaRPr>
          </a:p>
          <a:p>
            <a:pPr>
              <a:lnSpc>
                <a:spcPct val="220000"/>
              </a:lnSpc>
              <a:buSzPts val="1900"/>
            </a:pPr>
            <a:r>
              <a:rPr lang="en-US" dirty="0">
                <a:solidFill>
                  <a:srgbClr val="EA308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Calibri" panose="020F0502020204030204" pitchFamily="34" charset="0"/>
              </a:rPr>
              <a:t>	Fun, games, </a:t>
            </a:r>
            <a:r>
              <a:rPr lang="en-US" dirty="0" err="1">
                <a:solidFill>
                  <a:srgbClr val="EA308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Calibri" panose="020F0502020204030204" pitchFamily="34" charset="0"/>
              </a:rPr>
              <a:t>colourful</a:t>
            </a:r>
            <a:r>
              <a:rPr lang="en-US" dirty="0">
                <a:solidFill>
                  <a:srgbClr val="EA308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Calibri" panose="020F0502020204030204" pitchFamily="34" charset="0"/>
              </a:rPr>
              <a:t>, positive</a:t>
            </a:r>
          </a:p>
          <a:p>
            <a:pPr lvl="0">
              <a:lnSpc>
                <a:spcPct val="220000"/>
              </a:lnSpc>
              <a:buSzPts val="1900"/>
            </a:pPr>
            <a:r>
              <a:rPr lang="en-US" dirty="0">
                <a:solidFill>
                  <a:srgbClr val="EA308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Calibri" panose="020F0502020204030204" pitchFamily="34" charset="0"/>
              </a:rPr>
              <a:t>	Calendar</a:t>
            </a:r>
          </a:p>
          <a:p>
            <a:pPr lvl="0">
              <a:lnSpc>
                <a:spcPct val="220000"/>
              </a:lnSpc>
              <a:buSzPts val="1900"/>
            </a:pPr>
            <a:r>
              <a:rPr lang="en-US" dirty="0">
                <a:solidFill>
                  <a:srgbClr val="EA308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Calibri" panose="020F0502020204030204" pitchFamily="34" charset="0"/>
              </a:rPr>
              <a:t>	Cycle tracker</a:t>
            </a:r>
          </a:p>
          <a:p>
            <a:pPr lvl="0">
              <a:lnSpc>
                <a:spcPct val="220000"/>
              </a:lnSpc>
              <a:buSzPts val="1900"/>
            </a:pPr>
            <a:r>
              <a:rPr lang="en-US" dirty="0">
                <a:solidFill>
                  <a:srgbClr val="EA308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Calibri" panose="020F0502020204030204" pitchFamily="34" charset="0"/>
              </a:rPr>
              <a:t>	Diary</a:t>
            </a:r>
          </a:p>
          <a:p>
            <a:pPr lvl="0">
              <a:lnSpc>
                <a:spcPct val="220000"/>
              </a:lnSpc>
              <a:buSzPts val="1900"/>
            </a:pPr>
            <a:r>
              <a:rPr lang="en-US" i="0" u="none" strike="noStrike" cap="none" dirty="0">
                <a:solidFill>
                  <a:srgbClr val="EA308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Calibri" panose="020F0502020204030204" pitchFamily="34" charset="0"/>
                <a:sym typeface="Arial"/>
              </a:rPr>
              <a:t>	Data summary</a:t>
            </a:r>
          </a:p>
          <a:p>
            <a:pPr lvl="0">
              <a:lnSpc>
                <a:spcPct val="220000"/>
              </a:lnSpc>
              <a:buSzPts val="1900"/>
            </a:pPr>
            <a:r>
              <a:rPr lang="en-US" dirty="0">
                <a:solidFill>
                  <a:srgbClr val="EA308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Calibri" panose="020F0502020204030204" pitchFamily="34" charset="0"/>
              </a:rPr>
              <a:t>	Accurate, trustworthy info</a:t>
            </a:r>
          </a:p>
          <a:p>
            <a:pPr>
              <a:lnSpc>
                <a:spcPct val="220000"/>
              </a:lnSpc>
              <a:buSzPts val="1900"/>
            </a:pPr>
            <a:r>
              <a:rPr lang="en-US" dirty="0">
                <a:solidFill>
                  <a:srgbClr val="EA308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Calibri" panose="020F0502020204030204" pitchFamily="34" charset="0"/>
              </a:rPr>
              <a:t>	Games, quizzes, tips</a:t>
            </a:r>
            <a:endParaRPr i="0" u="none" strike="noStrike" cap="none" dirty="0">
              <a:solidFill>
                <a:srgbClr val="EA3081"/>
              </a:solidFill>
              <a:latin typeface="Roboto Black" panose="02000000000000000000" pitchFamily="2" charset="0"/>
              <a:ea typeface="Roboto Black" panose="02000000000000000000" pitchFamily="2" charset="0"/>
              <a:cs typeface="Calibri" panose="020F0502020204030204" pitchFamily="34" charset="0"/>
              <a:sym typeface="Arial"/>
            </a:endParaRPr>
          </a:p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i="0" u="none" strike="noStrike" cap="none" dirty="0">
              <a:solidFill>
                <a:schemeClr val="dk1"/>
              </a:solidFill>
              <a:latin typeface="Roboto Medium" panose="02000000000000000000" pitchFamily="2" charset="0"/>
              <a:ea typeface="Roboto Medium" panose="02000000000000000000" pitchFamily="2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9" name="Google Shape;288;g5cea663e7f_0_306">
            <a:extLst>
              <a:ext uri="{FF2B5EF4-FFF2-40B4-BE49-F238E27FC236}">
                <a16:creationId xmlns:a16="http://schemas.microsoft.com/office/drawing/2014/main" id="{6A0739FA-A93C-41A9-BF5E-BB650BEA85D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23075" t="25085" r="16391" b="8181"/>
          <a:stretch/>
        </p:blipFill>
        <p:spPr>
          <a:xfrm>
            <a:off x="0" y="0"/>
            <a:ext cx="4627084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197;g5cea663e7f_0_57">
            <a:extLst>
              <a:ext uri="{FF2B5EF4-FFF2-40B4-BE49-F238E27FC236}">
                <a16:creationId xmlns:a16="http://schemas.microsoft.com/office/drawing/2014/main" id="{B4061519-EE49-48EF-A955-AC3E73544CCD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3367889" y="704850"/>
            <a:ext cx="8824111" cy="904875"/>
          </a:xfrm>
          <a:prstGeom prst="rect">
            <a:avLst/>
          </a:prstGeom>
          <a:solidFill>
            <a:srgbClr val="EA308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339725" indent="117475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Pts val="3700"/>
            </a:pPr>
            <a:r>
              <a:rPr lang="en-US" sz="3200" dirty="0">
                <a:solidFill>
                  <a:srgbClr val="FFFFFF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Calibri" panose="020F0502020204030204" pitchFamily="34" charset="0"/>
              </a:rPr>
              <a:t>Building to girls’ preferences and interests</a:t>
            </a:r>
            <a:endParaRPr sz="3200" dirty="0">
              <a:solidFill>
                <a:srgbClr val="FFFFFF"/>
              </a:solidFill>
              <a:latin typeface="Roboto Black" panose="02000000000000000000" pitchFamily="2" charset="0"/>
              <a:ea typeface="Roboto Black" panose="02000000000000000000" pitchFamily="2" charset="0"/>
              <a:cs typeface="Calibri" panose="020F0502020204030204" pitchFamily="34" charset="0"/>
            </a:endParaRPr>
          </a:p>
        </p:txBody>
      </p:sp>
      <p:pic>
        <p:nvPicPr>
          <p:cNvPr id="5" name="Picture 3" descr="E:\Big Blu Comms\OKY Project\Oky brand development\Mask Group 1.png">
            <a:extLst>
              <a:ext uri="{FF2B5EF4-FFF2-40B4-BE49-F238E27FC236}">
                <a16:creationId xmlns:a16="http://schemas.microsoft.com/office/drawing/2014/main" id="{550971B6-340B-4EFF-B12A-895054F9F3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alphaModFix amt="35000"/>
          </a:blip>
          <a:srcRect r="57425"/>
          <a:stretch/>
        </p:blipFill>
        <p:spPr bwMode="auto">
          <a:xfrm>
            <a:off x="0" y="0"/>
            <a:ext cx="5124450" cy="6852646"/>
          </a:xfrm>
          <a:prstGeom prst="rect">
            <a:avLst/>
          </a:prstGeom>
          <a:noFill/>
        </p:spPr>
      </p:pic>
      <p:pic>
        <p:nvPicPr>
          <p:cNvPr id="6" name="Picture 2" descr="E:\Big Blu Comms\OKY Project\Oky brand development\Group 2.png">
            <a:extLst>
              <a:ext uri="{FF2B5EF4-FFF2-40B4-BE49-F238E27FC236}">
                <a16:creationId xmlns:a16="http://schemas.microsoft.com/office/drawing/2014/main" id="{36A6BDDC-84B8-492A-8148-CE51C40D32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597494" y="3982961"/>
            <a:ext cx="4707502" cy="3172955"/>
          </a:xfrm>
          <a:prstGeom prst="rect">
            <a:avLst/>
          </a:prstGeom>
          <a:noFill/>
        </p:spPr>
      </p:pic>
      <p:pic>
        <p:nvPicPr>
          <p:cNvPr id="3" name="Picture 2" descr="A picture containing drawing, light, clock&#10;&#10;Description automatically generated">
            <a:extLst>
              <a:ext uri="{FF2B5EF4-FFF2-40B4-BE49-F238E27FC236}">
                <a16:creationId xmlns:a16="http://schemas.microsoft.com/office/drawing/2014/main" id="{5A3E4092-365F-4C2F-9A2C-857B6D6A67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8978" y="5854192"/>
            <a:ext cx="492852" cy="492852"/>
          </a:xfrm>
          <a:prstGeom prst="rect">
            <a:avLst/>
          </a:prstGeom>
        </p:spPr>
      </p:pic>
      <p:pic>
        <p:nvPicPr>
          <p:cNvPr id="10" name="Picture 9" descr="A drawing of a cartoon character&#10;&#10;Description automatically generated">
            <a:extLst>
              <a:ext uri="{FF2B5EF4-FFF2-40B4-BE49-F238E27FC236}">
                <a16:creationId xmlns:a16="http://schemas.microsoft.com/office/drawing/2014/main" id="{B51D6D36-79A8-4AA5-9E25-F7847A07E5A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4982" y="5282315"/>
            <a:ext cx="460668" cy="460668"/>
          </a:xfrm>
          <a:prstGeom prst="rect">
            <a:avLst/>
          </a:prstGeom>
        </p:spPr>
      </p:pic>
      <p:pic>
        <p:nvPicPr>
          <p:cNvPr id="12" name="Picture 11" descr="A close up of a sign&#10;&#10;Description automatically generated">
            <a:extLst>
              <a:ext uri="{FF2B5EF4-FFF2-40B4-BE49-F238E27FC236}">
                <a16:creationId xmlns:a16="http://schemas.microsoft.com/office/drawing/2014/main" id="{CA0E9043-B529-4E7E-A0A1-943B5822CFF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9138" y="4644137"/>
            <a:ext cx="466512" cy="466512"/>
          </a:xfrm>
          <a:prstGeom prst="rect">
            <a:avLst/>
          </a:prstGeom>
        </p:spPr>
      </p:pic>
      <p:pic>
        <p:nvPicPr>
          <p:cNvPr id="14" name="Picture 13" descr="A picture containing clock, light, drawing&#10;&#10;Description automatically generated">
            <a:extLst>
              <a:ext uri="{FF2B5EF4-FFF2-40B4-BE49-F238E27FC236}">
                <a16:creationId xmlns:a16="http://schemas.microsoft.com/office/drawing/2014/main" id="{2298A64C-22F7-4173-8D79-B0B25FDAA80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9138" y="4072260"/>
            <a:ext cx="456352" cy="456352"/>
          </a:xfrm>
          <a:prstGeom prst="rect">
            <a:avLst/>
          </a:prstGeom>
        </p:spPr>
      </p:pic>
      <p:pic>
        <p:nvPicPr>
          <p:cNvPr id="16" name="Picture 15" descr="A picture containing drawing&#10;&#10;Description automatically generated">
            <a:extLst>
              <a:ext uri="{FF2B5EF4-FFF2-40B4-BE49-F238E27FC236}">
                <a16:creationId xmlns:a16="http://schemas.microsoft.com/office/drawing/2014/main" id="{19A1FAE4-B495-4B63-ABB3-5A9D7FA2125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8978" y="3434082"/>
            <a:ext cx="466512" cy="466512"/>
          </a:xfrm>
          <a:prstGeom prst="rect">
            <a:avLst/>
          </a:prstGeom>
        </p:spPr>
      </p:pic>
      <p:pic>
        <p:nvPicPr>
          <p:cNvPr id="18" name="Picture 17" descr="A picture containing drawing&#10;&#10;Description automatically generated">
            <a:extLst>
              <a:ext uri="{FF2B5EF4-FFF2-40B4-BE49-F238E27FC236}">
                <a16:creationId xmlns:a16="http://schemas.microsoft.com/office/drawing/2014/main" id="{4C3F4147-9D28-42BA-809A-77B26F8BEBB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9138" y="2855626"/>
            <a:ext cx="460668" cy="460668"/>
          </a:xfrm>
          <a:prstGeom prst="rect">
            <a:avLst/>
          </a:prstGeom>
        </p:spPr>
      </p:pic>
      <p:pic>
        <p:nvPicPr>
          <p:cNvPr id="20" name="Picture 19" descr="A close up of a sign&#10;&#10;Description automatically generated">
            <a:extLst>
              <a:ext uri="{FF2B5EF4-FFF2-40B4-BE49-F238E27FC236}">
                <a16:creationId xmlns:a16="http://schemas.microsoft.com/office/drawing/2014/main" id="{A821625B-1DA8-4DBF-B91A-CC8D4317326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1322" y="2252876"/>
            <a:ext cx="466512" cy="466512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10" name="Picture 14" descr="E:\Big Blu Comms\OKY Project\AI Files\EPS files\Oky animation asset Background(1920X1080) v3-01.jpg"/>
          <p:cNvPicPr>
            <a:picLocks noChangeAspect="1" noChangeArrowheads="1"/>
          </p:cNvPicPr>
          <p:nvPr/>
        </p:nvPicPr>
        <p:blipFill rotWithShape="1">
          <a:blip r:embed="rId3" cstate="print"/>
          <a:srcRect b="18889"/>
          <a:stretch/>
        </p:blipFill>
        <p:spPr bwMode="auto">
          <a:xfrm>
            <a:off x="0" y="0"/>
            <a:ext cx="12192001" cy="5562600"/>
          </a:xfrm>
          <a:prstGeom prst="rect">
            <a:avLst/>
          </a:prstGeom>
          <a:noFill/>
        </p:spPr>
      </p:pic>
      <p:sp>
        <p:nvSpPr>
          <p:cNvPr id="334" name="Google Shape;334;g5cb2345398_0_54"/>
          <p:cNvSpPr txBox="1">
            <a:spLocks noGrp="1"/>
          </p:cNvSpPr>
          <p:nvPr>
            <p:ph type="title" idx="4294967295"/>
          </p:nvPr>
        </p:nvSpPr>
        <p:spPr>
          <a:xfrm>
            <a:off x="0" y="679450"/>
            <a:ext cx="10291763" cy="949325"/>
          </a:xfrm>
          <a:prstGeom prst="rect">
            <a:avLst/>
          </a:prstGeom>
          <a:solidFill>
            <a:srgbClr val="371E6F"/>
          </a:solidFill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339725" indent="117475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Pts val="3700"/>
            </a:pPr>
            <a:r>
              <a:rPr lang="en-US" sz="3200" dirty="0">
                <a:solidFill>
                  <a:srgbClr val="FFFFFF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Calibri" panose="020F0502020204030204" pitchFamily="34" charset="0"/>
              </a:rPr>
              <a:t>Personalized experience with avatars and themes </a:t>
            </a:r>
            <a:endParaRPr sz="3200" dirty="0">
              <a:solidFill>
                <a:srgbClr val="FFFFFF"/>
              </a:solidFill>
              <a:latin typeface="Roboto Black" panose="02000000000000000000" pitchFamily="2" charset="0"/>
              <a:ea typeface="Roboto Black" panose="02000000000000000000" pitchFamily="2" charset="0"/>
              <a:cs typeface="Calibri" panose="020F0502020204030204" pitchFamily="34" charset="0"/>
            </a:endParaRPr>
          </a:p>
        </p:txBody>
      </p:sp>
      <p:sp>
        <p:nvSpPr>
          <p:cNvPr id="338" name="Google Shape;338;g5cb2345398_0_54"/>
          <p:cNvSpPr txBox="1">
            <a:spLocks noGrp="1"/>
          </p:cNvSpPr>
          <p:nvPr>
            <p:ph type="body" idx="4294967295"/>
          </p:nvPr>
        </p:nvSpPr>
        <p:spPr>
          <a:xfrm>
            <a:off x="304800" y="5562600"/>
            <a:ext cx="11277600" cy="123825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400" dirty="0">
                <a:solidFill>
                  <a:srgbClr val="371E6F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Calibri" panose="020F0502020204030204" pitchFamily="34" charset="0"/>
              </a:rPr>
              <a:t>Friendly characters guide girls through the app. Girls can change </a:t>
            </a:r>
            <a:r>
              <a:rPr lang="en-US" sz="2400" dirty="0" err="1">
                <a:solidFill>
                  <a:srgbClr val="371E6F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Calibri" panose="020F0502020204030204" pitchFamily="34" charset="0"/>
              </a:rPr>
              <a:t>Oky’s</a:t>
            </a:r>
            <a:r>
              <a:rPr lang="en-US" sz="2400" dirty="0">
                <a:solidFill>
                  <a:srgbClr val="371E6F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Calibri" panose="020F0502020204030204" pitchFamily="34" charset="0"/>
              </a:rPr>
              <a:t> style whenever they like!</a:t>
            </a:r>
            <a:endParaRPr sz="2400" dirty="0">
              <a:solidFill>
                <a:srgbClr val="371E6F"/>
              </a:solidFill>
              <a:latin typeface="Roboto Medium" panose="02000000000000000000" pitchFamily="2" charset="0"/>
              <a:ea typeface="Roboto Medium" panose="02000000000000000000" pitchFamily="2" charset="0"/>
              <a:cs typeface="Calibri" panose="020F0502020204030204" pitchFamily="34" charset="0"/>
            </a:endParaRPr>
          </a:p>
        </p:txBody>
      </p:sp>
      <p:pic>
        <p:nvPicPr>
          <p:cNvPr id="4098" name="Picture 2" descr="E:\Big Blu Comms\OKY Project\AI Files\EPS files\Oky animation asset OKY avatar v1-01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83981" y="4110562"/>
            <a:ext cx="1058026" cy="1055095"/>
          </a:xfrm>
          <a:prstGeom prst="rect">
            <a:avLst/>
          </a:prstGeom>
          <a:noFill/>
        </p:spPr>
      </p:pic>
      <p:pic>
        <p:nvPicPr>
          <p:cNvPr id="4099" name="Picture 3" descr="E:\Big Blu Comms\OKY Project\AI Files\EPS files\Oky animation asset Anu v1-0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358137" y="1824038"/>
            <a:ext cx="1897021" cy="2085548"/>
          </a:xfrm>
          <a:prstGeom prst="rect">
            <a:avLst/>
          </a:prstGeom>
          <a:noFill/>
        </p:spPr>
      </p:pic>
      <p:pic>
        <p:nvPicPr>
          <p:cNvPr id="4100" name="Picture 4" descr="E:\Big Blu Comms\OKY Project\AI Files\EPS files\Oky animation asset Ari v1-01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23790" y="1824038"/>
            <a:ext cx="1897021" cy="2085548"/>
          </a:xfrm>
          <a:prstGeom prst="rect">
            <a:avLst/>
          </a:prstGeom>
          <a:noFill/>
        </p:spPr>
      </p:pic>
      <p:pic>
        <p:nvPicPr>
          <p:cNvPr id="17" name="Picture 4" descr="E:\Big Blu Comms\OKY Project\AI Files\EPS files\White Clouds-01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-4119953" y="4909798"/>
            <a:ext cx="1931577" cy="1264723"/>
          </a:xfrm>
          <a:prstGeom prst="rect">
            <a:avLst/>
          </a:prstGeom>
          <a:noFill/>
        </p:spPr>
      </p:pic>
      <p:pic>
        <p:nvPicPr>
          <p:cNvPr id="4111" name="Picture 15" descr="E:\Big Blu Comms\OKY Project\AI Files\EPS files\White Clouds-01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051550" y="1890713"/>
            <a:ext cx="2471738" cy="1590675"/>
          </a:xfrm>
          <a:prstGeom prst="rect">
            <a:avLst/>
          </a:prstGeom>
          <a:noFill/>
        </p:spPr>
      </p:pic>
      <p:pic>
        <p:nvPicPr>
          <p:cNvPr id="4112" name="Picture 16" descr="E:\Big Blu Comms\OKY Project\AI Files\EPS files\White Clouds-02.pn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070600" y="3557588"/>
            <a:ext cx="2471738" cy="1590675"/>
          </a:xfrm>
          <a:prstGeom prst="rect">
            <a:avLst/>
          </a:prstGeom>
          <a:noFill/>
        </p:spPr>
      </p:pic>
      <p:pic>
        <p:nvPicPr>
          <p:cNvPr id="4113" name="Picture 17" descr="E:\Big Blu Comms\OKY Project\AI Files\EPS files\White Clouds2-03.pn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8442325" y="3538538"/>
            <a:ext cx="2471738" cy="1590675"/>
          </a:xfrm>
          <a:prstGeom prst="rect">
            <a:avLst/>
          </a:prstGeom>
          <a:noFill/>
        </p:spPr>
      </p:pic>
      <p:pic>
        <p:nvPicPr>
          <p:cNvPr id="4114" name="Picture 18" descr="E:\Big Blu Comms\OKY Project\AI Files\EPS files\White Clouds2-04.png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8432800" y="1824038"/>
            <a:ext cx="2471738" cy="1590675"/>
          </a:xfrm>
          <a:prstGeom prst="rect">
            <a:avLst/>
          </a:prstGeom>
          <a:noFill/>
        </p:spPr>
      </p:pic>
      <p:pic>
        <p:nvPicPr>
          <p:cNvPr id="14" name="Picture 13" descr="A close up of a logo&#10;&#10;Description automatically generated">
            <a:extLst>
              <a:ext uri="{FF2B5EF4-FFF2-40B4-BE49-F238E27FC236}">
                <a16:creationId xmlns:a16="http://schemas.microsoft.com/office/drawing/2014/main" id="{F762C8BF-2C05-4063-ACCA-CF4A8527DBD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2415" y="1824038"/>
            <a:ext cx="1897020" cy="2085697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g5cb2345398_0_54"/>
          <p:cNvSpPr txBox="1">
            <a:spLocks noGrp="1"/>
          </p:cNvSpPr>
          <p:nvPr>
            <p:ph type="title" idx="4294967295"/>
          </p:nvPr>
        </p:nvSpPr>
        <p:spPr>
          <a:xfrm>
            <a:off x="0" y="651492"/>
            <a:ext cx="7953375" cy="975718"/>
          </a:xfrm>
          <a:prstGeom prst="rect">
            <a:avLst/>
          </a:prstGeom>
          <a:solidFill>
            <a:srgbClr val="F59200"/>
          </a:solidFill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339725" indent="117475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Pts val="3700"/>
            </a:pPr>
            <a:r>
              <a:rPr lang="en-US" sz="3200" dirty="0">
                <a:solidFill>
                  <a:srgbClr val="FFFFFF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Calibri" panose="020F0502020204030204" pitchFamily="34" charset="0"/>
              </a:rPr>
              <a:t>Individualized cycle tracker</a:t>
            </a:r>
            <a:endParaRPr sz="3200" dirty="0">
              <a:solidFill>
                <a:srgbClr val="FFFFFF"/>
              </a:solidFill>
              <a:latin typeface="Roboto Black" panose="02000000000000000000" pitchFamily="2" charset="0"/>
              <a:ea typeface="Roboto Black" panose="02000000000000000000" pitchFamily="2" charset="0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FB6C343-1411-441B-870C-D4DEC0EAF31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504" b="3404"/>
          <a:stretch/>
        </p:blipFill>
        <p:spPr>
          <a:xfrm>
            <a:off x="0" y="1627210"/>
            <a:ext cx="5565531" cy="4946389"/>
          </a:xfrm>
          <a:prstGeom prst="rect">
            <a:avLst/>
          </a:prstGeom>
        </p:spPr>
      </p:pic>
      <p:sp>
        <p:nvSpPr>
          <p:cNvPr id="20" name="Google Shape;303;g5cea663e7f_0_411">
            <a:extLst>
              <a:ext uri="{FF2B5EF4-FFF2-40B4-BE49-F238E27FC236}">
                <a16:creationId xmlns:a16="http://schemas.microsoft.com/office/drawing/2014/main" id="{B33E6D79-3127-4477-A0AD-EDBEDADC927E}"/>
              </a:ext>
            </a:extLst>
          </p:cNvPr>
          <p:cNvSpPr txBox="1"/>
          <p:nvPr/>
        </p:nvSpPr>
        <p:spPr>
          <a:xfrm>
            <a:off x="5893579" y="1627210"/>
            <a:ext cx="5492262" cy="45792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Oky provides</a:t>
            </a:r>
            <a:r>
              <a:rPr lang="en-US" dirty="0">
                <a:solidFill>
                  <a:srgbClr val="00B0F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dirty="0">
                <a:solidFill>
                  <a:srgbClr val="F592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individualized cycle tracking </a:t>
            </a: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with period predictions, reminders, and notifications.</a:t>
            </a:r>
            <a:endParaRPr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Oky applies </a:t>
            </a:r>
            <a:r>
              <a:rPr lang="en-US" dirty="0">
                <a:solidFill>
                  <a:srgbClr val="F592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algorithms and machine learning </a:t>
            </a: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to improve accuracy.</a:t>
            </a:r>
            <a:b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endParaRPr lang="en-US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Oky does not overpromise and pauses </a:t>
            </a:r>
            <a:r>
              <a:rPr lang="en-US" dirty="0">
                <a:solidFill>
                  <a:srgbClr val="F592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predictions</a:t>
            </a:r>
            <a:r>
              <a:rPr lang="en-US" dirty="0">
                <a:solidFill>
                  <a:srgbClr val="00B0F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if periods are irregular.</a:t>
            </a:r>
            <a:b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endParaRPr lang="en-US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638872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g5cb2345398_0_31"/>
          <p:cNvSpPr txBox="1">
            <a:spLocks noGrp="1"/>
          </p:cNvSpPr>
          <p:nvPr>
            <p:ph type="body" idx="4294967295"/>
          </p:nvPr>
        </p:nvSpPr>
        <p:spPr>
          <a:xfrm>
            <a:off x="600075" y="1589087"/>
            <a:ext cx="5495925" cy="4365625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Oky provides </a:t>
            </a:r>
            <a:r>
              <a:rPr lang="en-US" sz="1800" dirty="0">
                <a:solidFill>
                  <a:srgbClr val="6E377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evidence-based information about menstruation, puberty, and reproductive health</a:t>
            </a:r>
          </a:p>
          <a:p>
            <a:pPr marL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in girl-friendly language.</a:t>
            </a:r>
          </a:p>
          <a:p>
            <a:pPr marL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rgbClr val="00000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Menstruation information delivered in different formats:</a:t>
            </a:r>
            <a:endParaRPr sz="1800" dirty="0">
              <a:solidFill>
                <a:srgbClr val="00000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lvl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2400"/>
              <a:buFont typeface="Wingdings" panose="05000000000000000000" pitchFamily="2" charset="2"/>
              <a:buChar char="§"/>
            </a:pPr>
            <a:r>
              <a:rPr lang="en-US" sz="1800" dirty="0">
                <a:solidFill>
                  <a:srgbClr val="6E377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factual content</a:t>
            </a:r>
            <a:r>
              <a:rPr lang="en-US" sz="18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(Encyclopedia)</a:t>
            </a:r>
            <a:endParaRPr sz="1800" dirty="0">
              <a:solidFill>
                <a:srgbClr val="00000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lvl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2400"/>
              <a:buFont typeface="Wingdings" panose="05000000000000000000" pitchFamily="2" charset="2"/>
              <a:buChar char="§"/>
            </a:pPr>
            <a:r>
              <a:rPr lang="en-US" sz="1800" dirty="0">
                <a:solidFill>
                  <a:srgbClr val="6E377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gamified content </a:t>
            </a:r>
            <a:r>
              <a:rPr lang="en-US" sz="18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(Quizzes, Reminders, Pop-ups).</a:t>
            </a:r>
            <a:endParaRPr sz="1800" dirty="0">
              <a:solidFill>
                <a:srgbClr val="00000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rgbClr val="00000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There is also referral </a:t>
            </a:r>
            <a:r>
              <a:rPr lang="en-US" sz="1800" dirty="0">
                <a:solidFill>
                  <a:schemeClr val="dk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information directing girls to</a:t>
            </a:r>
            <a:br>
              <a:rPr lang="en-US" sz="1800" dirty="0">
                <a:solidFill>
                  <a:schemeClr val="dk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en-US" sz="1800" dirty="0">
                <a:solidFill>
                  <a:srgbClr val="6E377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online and offline SRH advice or services</a:t>
            </a:r>
            <a:r>
              <a:rPr lang="en-US" sz="1800" dirty="0">
                <a:solidFill>
                  <a:schemeClr val="dk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</a:t>
            </a:r>
            <a:endParaRPr sz="1800" dirty="0">
              <a:solidFill>
                <a:schemeClr val="dk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9" name="Google Shape;307;g5cea663e7f_0_411">
            <a:extLst>
              <a:ext uri="{FF2B5EF4-FFF2-40B4-BE49-F238E27FC236}">
                <a16:creationId xmlns:a16="http://schemas.microsoft.com/office/drawing/2014/main" id="{4FF7DB12-AA9A-464F-AC1B-1FA5E7B9169C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0" y="695325"/>
            <a:ext cx="7975600" cy="893762"/>
          </a:xfrm>
          <a:prstGeom prst="rect">
            <a:avLst/>
          </a:prstGeom>
          <a:solidFill>
            <a:srgbClr val="6E3771"/>
          </a:solidFill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339725" indent="117475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Pts val="3700"/>
            </a:pPr>
            <a:r>
              <a:rPr lang="en-US" sz="3200" dirty="0">
                <a:solidFill>
                  <a:srgbClr val="FFFFFF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Calibri" panose="020F0502020204030204" pitchFamily="34" charset="0"/>
              </a:rPr>
              <a:t>Evidence-based information</a:t>
            </a:r>
            <a:endParaRPr sz="3200" dirty="0">
              <a:solidFill>
                <a:srgbClr val="FFFFFF"/>
              </a:solidFill>
              <a:latin typeface="Roboto Black" panose="02000000000000000000" pitchFamily="2" charset="0"/>
              <a:ea typeface="Roboto Black" panose="02000000000000000000" pitchFamily="2" charset="0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246664D-3E82-45E0-A0EC-B4931831065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94"/>
          <a:stretch/>
        </p:blipFill>
        <p:spPr>
          <a:xfrm>
            <a:off x="8452885" y="602115"/>
            <a:ext cx="2320912" cy="5690761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group of people sitting at a table using a computer&#10;&#10;Description generated with very high confidence">
            <a:extLst>
              <a:ext uri="{FF2B5EF4-FFF2-40B4-BE49-F238E27FC236}">
                <a16:creationId xmlns:a16="http://schemas.microsoft.com/office/drawing/2014/main" id="{E7FEFD53-C2DB-4530-97FB-6850FB3507C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82" r="14755" b="5128"/>
          <a:stretch/>
        </p:blipFill>
        <p:spPr>
          <a:xfrm>
            <a:off x="6434616" y="677009"/>
            <a:ext cx="5347810" cy="6180991"/>
          </a:xfrm>
          <a:prstGeom prst="rect">
            <a:avLst/>
          </a:prstGeom>
        </p:spPr>
      </p:pic>
      <p:sp>
        <p:nvSpPr>
          <p:cNvPr id="17" name="Google Shape;307;g5cea663e7f_0_411">
            <a:extLst>
              <a:ext uri="{FF2B5EF4-FFF2-40B4-BE49-F238E27FC236}">
                <a16:creationId xmlns:a16="http://schemas.microsoft.com/office/drawing/2014/main" id="{F5A89C7D-A765-4E00-9B87-8A0BA922D016}"/>
              </a:ext>
            </a:extLst>
          </p:cNvPr>
          <p:cNvSpPr txBox="1">
            <a:spLocks/>
          </p:cNvSpPr>
          <p:nvPr/>
        </p:nvSpPr>
        <p:spPr>
          <a:xfrm>
            <a:off x="0" y="677009"/>
            <a:ext cx="7644810" cy="920092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txBody>
          <a:bodyPr spcFirstLastPara="1" vert="horz" wrap="square" lIns="121900" tIns="121900" rIns="121900" bIns="121900" rtlCol="0" anchor="ctr" anchorCtr="0">
            <a:noAutofit/>
          </a:bodyPr>
          <a:lstStyle>
            <a:lvl1pPr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pPr marL="339725" indent="117475">
              <a:buClr>
                <a:srgbClr val="000000"/>
              </a:buClr>
            </a:pPr>
            <a:r>
              <a:rPr lang="en-US" sz="3200" dirty="0">
                <a:solidFill>
                  <a:srgbClr val="FFFFFF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Calibri" panose="020F0502020204030204" pitchFamily="34" charset="0"/>
              </a:rPr>
              <a:t>Open source for scaling</a:t>
            </a:r>
          </a:p>
        </p:txBody>
      </p:sp>
      <p:sp>
        <p:nvSpPr>
          <p:cNvPr id="5" name="Google Shape;195;g5cea663e7f_0_57">
            <a:extLst>
              <a:ext uri="{FF2B5EF4-FFF2-40B4-BE49-F238E27FC236}">
                <a16:creationId xmlns:a16="http://schemas.microsoft.com/office/drawing/2014/main" id="{0382DA2D-DB3D-4C51-AD25-F6FABD9922F7}"/>
              </a:ext>
            </a:extLst>
          </p:cNvPr>
          <p:cNvSpPr txBox="1"/>
          <p:nvPr/>
        </p:nvSpPr>
        <p:spPr>
          <a:xfrm>
            <a:off x="603738" y="2033434"/>
            <a:ext cx="5492262" cy="48245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>
              <a:lnSpc>
                <a:spcPct val="125000"/>
              </a:lnSpc>
            </a:pPr>
            <a:r>
              <a:rPr lang="en-US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Oky’s</a:t>
            </a: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code and content is </a:t>
            </a:r>
            <a:r>
              <a:rPr lang="en-US" dirty="0">
                <a:solidFill>
                  <a:srgbClr val="00B0F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open source</a:t>
            </a: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</a:t>
            </a:r>
          </a:p>
          <a:p>
            <a:pPr>
              <a:lnSpc>
                <a:spcPct val="125000"/>
              </a:lnSpc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>
              <a:lnSpc>
                <a:spcPct val="125000"/>
              </a:lnSpc>
            </a:pPr>
            <a:r>
              <a:rPr lang="en-US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Oky’s</a:t>
            </a: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white-labelled code on GitHub has already been used by </a:t>
            </a:r>
            <a:r>
              <a:rPr lang="en-US" dirty="0">
                <a:solidFill>
                  <a:srgbClr val="00B0F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Kosovo’s SHNET app </a:t>
            </a: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to include a cycle tracking function.</a:t>
            </a:r>
          </a:p>
          <a:p>
            <a:pPr>
              <a:lnSpc>
                <a:spcPct val="125000"/>
              </a:lnSpc>
            </a:pPr>
            <a:endParaRPr lang="en-US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>
              <a:lnSpc>
                <a:spcPct val="125000"/>
              </a:lnSpc>
            </a:pP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The vision for Oky scaling is for </a:t>
            </a:r>
            <a:r>
              <a:rPr lang="en-US" dirty="0">
                <a:solidFill>
                  <a:srgbClr val="00B0F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partners</a:t>
            </a: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and</a:t>
            </a:r>
            <a:r>
              <a:rPr lang="en-US" dirty="0">
                <a:solidFill>
                  <a:srgbClr val="00B0F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girls themselves to write, amend, and improve</a:t>
            </a:r>
            <a:br>
              <a:rPr lang="en-US" dirty="0">
                <a:solidFill>
                  <a:srgbClr val="00B0F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the app’s code, design, features, and content, and bring Oky to new markets. </a:t>
            </a:r>
          </a:p>
          <a:p>
            <a:pPr>
              <a:lnSpc>
                <a:spcPct val="125000"/>
              </a:lnSpc>
            </a:pPr>
            <a:endParaRPr lang="en-US" dirty="0">
              <a:latin typeface="Roboto Medium" panose="02000000000000000000" pitchFamily="2" charset="0"/>
              <a:ea typeface="Roboto Medium" panose="02000000000000000000" pitchFamily="2" charset="0"/>
              <a:cs typeface="Roboto" charset="0"/>
            </a:endParaRPr>
          </a:p>
          <a:p>
            <a:pPr>
              <a:lnSpc>
                <a:spcPct val="125000"/>
              </a:lnSpc>
            </a:pPr>
            <a:endParaRPr lang="en-US" sz="1050" dirty="0">
              <a:solidFill>
                <a:schemeClr val="tx1">
                  <a:lumMod val="75000"/>
                  <a:lumOff val="25000"/>
                </a:schemeClr>
              </a:solidFill>
              <a:latin typeface="Roboto Medium" panose="02000000000000000000" pitchFamily="2" charset="0"/>
              <a:ea typeface="Roboto Medium" panose="02000000000000000000" pitchFamily="2" charset="0"/>
              <a:cs typeface="Robot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406634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E:\Big Blu Comms\OKY Project\Oky brand development\Group 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752539" y="5128355"/>
            <a:ext cx="4707502" cy="3172955"/>
          </a:xfrm>
          <a:prstGeom prst="rect">
            <a:avLst/>
          </a:prstGeom>
          <a:noFill/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A565834-F403-4ABD-BB54-CDA44F375D5D}"/>
              </a:ext>
            </a:extLst>
          </p:cNvPr>
          <p:cNvSpPr/>
          <p:nvPr/>
        </p:nvSpPr>
        <p:spPr>
          <a:xfrm>
            <a:off x="553456" y="4730252"/>
            <a:ext cx="6419982" cy="1803955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>
              <a:lnSpc>
                <a:spcPct val="114000"/>
              </a:lnSpc>
              <a:spcAft>
                <a:spcPts val="1200"/>
              </a:spcAft>
            </a:pPr>
            <a:r>
              <a:rPr lang="en-US" dirty="0">
                <a:solidFill>
                  <a:srgbClr val="F592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Contributing partners </a:t>
            </a: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can be from all sectors: </a:t>
            </a:r>
          </a:p>
          <a:p>
            <a:pPr>
              <a:lnSpc>
                <a:spcPct val="114000"/>
              </a:lnSpc>
              <a:spcAft>
                <a:spcPts val="1200"/>
              </a:spcAft>
            </a:pP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technology, design, marketing, mobile operators,</a:t>
            </a:r>
            <a:b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content, communications, research, UX/UI,</a:t>
            </a:r>
            <a:b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accessibility, girls engagement </a:t>
            </a:r>
            <a:b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endParaRPr lang="en-US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13FA46C-C150-4576-B54D-F3B1E100E7FB}"/>
              </a:ext>
            </a:extLst>
          </p:cNvPr>
          <p:cNvGrpSpPr/>
          <p:nvPr/>
        </p:nvGrpSpPr>
        <p:grpSpPr>
          <a:xfrm>
            <a:off x="6466399" y="2424409"/>
            <a:ext cx="6118746" cy="4611687"/>
            <a:chOff x="646092" y="5666809"/>
            <a:chExt cx="4938714" cy="3728832"/>
          </a:xfrm>
        </p:grpSpPr>
        <p:pic>
          <p:nvPicPr>
            <p:cNvPr id="7" name="Google Shape;82;p15">
              <a:extLst>
                <a:ext uri="{FF2B5EF4-FFF2-40B4-BE49-F238E27FC236}">
                  <a16:creationId xmlns:a16="http://schemas.microsoft.com/office/drawing/2014/main" id="{022ECC27-4632-4A8A-A807-42B5D69785A2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 l="41020"/>
            <a:stretch/>
          </p:blipFill>
          <p:spPr>
            <a:xfrm>
              <a:off x="646092" y="5666809"/>
              <a:ext cx="4588136" cy="372883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" name="Google Shape;83;p15">
              <a:extLst>
                <a:ext uri="{FF2B5EF4-FFF2-40B4-BE49-F238E27FC236}">
                  <a16:creationId xmlns:a16="http://schemas.microsoft.com/office/drawing/2014/main" id="{B2FFE1EC-B0B8-4C69-8829-970F7A2E7CC9}"/>
                </a:ext>
              </a:extLst>
            </p:cNvPr>
            <p:cNvSpPr txBox="1"/>
            <p:nvPr/>
          </p:nvSpPr>
          <p:spPr>
            <a:xfrm>
              <a:off x="3629560" y="7780676"/>
              <a:ext cx="1645831" cy="40581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4655" tIns="84655" rIns="84655" bIns="84655" anchor="t" anchorCtr="0">
              <a:noAutofit/>
            </a:bodyPr>
            <a:lstStyle/>
            <a:p>
              <a:r>
                <a:rPr lang="en" sz="1667" dirty="0">
                  <a:solidFill>
                    <a:srgbClr val="EA3081"/>
                  </a:solidFill>
                  <a:latin typeface="Roboto Black" panose="02000000000000000000" pitchFamily="2" charset="0"/>
                  <a:ea typeface="Roboto Black" panose="02000000000000000000" pitchFamily="2" charset="0"/>
                </a:rPr>
                <a:t>INDONESIA</a:t>
              </a:r>
              <a:endParaRPr sz="1667" dirty="0">
                <a:solidFill>
                  <a:srgbClr val="EA3081"/>
                </a:solidFill>
                <a:latin typeface="Roboto Black" panose="02000000000000000000" pitchFamily="2" charset="0"/>
                <a:ea typeface="Roboto Black" panose="02000000000000000000" pitchFamily="2" charset="0"/>
              </a:endParaRPr>
            </a:p>
          </p:txBody>
        </p:sp>
        <p:sp>
          <p:nvSpPr>
            <p:cNvPr id="10" name="Google Shape;84;p15">
              <a:extLst>
                <a:ext uri="{FF2B5EF4-FFF2-40B4-BE49-F238E27FC236}">
                  <a16:creationId xmlns:a16="http://schemas.microsoft.com/office/drawing/2014/main" id="{AEE6EC36-B447-4641-8A7E-ABB4A32412EB}"/>
                </a:ext>
              </a:extLst>
            </p:cNvPr>
            <p:cNvSpPr txBox="1"/>
            <p:nvPr/>
          </p:nvSpPr>
          <p:spPr>
            <a:xfrm>
              <a:off x="3938975" y="6346186"/>
              <a:ext cx="1645831" cy="40581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4655" tIns="84655" rIns="84655" bIns="84655" anchor="t" anchorCtr="0">
              <a:noAutofit/>
            </a:bodyPr>
            <a:lstStyle/>
            <a:p>
              <a:r>
                <a:rPr lang="en" sz="1667" dirty="0">
                  <a:solidFill>
                    <a:srgbClr val="6E3771"/>
                  </a:solidFill>
                  <a:latin typeface="Roboto Black" panose="02000000000000000000" pitchFamily="2" charset="0"/>
                  <a:ea typeface="Roboto Black" panose="02000000000000000000" pitchFamily="2" charset="0"/>
                </a:rPr>
                <a:t>MONGOLIA</a:t>
              </a:r>
              <a:endParaRPr sz="1667" dirty="0">
                <a:solidFill>
                  <a:srgbClr val="6E3771"/>
                </a:solidFill>
                <a:latin typeface="Roboto Black" panose="02000000000000000000" pitchFamily="2" charset="0"/>
                <a:ea typeface="Roboto Black" panose="02000000000000000000" pitchFamily="2" charset="0"/>
              </a:endParaRPr>
            </a:p>
          </p:txBody>
        </p:sp>
        <p:pic>
          <p:nvPicPr>
            <p:cNvPr id="11" name="Google Shape;86;p15">
              <a:extLst>
                <a:ext uri="{FF2B5EF4-FFF2-40B4-BE49-F238E27FC236}">
                  <a16:creationId xmlns:a16="http://schemas.microsoft.com/office/drawing/2014/main" id="{D5F6F368-9B09-4251-91D0-E1CCAE0DD934}"/>
                </a:ext>
              </a:extLst>
            </p:cNvPr>
            <p:cNvPicPr preferRelativeResize="0"/>
            <p:nvPr/>
          </p:nvPicPr>
          <p:blipFill>
            <a:blip r:embed="rId5" cstate="print">
              <a:alphaModFix/>
            </a:blip>
            <a:stretch>
              <a:fillRect/>
            </a:stretch>
          </p:blipFill>
          <p:spPr>
            <a:xfrm>
              <a:off x="1449727" y="7588576"/>
              <a:ext cx="632862" cy="58985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Google Shape;87;p15">
              <a:extLst>
                <a:ext uri="{FF2B5EF4-FFF2-40B4-BE49-F238E27FC236}">
                  <a16:creationId xmlns:a16="http://schemas.microsoft.com/office/drawing/2014/main" id="{FE9CC142-BF31-49CF-8106-4949403EEB69}"/>
                </a:ext>
              </a:extLst>
            </p:cNvPr>
            <p:cNvPicPr preferRelativeResize="0"/>
            <p:nvPr/>
          </p:nvPicPr>
          <p:blipFill>
            <a:blip r:embed="rId5" cstate="print">
              <a:alphaModFix/>
            </a:blip>
            <a:stretch>
              <a:fillRect/>
            </a:stretch>
          </p:blipFill>
          <p:spPr>
            <a:xfrm>
              <a:off x="2254287" y="6545366"/>
              <a:ext cx="632862" cy="58985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Google Shape;91;p15">
              <a:extLst>
                <a:ext uri="{FF2B5EF4-FFF2-40B4-BE49-F238E27FC236}">
                  <a16:creationId xmlns:a16="http://schemas.microsoft.com/office/drawing/2014/main" id="{34253749-F5AA-43FC-84E6-BF79A9FDFDD2}"/>
                </a:ext>
              </a:extLst>
            </p:cNvPr>
            <p:cNvPicPr preferRelativeResize="0"/>
            <p:nvPr/>
          </p:nvPicPr>
          <p:blipFill>
            <a:blip r:embed="rId5" cstate="print">
              <a:alphaModFix/>
            </a:blip>
            <a:stretch>
              <a:fillRect/>
            </a:stretch>
          </p:blipFill>
          <p:spPr>
            <a:xfrm>
              <a:off x="1270847" y="6666585"/>
              <a:ext cx="632862" cy="58985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" name="Google Shape;92;p15">
              <a:extLst>
                <a:ext uri="{FF2B5EF4-FFF2-40B4-BE49-F238E27FC236}">
                  <a16:creationId xmlns:a16="http://schemas.microsoft.com/office/drawing/2014/main" id="{6D280E94-C174-47DA-86F7-2C2A73BD861C}"/>
                </a:ext>
              </a:extLst>
            </p:cNvPr>
            <p:cNvPicPr preferRelativeResize="0"/>
            <p:nvPr/>
          </p:nvPicPr>
          <p:blipFill>
            <a:blip r:embed="rId5" cstate="print">
              <a:alphaModFix/>
            </a:blip>
            <a:stretch>
              <a:fillRect/>
            </a:stretch>
          </p:blipFill>
          <p:spPr>
            <a:xfrm>
              <a:off x="2374848" y="7054609"/>
              <a:ext cx="632862" cy="58985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" name="Google Shape;95;p15">
              <a:extLst>
                <a:ext uri="{FF2B5EF4-FFF2-40B4-BE49-F238E27FC236}">
                  <a16:creationId xmlns:a16="http://schemas.microsoft.com/office/drawing/2014/main" id="{CCC35D83-2094-490B-B47C-222B4EEDB250}"/>
                </a:ext>
              </a:extLst>
            </p:cNvPr>
            <p:cNvPicPr preferRelativeResize="0"/>
            <p:nvPr/>
          </p:nvPicPr>
          <p:blipFill>
            <a:blip r:embed="rId6" cstate="print">
              <a:alphaModFix/>
              <a:duotone>
                <a:prstClr val="black"/>
                <a:srgbClr val="7030A0">
                  <a:tint val="45000"/>
                  <a:satMod val="400000"/>
                </a:srgbClr>
              </a:duotone>
            </a:blip>
            <a:stretch>
              <a:fillRect/>
            </a:stretch>
          </p:blipFill>
          <p:spPr>
            <a:xfrm>
              <a:off x="3450014" y="6275279"/>
              <a:ext cx="632862" cy="58985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" name="Google Shape;96;p15">
              <a:extLst>
                <a:ext uri="{FF2B5EF4-FFF2-40B4-BE49-F238E27FC236}">
                  <a16:creationId xmlns:a16="http://schemas.microsoft.com/office/drawing/2014/main" id="{7A0729E4-751E-456B-9F61-7A06296E41E5}"/>
                </a:ext>
              </a:extLst>
            </p:cNvPr>
            <p:cNvPicPr preferRelativeResize="0"/>
            <p:nvPr/>
          </p:nvPicPr>
          <p:blipFill>
            <a:blip r:embed="rId6" cstate="print">
              <a:alphaModFix/>
              <a:duotone>
                <a:prstClr val="black"/>
                <a:srgbClr val="EA3081">
                  <a:tint val="45000"/>
                  <a:satMod val="400000"/>
                </a:srgbClr>
              </a:duotone>
            </a:blip>
            <a:stretch>
              <a:fillRect/>
            </a:stretch>
          </p:blipFill>
          <p:spPr>
            <a:xfrm>
              <a:off x="3110369" y="7711103"/>
              <a:ext cx="632862" cy="58985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" name="Google Shape;97;p15">
              <a:extLst>
                <a:ext uri="{FF2B5EF4-FFF2-40B4-BE49-F238E27FC236}">
                  <a16:creationId xmlns:a16="http://schemas.microsoft.com/office/drawing/2014/main" id="{652B734D-1698-4A7E-AE34-8A3BF1677C76}"/>
                </a:ext>
              </a:extLst>
            </p:cNvPr>
            <p:cNvPicPr preferRelativeResize="0"/>
            <p:nvPr/>
          </p:nvPicPr>
          <p:blipFill>
            <a:blip r:embed="rId5" cstate="print">
              <a:alphaModFix/>
            </a:blip>
            <a:stretch>
              <a:fillRect/>
            </a:stretch>
          </p:blipFill>
          <p:spPr>
            <a:xfrm>
              <a:off x="3038964" y="7306958"/>
              <a:ext cx="632862" cy="58985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7" name="Google Shape;307;g5cea663e7f_0_411">
            <a:extLst>
              <a:ext uri="{FF2B5EF4-FFF2-40B4-BE49-F238E27FC236}">
                <a16:creationId xmlns:a16="http://schemas.microsoft.com/office/drawing/2014/main" id="{F5A89C7D-A765-4E00-9B87-8A0BA922D016}"/>
              </a:ext>
            </a:extLst>
          </p:cNvPr>
          <p:cNvSpPr txBox="1">
            <a:spLocks/>
          </p:cNvSpPr>
          <p:nvPr/>
        </p:nvSpPr>
        <p:spPr>
          <a:xfrm>
            <a:off x="-1" y="725504"/>
            <a:ext cx="8608215" cy="893241"/>
          </a:xfrm>
          <a:prstGeom prst="rect">
            <a:avLst/>
          </a:prstGeom>
          <a:solidFill>
            <a:srgbClr val="F59200"/>
          </a:solidFill>
          <a:ln>
            <a:noFill/>
          </a:ln>
        </p:spPr>
        <p:txBody>
          <a:bodyPr spcFirstLastPara="1" vert="horz" wrap="square" lIns="121900" tIns="121900" rIns="121900" bIns="121900" rtlCol="0" anchor="ctr" anchorCtr="0">
            <a:noAutofit/>
          </a:bodyPr>
          <a:lstStyle>
            <a:lvl1pPr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pPr marL="339725" indent="117475">
              <a:buClr>
                <a:srgbClr val="000000"/>
              </a:buClr>
            </a:pPr>
            <a:r>
              <a:rPr lang="en-US" sz="3200" dirty="0">
                <a:solidFill>
                  <a:srgbClr val="FFFFFF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Calibri" panose="020F0502020204030204" pitchFamily="34" charset="0"/>
              </a:rPr>
              <a:t>Oky partnership and franchise model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85BE88A-9F08-46FA-8074-30CE097C39CF}"/>
              </a:ext>
            </a:extLst>
          </p:cNvPr>
          <p:cNvSpPr/>
          <p:nvPr/>
        </p:nvSpPr>
        <p:spPr>
          <a:xfrm>
            <a:off x="553456" y="1944853"/>
            <a:ext cx="6359394" cy="2589427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>
              <a:lnSpc>
                <a:spcPct val="114000"/>
              </a:lnSpc>
              <a:spcAft>
                <a:spcPts val="1200"/>
              </a:spcAft>
            </a:pPr>
            <a:r>
              <a:rPr lang="en-US" dirty="0">
                <a:solidFill>
                  <a:srgbClr val="F592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Key implementing partners </a:t>
            </a: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will lead localization</a:t>
            </a:r>
            <a:b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and deployment of Oky in their market.</a:t>
            </a:r>
          </a:p>
          <a:p>
            <a:pPr>
              <a:lnSpc>
                <a:spcPct val="114000"/>
              </a:lnSpc>
              <a:spcAft>
                <a:spcPts val="1200"/>
              </a:spcAft>
            </a:pP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These partners, such as LVCT in Kenya, will host</a:t>
            </a:r>
            <a:b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and build out localized Oky versions as part of</a:t>
            </a:r>
            <a:b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their services and programmes for girls.</a:t>
            </a:r>
          </a:p>
          <a:p>
            <a:pPr>
              <a:lnSpc>
                <a:spcPct val="114000"/>
              </a:lnSpc>
              <a:spcAft>
                <a:spcPts val="1200"/>
              </a:spcAft>
            </a:pP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And receive support from the </a:t>
            </a:r>
            <a:r>
              <a:rPr lang="en-US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Oky</a:t>
            </a: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community and contributing partners.</a:t>
            </a:r>
            <a:endParaRPr lang="en-US" sz="105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19" name="Picture 18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55DCA0E4-1147-43F4-AF20-94E42BD72D7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22213" b="26482"/>
          <a:stretch/>
        </p:blipFill>
        <p:spPr>
          <a:xfrm>
            <a:off x="8608214" y="722846"/>
            <a:ext cx="2760341" cy="2125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60698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g5cb2345398_0_31"/>
          <p:cNvSpPr txBox="1">
            <a:spLocks noGrp="1"/>
          </p:cNvSpPr>
          <p:nvPr>
            <p:ph type="body" idx="4294967295"/>
          </p:nvPr>
        </p:nvSpPr>
        <p:spPr>
          <a:xfrm>
            <a:off x="0" y="1569721"/>
            <a:ext cx="4273103" cy="4365625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rgbClr val="6E377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Technology</a:t>
            </a:r>
            <a:endParaRPr lang="en-US" sz="1600" b="1" dirty="0">
              <a:solidFill>
                <a:srgbClr val="00000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Therapy Box, Grey Chain, </a:t>
            </a:r>
            <a:r>
              <a:rPr lang="en-US" sz="160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Portonics</a:t>
            </a:r>
            <a:r>
              <a:rPr lang="en-US" sz="16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 </a:t>
            </a:r>
            <a:r>
              <a:rPr lang="en-US" sz="160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ThoughtWorks</a:t>
            </a:r>
            <a:r>
              <a:rPr lang="en-US" sz="16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 Big Blue Communications…</a:t>
            </a:r>
          </a:p>
          <a:p>
            <a:pPr marL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600" dirty="0">
              <a:solidFill>
                <a:srgbClr val="00000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lvl="0" indent="0">
              <a:lnSpc>
                <a:spcPct val="125000"/>
              </a:lnSpc>
              <a:spcBef>
                <a:spcPts val="0"/>
              </a:spcBef>
              <a:buNone/>
            </a:pPr>
            <a:r>
              <a:rPr lang="en-US" sz="1600" b="1" dirty="0">
                <a:solidFill>
                  <a:srgbClr val="6E377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Co-creation and </a:t>
            </a:r>
            <a:r>
              <a:rPr lang="en-US" sz="1600" b="1" dirty="0" err="1">
                <a:solidFill>
                  <a:srgbClr val="6E377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localisation</a:t>
            </a:r>
            <a:endParaRPr lang="en-US" sz="1600" b="1" dirty="0">
              <a:solidFill>
                <a:srgbClr val="00000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lvl="0" indent="0">
              <a:lnSpc>
                <a:spcPct val="125000"/>
              </a:lnSpc>
              <a:spcBef>
                <a:spcPts val="0"/>
              </a:spcBef>
              <a:buNone/>
            </a:pPr>
            <a:r>
              <a:rPr lang="en-US" sz="16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UNICEF country offices: Indonesia, Mongolia, Kenya, Mexico, Papua New Guinea, Philippines, India (West Bengal)… </a:t>
            </a:r>
          </a:p>
          <a:p>
            <a:pPr marL="0" lvl="0" indent="0">
              <a:lnSpc>
                <a:spcPct val="125000"/>
              </a:lnSpc>
              <a:spcBef>
                <a:spcPts val="0"/>
              </a:spcBef>
              <a:buNone/>
            </a:pPr>
            <a:endParaRPr lang="en-US" sz="1600" dirty="0">
              <a:solidFill>
                <a:srgbClr val="00000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lvl="0" indent="0">
              <a:lnSpc>
                <a:spcPct val="125000"/>
              </a:lnSpc>
              <a:spcBef>
                <a:spcPts val="0"/>
              </a:spcBef>
              <a:buNone/>
            </a:pPr>
            <a:r>
              <a:rPr lang="en-US" sz="1600" b="1" dirty="0">
                <a:solidFill>
                  <a:srgbClr val="6E377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Private sector</a:t>
            </a:r>
            <a:endParaRPr lang="en-US" sz="1600" b="1" dirty="0">
              <a:solidFill>
                <a:srgbClr val="00000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lvl="0" indent="0">
              <a:lnSpc>
                <a:spcPct val="125000"/>
              </a:lnSpc>
              <a:spcBef>
                <a:spcPts val="0"/>
              </a:spcBef>
              <a:buNone/>
            </a:pPr>
            <a:r>
              <a:rPr lang="en-US" sz="16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Essity, </a:t>
            </a:r>
            <a:r>
              <a:rPr lang="en-US" sz="160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Softex</a:t>
            </a:r>
            <a:r>
              <a:rPr lang="en-US" sz="16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…</a:t>
            </a:r>
          </a:p>
          <a:p>
            <a:pPr marL="0" lvl="0" indent="0">
              <a:lnSpc>
                <a:spcPct val="125000"/>
              </a:lnSpc>
              <a:spcBef>
                <a:spcPts val="0"/>
              </a:spcBef>
              <a:buNone/>
            </a:pPr>
            <a:endParaRPr lang="en-US" sz="1600" dirty="0">
              <a:solidFill>
                <a:srgbClr val="00000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lvl="0" indent="0">
              <a:lnSpc>
                <a:spcPct val="125000"/>
              </a:lnSpc>
              <a:spcBef>
                <a:spcPts val="0"/>
              </a:spcBef>
              <a:buNone/>
            </a:pPr>
            <a:r>
              <a:rPr lang="en-US" sz="1600" b="1" dirty="0">
                <a:solidFill>
                  <a:srgbClr val="6E377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Resources</a:t>
            </a:r>
            <a:endParaRPr lang="en-US" sz="1600" b="1" dirty="0">
              <a:solidFill>
                <a:srgbClr val="00000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lvl="0" indent="0">
              <a:lnSpc>
                <a:spcPct val="125000"/>
              </a:lnSpc>
              <a:spcBef>
                <a:spcPts val="0"/>
              </a:spcBef>
              <a:buNone/>
            </a:pPr>
            <a:r>
              <a:rPr lang="en-US" sz="16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Gucci, UNICEF Venture Fund, Duke-UNICEF WASH Accelerator, </a:t>
            </a:r>
            <a:r>
              <a:rPr lang="en-US" sz="160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TheCaseForHer</a:t>
            </a:r>
            <a:r>
              <a:rPr lang="en-US" sz="16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 DFAT…</a:t>
            </a:r>
          </a:p>
          <a:p>
            <a:pPr marL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600" dirty="0">
              <a:solidFill>
                <a:srgbClr val="000000"/>
              </a:solidFill>
              <a:latin typeface="Roboto Medium" panose="02000000000000000000" pitchFamily="2" charset="0"/>
              <a:ea typeface="Roboto Medium" panose="02000000000000000000" pitchFamily="2" charset="0"/>
              <a:cs typeface="Calibri" panose="020F0502020204030204" pitchFamily="34" charset="0"/>
            </a:endParaRPr>
          </a:p>
          <a:p>
            <a:pPr marL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600" dirty="0">
              <a:solidFill>
                <a:srgbClr val="000000"/>
              </a:solidFill>
              <a:latin typeface="Roboto Medium" panose="02000000000000000000" pitchFamily="2" charset="0"/>
              <a:ea typeface="Roboto Medium" panose="02000000000000000000" pitchFamily="2" charset="0"/>
              <a:cs typeface="Calibri" panose="020F0502020204030204" pitchFamily="34" charset="0"/>
            </a:endParaRPr>
          </a:p>
        </p:txBody>
      </p:sp>
      <p:sp>
        <p:nvSpPr>
          <p:cNvPr id="9" name="Google Shape;307;g5cea663e7f_0_411">
            <a:extLst>
              <a:ext uri="{FF2B5EF4-FFF2-40B4-BE49-F238E27FC236}">
                <a16:creationId xmlns:a16="http://schemas.microsoft.com/office/drawing/2014/main" id="{4FF7DB12-AA9A-464F-AC1B-1FA5E7B9169C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0" y="695325"/>
            <a:ext cx="7975600" cy="893762"/>
          </a:xfrm>
          <a:prstGeom prst="rect">
            <a:avLst/>
          </a:prstGeom>
          <a:solidFill>
            <a:srgbClr val="6E3771"/>
          </a:solidFill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339725" indent="117475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Pts val="3700"/>
            </a:pPr>
            <a:r>
              <a:rPr lang="en-US" sz="3200" dirty="0">
                <a:solidFill>
                  <a:srgbClr val="FFFFFF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Calibri" panose="020F0502020204030204" pitchFamily="34" charset="0"/>
              </a:rPr>
              <a:t>The </a:t>
            </a:r>
            <a:r>
              <a:rPr lang="en-US" sz="3200" dirty="0" err="1">
                <a:solidFill>
                  <a:srgbClr val="FFFFFF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Calibri" panose="020F0502020204030204" pitchFamily="34" charset="0"/>
              </a:rPr>
              <a:t>Oky</a:t>
            </a:r>
            <a:r>
              <a:rPr lang="en-US" sz="3200" dirty="0">
                <a:solidFill>
                  <a:srgbClr val="FFFFFF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Calibri" panose="020F0502020204030204" pitchFamily="34" charset="0"/>
              </a:rPr>
              <a:t> ecosystem to date</a:t>
            </a:r>
            <a:endParaRPr sz="3200" dirty="0">
              <a:solidFill>
                <a:srgbClr val="FFFFFF"/>
              </a:solidFill>
              <a:latin typeface="Roboto Black" panose="02000000000000000000" pitchFamily="2" charset="0"/>
              <a:ea typeface="Roboto Black" panose="02000000000000000000" pitchFamily="2" charset="0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246664D-3E82-45E0-A0EC-B493183106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4" r="1398"/>
          <a:stretch/>
        </p:blipFill>
        <p:spPr>
          <a:xfrm>
            <a:off x="4094481" y="2147250"/>
            <a:ext cx="3646618" cy="3670301"/>
          </a:xfrm>
          <a:prstGeom prst="rect">
            <a:avLst/>
          </a:prstGeom>
        </p:spPr>
      </p:pic>
      <p:sp>
        <p:nvSpPr>
          <p:cNvPr id="5" name="Google Shape;323;g5cb2345398_0_31">
            <a:extLst>
              <a:ext uri="{FF2B5EF4-FFF2-40B4-BE49-F238E27FC236}">
                <a16:creationId xmlns:a16="http://schemas.microsoft.com/office/drawing/2014/main" id="{5BEA1CD7-6819-8747-A9BE-432003E4B0FD}"/>
              </a:ext>
            </a:extLst>
          </p:cNvPr>
          <p:cNvSpPr txBox="1">
            <a:spLocks/>
          </p:cNvSpPr>
          <p:nvPr/>
        </p:nvSpPr>
        <p:spPr>
          <a:xfrm>
            <a:off x="7741099" y="1589087"/>
            <a:ext cx="4273103" cy="4365625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5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600" b="1" dirty="0">
                <a:solidFill>
                  <a:srgbClr val="6E377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Content</a:t>
            </a:r>
            <a:endParaRPr lang="en-US" sz="1600" b="1" dirty="0">
              <a:solidFill>
                <a:srgbClr val="00000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indent="0">
              <a:lnSpc>
                <a:spcPct val="125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6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CSE experts, UNFPA, USAID, Girl Effect…</a:t>
            </a:r>
          </a:p>
          <a:p>
            <a:pPr marL="0" indent="0">
              <a:lnSpc>
                <a:spcPct val="125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US" sz="1600" dirty="0">
              <a:solidFill>
                <a:srgbClr val="00000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indent="0">
              <a:lnSpc>
                <a:spcPct val="125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600" b="1" dirty="0">
                <a:solidFill>
                  <a:srgbClr val="6E377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Implementing franchise partners</a:t>
            </a:r>
            <a:endParaRPr lang="en-US" sz="1600" b="1" dirty="0">
              <a:solidFill>
                <a:srgbClr val="00000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indent="0">
              <a:lnSpc>
                <a:spcPct val="125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60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Kopernik</a:t>
            </a:r>
            <a:r>
              <a:rPr lang="en-US" sz="16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 WASH Action NGO, </a:t>
            </a:r>
            <a:r>
              <a:rPr lang="en-US" sz="160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PixFrame</a:t>
            </a:r>
            <a:r>
              <a:rPr lang="en-US" sz="16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 LVCT Health, Splash….</a:t>
            </a:r>
          </a:p>
          <a:p>
            <a:pPr marL="0" indent="0">
              <a:lnSpc>
                <a:spcPct val="125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US" sz="1600" dirty="0">
              <a:solidFill>
                <a:srgbClr val="00000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indent="0">
              <a:lnSpc>
                <a:spcPct val="125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600" b="1" dirty="0">
                <a:solidFill>
                  <a:srgbClr val="6E377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Promotion</a:t>
            </a:r>
            <a:endParaRPr lang="en-US" sz="1600" b="1" dirty="0">
              <a:solidFill>
                <a:srgbClr val="00000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indent="0">
              <a:lnSpc>
                <a:spcPct val="125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6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UNICEF country offices, ministries of health, local NGO partners, </a:t>
            </a:r>
            <a:r>
              <a:rPr lang="en-US" sz="160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TheCaseForHer</a:t>
            </a:r>
            <a:r>
              <a:rPr lang="en-US" sz="16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 DFAT, UNICEF Innovation…</a:t>
            </a:r>
          </a:p>
          <a:p>
            <a:pPr marL="0" indent="0">
              <a:lnSpc>
                <a:spcPct val="125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US" sz="1600" dirty="0">
              <a:solidFill>
                <a:srgbClr val="00000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indent="0">
              <a:lnSpc>
                <a:spcPct val="125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600" b="1" dirty="0">
                <a:solidFill>
                  <a:srgbClr val="6E377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Mobile operators</a:t>
            </a:r>
            <a:endParaRPr lang="en-US" sz="1600" b="1" dirty="0">
              <a:solidFill>
                <a:srgbClr val="00000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indent="0">
              <a:lnSpc>
                <a:spcPct val="125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6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Safaricom, Digicel…</a:t>
            </a:r>
          </a:p>
          <a:p>
            <a:pPr marL="0" indent="0">
              <a:lnSpc>
                <a:spcPct val="125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US" sz="1600" dirty="0">
              <a:solidFill>
                <a:srgbClr val="000000"/>
              </a:solidFill>
              <a:latin typeface="Roboto Medium" panose="02000000000000000000" pitchFamily="2" charset="0"/>
              <a:ea typeface="Roboto Medium" panose="02000000000000000000" pitchFamily="2" charset="0"/>
              <a:cs typeface="Calibri" panose="020F0502020204030204" pitchFamily="34" charset="0"/>
            </a:endParaRPr>
          </a:p>
          <a:p>
            <a:pPr marL="0" indent="0">
              <a:lnSpc>
                <a:spcPct val="125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US" sz="1600" dirty="0">
              <a:solidFill>
                <a:srgbClr val="000000"/>
              </a:solidFill>
              <a:latin typeface="Roboto Medium" panose="02000000000000000000" pitchFamily="2" charset="0"/>
              <a:ea typeface="Roboto Medium" panose="02000000000000000000" pitchFamily="2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24152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283AB97-17BD-4F0F-8851-2D63AB3328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5083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EF8FC3B0-9BF9-4337-A20C-DB5AFEED846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0" b="23070"/>
          <a:stretch/>
        </p:blipFill>
        <p:spPr>
          <a:xfrm>
            <a:off x="0" y="-1"/>
            <a:ext cx="12191999" cy="6858001"/>
          </a:xfrm>
          <a:prstGeom prst="rect">
            <a:avLst/>
          </a:prstGeom>
        </p:spPr>
      </p:pic>
      <p:pic>
        <p:nvPicPr>
          <p:cNvPr id="8" name="Picture 3" descr="E:\Big Blu Comms\OKY Project\Oky brand development\Mask Group 1.png">
            <a:extLst>
              <a:ext uri="{FF2B5EF4-FFF2-40B4-BE49-F238E27FC236}">
                <a16:creationId xmlns:a16="http://schemas.microsoft.com/office/drawing/2014/main" id="{29AF109E-88E8-4042-8487-BEA3BCC4EF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alphaModFix amt="35000"/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26" name="Google Shape;307;g5cea663e7f_0_411">
            <a:extLst>
              <a:ext uri="{FF2B5EF4-FFF2-40B4-BE49-F238E27FC236}">
                <a16:creationId xmlns:a16="http://schemas.microsoft.com/office/drawing/2014/main" id="{EBFD2DBC-F9AC-408A-8D86-BDF01DB3384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860062" y="5484326"/>
            <a:ext cx="5342873" cy="906123"/>
          </a:xfrm>
          <a:prstGeom prst="rect">
            <a:avLst/>
          </a:prstGeom>
          <a:solidFill>
            <a:srgbClr val="00AEEF">
              <a:alpha val="68000"/>
            </a:srgbClr>
          </a:solidFill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233363">
              <a:buClr>
                <a:srgbClr val="000000"/>
              </a:buClr>
            </a:pPr>
            <a:r>
              <a:rPr lang="en-US" sz="3200" dirty="0">
                <a:solidFill>
                  <a:srgbClr val="FFFFFF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Calibri" panose="020F0502020204030204" pitchFamily="34" charset="0"/>
              </a:rPr>
              <a:t>For Girls. By Girls. Period.</a:t>
            </a:r>
            <a:endParaRPr sz="3200" dirty="0">
              <a:solidFill>
                <a:srgbClr val="FFFFFF"/>
              </a:solidFill>
              <a:latin typeface="Roboto Light" panose="02000000000000000000" pitchFamily="2" charset="0"/>
              <a:ea typeface="Roboto Light" panose="02000000000000000000" pitchFamily="2" charset="0"/>
              <a:cs typeface="Calibri" panose="020F050202020403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36F27D8-DBDC-43C0-BCD1-82C435D208C3}"/>
              </a:ext>
            </a:extLst>
          </p:cNvPr>
          <p:cNvSpPr/>
          <p:nvPr/>
        </p:nvSpPr>
        <p:spPr>
          <a:xfrm>
            <a:off x="4754493" y="5498816"/>
            <a:ext cx="2105568" cy="9061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0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00368DF-3B3A-4FC9-A8F1-F2DE503DED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15722" y="5676324"/>
            <a:ext cx="1783109" cy="522126"/>
          </a:xfrm>
          <a:prstGeom prst="rect">
            <a:avLst/>
          </a:prstGeom>
        </p:spPr>
      </p:pic>
      <p:pic>
        <p:nvPicPr>
          <p:cNvPr id="9" name="Picture 2" descr="E:\Big Blu Comms\OKY Project\Oky brand development\Group 2.png">
            <a:extLst>
              <a:ext uri="{FF2B5EF4-FFF2-40B4-BE49-F238E27FC236}">
                <a16:creationId xmlns:a16="http://schemas.microsoft.com/office/drawing/2014/main" id="{8F6BAEE1-B779-465C-A120-7CFE0F1650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1272082" y="4213955"/>
            <a:ext cx="4707502" cy="3172955"/>
          </a:xfrm>
          <a:prstGeom prst="rect">
            <a:avLst/>
          </a:prstGeom>
          <a:noFill/>
        </p:spPr>
      </p:pic>
      <p:pic>
        <p:nvPicPr>
          <p:cNvPr id="10" name="Picture 2" descr="E:\Big Blu Comms\OKY Project\Oky brand development\Group 2.png">
            <a:extLst>
              <a:ext uri="{FF2B5EF4-FFF2-40B4-BE49-F238E27FC236}">
                <a16:creationId xmlns:a16="http://schemas.microsoft.com/office/drawing/2014/main" id="{3002BCB1-D19C-4113-A161-B72CAAECDB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0800000">
            <a:off x="8756580" y="-528910"/>
            <a:ext cx="4707502" cy="317295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354D6ADF-1DC8-4F50-B517-DC3C7D9122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953"/>
            <a:ext cx="12211050" cy="6875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5647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0" name="Google Shape;320;p53"/>
          <p:cNvPicPr preferRelativeResize="0"/>
          <p:nvPr/>
        </p:nvPicPr>
        <p:blipFill rotWithShape="1">
          <a:blip r:embed="rId3">
            <a:alphaModFix/>
          </a:blip>
          <a:srcRect t="-2827"/>
          <a:stretch/>
        </p:blipFill>
        <p:spPr>
          <a:xfrm>
            <a:off x="2186467" y="-101600"/>
            <a:ext cx="6858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21" name="Google Shape;321;p53"/>
          <p:cNvSpPr txBox="1"/>
          <p:nvPr/>
        </p:nvSpPr>
        <p:spPr>
          <a:xfrm>
            <a:off x="990167" y="6297967"/>
            <a:ext cx="11039600" cy="656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" sz="2667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Presented by : Binita Shrestha, Founder &amp; MD at Women in STEAM</a:t>
            </a:r>
            <a:endParaRPr sz="24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54"/>
          <p:cNvSpPr txBox="1"/>
          <p:nvPr/>
        </p:nvSpPr>
        <p:spPr>
          <a:xfrm>
            <a:off x="468767" y="447200"/>
            <a:ext cx="5977200" cy="7181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>
              <a:lnSpc>
                <a:spcPct val="115000"/>
              </a:lnSpc>
            </a:pPr>
            <a:r>
              <a:rPr lang="en" sz="2667" b="1">
                <a:solidFill>
                  <a:srgbClr val="EE5AB4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Pari; Animated Series Project </a:t>
            </a:r>
            <a:endParaRPr sz="2667" b="1">
              <a:solidFill>
                <a:srgbClr val="4B4B4B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27" name="Google Shape;327;p54"/>
          <p:cNvSpPr txBox="1"/>
          <p:nvPr/>
        </p:nvSpPr>
        <p:spPr>
          <a:xfrm>
            <a:off x="334733" y="1348368"/>
            <a:ext cx="6774400" cy="4918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609585" indent="-457189" algn="just">
              <a:lnSpc>
                <a:spcPct val="115000"/>
              </a:lnSpc>
              <a:buClr>
                <a:schemeClr val="dk2"/>
              </a:buClr>
              <a:buSzPts val="1800"/>
              <a:buFont typeface="Times New Roman"/>
              <a:buAutoNum type="arabicPeriod"/>
            </a:pPr>
            <a:r>
              <a:rPr lang="en" sz="24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3D animated series of 13 year old protagonist to take you guide through science activities and experiments</a:t>
            </a:r>
            <a:endParaRPr sz="2400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609585" indent="-457189" algn="just">
              <a:lnSpc>
                <a:spcPct val="115000"/>
              </a:lnSpc>
              <a:buClr>
                <a:schemeClr val="dk2"/>
              </a:buClr>
              <a:buSzPts val="1800"/>
              <a:buFont typeface="Times New Roman"/>
              <a:buAutoNum type="arabicPeriod"/>
            </a:pPr>
            <a:r>
              <a:rPr lang="en" sz="24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Connects education with STEAM interdisciplinary approach, challenges the existing stereotypes about computing/engineering careers for girls/women</a:t>
            </a:r>
            <a:endParaRPr sz="2400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609585" indent="-457189" algn="just">
              <a:lnSpc>
                <a:spcPct val="115000"/>
              </a:lnSpc>
              <a:buClr>
                <a:schemeClr val="dk2"/>
              </a:buClr>
              <a:buSzPts val="1800"/>
              <a:buFont typeface="Times New Roman"/>
              <a:buAutoNum type="arabicPeriod"/>
            </a:pPr>
            <a:r>
              <a:rPr lang="en" sz="24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Prototyping up to three episodes of 4-5 minutes in each</a:t>
            </a:r>
            <a:endParaRPr sz="2400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609585" indent="-457189" algn="just">
              <a:lnSpc>
                <a:spcPct val="115000"/>
              </a:lnSpc>
              <a:buClr>
                <a:schemeClr val="dk2"/>
              </a:buClr>
              <a:buSzPts val="1800"/>
              <a:buFont typeface="Times New Roman"/>
              <a:buAutoNum type="arabicPeriod"/>
            </a:pPr>
            <a:r>
              <a:rPr lang="en" sz="24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Contains up to 4 science, arts and engineering experiments in each episodes</a:t>
            </a:r>
            <a:endParaRPr sz="2400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328" name="Google Shape;328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14000" y="1133033"/>
            <a:ext cx="4103568" cy="4103568"/>
          </a:xfrm>
          <a:prstGeom prst="rect">
            <a:avLst/>
          </a:prstGeom>
          <a:noFill/>
          <a:ln>
            <a:noFill/>
          </a:ln>
        </p:spPr>
      </p:pic>
      <p:pic>
        <p:nvPicPr>
          <p:cNvPr id="329" name="Google Shape;329;p5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95668" y="5480000"/>
            <a:ext cx="4596333" cy="137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4" name="Google Shape;334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86518" y="467000"/>
            <a:ext cx="8684367" cy="6381832"/>
          </a:xfrm>
          <a:prstGeom prst="rect">
            <a:avLst/>
          </a:prstGeom>
          <a:noFill/>
          <a:ln>
            <a:noFill/>
          </a:ln>
        </p:spPr>
      </p:pic>
      <p:sp>
        <p:nvSpPr>
          <p:cNvPr id="335" name="Google Shape;335;p55"/>
          <p:cNvSpPr txBox="1"/>
          <p:nvPr/>
        </p:nvSpPr>
        <p:spPr>
          <a:xfrm>
            <a:off x="2818500" y="-72600"/>
            <a:ext cx="5139200" cy="615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" sz="2400" b="1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Storyboard designs</a:t>
            </a:r>
            <a:endParaRPr sz="24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56"/>
          <p:cNvSpPr txBox="1">
            <a:spLocks noGrp="1"/>
          </p:cNvSpPr>
          <p:nvPr>
            <p:ph type="title"/>
          </p:nvPr>
        </p:nvSpPr>
        <p:spPr>
          <a:xfrm>
            <a:off x="609600" y="-101600"/>
            <a:ext cx="10251600" cy="71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algn="just">
              <a:lnSpc>
                <a:spcPct val="115000"/>
              </a:lnSpc>
              <a:buSzPts val="990"/>
            </a:pPr>
            <a:r>
              <a:rPr lang="en">
                <a:solidFill>
                  <a:srgbClr val="EE5AB4"/>
                </a:solidFill>
                <a:highlight>
                  <a:schemeClr val="lt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Why we are doing this ?</a:t>
            </a:r>
            <a:endParaRPr>
              <a:highlight>
                <a:schemeClr val="lt1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algn="just">
              <a:lnSpc>
                <a:spcPct val="115000"/>
              </a:lnSpc>
              <a:buSzPts val="990"/>
            </a:pPr>
            <a:endParaRPr sz="3573">
              <a:solidFill>
                <a:srgbClr val="EE5AB4"/>
              </a:solidFill>
              <a:highlight>
                <a:schemeClr val="lt1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341" name="Google Shape;341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9601" y="612001"/>
            <a:ext cx="10742745" cy="60428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6CAF417-529C-4B62-9D0E-F688AA7EAB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54043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2602318-7A30-485D-B0AD-2FD7AFFCF1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78221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E9F4523-6268-4853-90C9-74DC4A46F7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21725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4" name="Google Shape;374;p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9467" y="1277267"/>
            <a:ext cx="5437235" cy="3842235"/>
          </a:xfrm>
          <a:prstGeom prst="rect">
            <a:avLst/>
          </a:prstGeom>
          <a:noFill/>
          <a:ln>
            <a:noFill/>
          </a:ln>
        </p:spPr>
      </p:pic>
      <p:sp>
        <p:nvSpPr>
          <p:cNvPr id="375" name="Google Shape;375;p60"/>
          <p:cNvSpPr txBox="1"/>
          <p:nvPr/>
        </p:nvSpPr>
        <p:spPr>
          <a:xfrm>
            <a:off x="319467" y="0"/>
            <a:ext cx="9031200" cy="7181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" sz="2667" b="1">
                <a:solidFill>
                  <a:schemeClr val="dk2"/>
                </a:solidFill>
                <a:highlight>
                  <a:schemeClr val="lt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Content creation and dissemination plans</a:t>
            </a:r>
            <a:endParaRPr sz="2400" b="1">
              <a:solidFill>
                <a:schemeClr val="dk2"/>
              </a:solidFill>
            </a:endParaRPr>
          </a:p>
        </p:txBody>
      </p:sp>
      <p:pic>
        <p:nvPicPr>
          <p:cNvPr id="376" name="Google Shape;376;p6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40034" y="1344233"/>
            <a:ext cx="5229765" cy="3695600"/>
          </a:xfrm>
          <a:prstGeom prst="rect">
            <a:avLst/>
          </a:prstGeom>
          <a:noFill/>
          <a:ln>
            <a:noFill/>
          </a:ln>
        </p:spPr>
      </p:pic>
      <p:sp>
        <p:nvSpPr>
          <p:cNvPr id="377" name="Google Shape;377;p60"/>
          <p:cNvSpPr txBox="1"/>
          <p:nvPr/>
        </p:nvSpPr>
        <p:spPr>
          <a:xfrm>
            <a:off x="535267" y="5502967"/>
            <a:ext cx="11134400" cy="13080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>
              <a:lnSpc>
                <a:spcPct val="115000"/>
              </a:lnSpc>
            </a:pPr>
            <a:r>
              <a:rPr lang="en" sz="2000">
                <a:solidFill>
                  <a:schemeClr val="dk2"/>
                </a:solidFill>
                <a:highlight>
                  <a:schemeClr val="lt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Mainstream TV Channels to air series-based, OTT platforms, Local and provincial tv, radios and media partnerships, Social networking sites, Youtube and STEAM शिक्षा Learning management system and Offline STEAM शिक्षा makerspaces</a:t>
            </a:r>
            <a:endParaRPr sz="2000">
              <a:solidFill>
                <a:schemeClr val="dk2"/>
              </a:solidFill>
              <a:highlight>
                <a:schemeClr val="lt1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4806B2A-B123-4B1D-A7EB-DBB37C0CE8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56114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2" name="Google Shape;382;p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4801" y="203200"/>
            <a:ext cx="11469511" cy="6451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62"/>
          <p:cNvSpPr txBox="1"/>
          <p:nvPr/>
        </p:nvSpPr>
        <p:spPr>
          <a:xfrm>
            <a:off x="2671800" y="2883000"/>
            <a:ext cx="6848400" cy="35701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/>
            <a:r>
              <a:rPr lang="en" sz="2400" b="1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Contact Details:</a:t>
            </a:r>
            <a:endParaRPr sz="2400" b="1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algn="ctr"/>
            <a:r>
              <a:rPr lang="en" sz="24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Email: </a:t>
            </a:r>
            <a:r>
              <a:rPr lang="en" sz="2400" u="sng">
                <a:solidFill>
                  <a:schemeClr val="hlink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3"/>
              </a:rPr>
              <a:t>info@wistemnepal.org</a:t>
            </a:r>
            <a:r>
              <a:rPr lang="en" sz="24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2400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algn="ctr"/>
            <a:r>
              <a:rPr lang="en" sz="24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Contact: +977 9849215337</a:t>
            </a:r>
            <a:endParaRPr sz="2400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algn="ctr"/>
            <a:endParaRPr sz="2400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algn="ctr"/>
            <a:r>
              <a:rPr lang="en" sz="2400" b="1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We are available at: </a:t>
            </a:r>
            <a:endParaRPr sz="2400" b="1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algn="ctr"/>
            <a:r>
              <a:rPr lang="en" sz="24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Twitter, Facebook and Linkedin: @wisteam2016</a:t>
            </a:r>
            <a:endParaRPr sz="2400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algn="ctr"/>
            <a:r>
              <a:rPr lang="en" sz="24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Instagram: @wisteam2016_</a:t>
            </a:r>
            <a:endParaRPr sz="2400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algn="ctr"/>
            <a:r>
              <a:rPr lang="en" sz="24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Websites: www.wistemnepal.org, www.wisteamnepal.org and www.steamsikshya.org</a:t>
            </a:r>
            <a:endParaRPr sz="2400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88" name="Google Shape;388;p62"/>
          <p:cNvSpPr txBox="1"/>
          <p:nvPr/>
        </p:nvSpPr>
        <p:spPr>
          <a:xfrm>
            <a:off x="4096000" y="388033"/>
            <a:ext cx="4000000" cy="615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/>
            <a:r>
              <a:rPr lang="en" sz="2400" b="1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Thank you.</a:t>
            </a:r>
            <a:endParaRPr sz="24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389" name="Google Shape;389;p62"/>
          <p:cNvPicPr preferRelativeResize="0"/>
          <p:nvPr/>
        </p:nvPicPr>
        <p:blipFill rotWithShape="1">
          <a:blip r:embed="rId4">
            <a:alphaModFix/>
          </a:blip>
          <a:srcRect t="30857" b="30424"/>
          <a:stretch/>
        </p:blipFill>
        <p:spPr>
          <a:xfrm>
            <a:off x="3910267" y="1190384"/>
            <a:ext cx="4371467" cy="1692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354D6ADF-1DC8-4F50-B517-DC3C7D9122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953"/>
            <a:ext cx="12211050" cy="6875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03162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2844799"/>
              <a:ext cx="11887198" cy="401319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3639311"/>
              <a:ext cx="10058400" cy="3218688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12191998" cy="6857999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6917894" y="3696716"/>
            <a:ext cx="4702810" cy="84581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800" i="1" spc="-55" dirty="0">
                <a:solidFill>
                  <a:srgbClr val="2D7EB6"/>
                </a:solidFill>
                <a:latin typeface="Palatino Linotype"/>
                <a:cs typeface="Palatino Linotype"/>
              </a:rPr>
              <a:t>Youth</a:t>
            </a:r>
            <a:r>
              <a:rPr sz="1800" i="1" spc="-120" dirty="0">
                <a:solidFill>
                  <a:srgbClr val="2D7EB6"/>
                </a:solidFill>
                <a:latin typeface="Palatino Linotype"/>
                <a:cs typeface="Palatino Linotype"/>
              </a:rPr>
              <a:t> </a:t>
            </a:r>
            <a:r>
              <a:rPr sz="1800" i="1" spc="20" dirty="0">
                <a:solidFill>
                  <a:srgbClr val="2D7EB6"/>
                </a:solidFill>
                <a:latin typeface="Palatino Linotype"/>
                <a:cs typeface="Palatino Linotype"/>
              </a:rPr>
              <a:t>and</a:t>
            </a:r>
            <a:r>
              <a:rPr sz="1800" i="1" spc="-114" dirty="0">
                <a:solidFill>
                  <a:srgbClr val="2D7EB6"/>
                </a:solidFill>
                <a:latin typeface="Palatino Linotype"/>
                <a:cs typeface="Palatino Linotype"/>
              </a:rPr>
              <a:t> </a:t>
            </a:r>
            <a:r>
              <a:rPr sz="1800" i="1" spc="-25" dirty="0">
                <a:solidFill>
                  <a:srgbClr val="2D7EB6"/>
                </a:solidFill>
                <a:latin typeface="Palatino Linotype"/>
                <a:cs typeface="Palatino Linotype"/>
              </a:rPr>
              <a:t>Governments</a:t>
            </a:r>
            <a:r>
              <a:rPr sz="1800" i="1" spc="-110" dirty="0">
                <a:solidFill>
                  <a:srgbClr val="2D7EB6"/>
                </a:solidFill>
                <a:latin typeface="Palatino Linotype"/>
                <a:cs typeface="Palatino Linotype"/>
              </a:rPr>
              <a:t> </a:t>
            </a:r>
            <a:r>
              <a:rPr sz="1800" i="1" spc="-65" dirty="0">
                <a:solidFill>
                  <a:srgbClr val="2D7EB6"/>
                </a:solidFill>
                <a:latin typeface="Palatino Linotype"/>
                <a:cs typeface="Palatino Linotype"/>
              </a:rPr>
              <a:t>working</a:t>
            </a:r>
            <a:r>
              <a:rPr sz="1800" i="1" spc="-114" dirty="0">
                <a:solidFill>
                  <a:srgbClr val="2D7EB6"/>
                </a:solidFill>
                <a:latin typeface="Palatino Linotype"/>
                <a:cs typeface="Palatino Linotype"/>
              </a:rPr>
              <a:t> </a:t>
            </a:r>
            <a:r>
              <a:rPr sz="1800" i="1" spc="-10" dirty="0">
                <a:solidFill>
                  <a:srgbClr val="2D7EB6"/>
                </a:solidFill>
                <a:latin typeface="Palatino Linotype"/>
                <a:cs typeface="Palatino Linotype"/>
              </a:rPr>
              <a:t>together</a:t>
            </a:r>
            <a:endParaRPr sz="1800">
              <a:latin typeface="Palatino Linotype"/>
              <a:cs typeface="Palatino Linotype"/>
            </a:endParaRPr>
          </a:p>
          <a:p>
            <a:pPr marL="12700" marR="5080" algn="ctr">
              <a:lnSpc>
                <a:spcPts val="2110"/>
              </a:lnSpc>
              <a:spcBef>
                <a:spcPts val="135"/>
              </a:spcBef>
            </a:pPr>
            <a:r>
              <a:rPr sz="1800" i="1" spc="-20" dirty="0">
                <a:solidFill>
                  <a:srgbClr val="2D7EB6"/>
                </a:solidFill>
                <a:latin typeface="Palatino Linotype"/>
                <a:cs typeface="Palatino Linotype"/>
              </a:rPr>
              <a:t>for</a:t>
            </a:r>
            <a:r>
              <a:rPr sz="1800" i="1" spc="-120" dirty="0">
                <a:solidFill>
                  <a:srgbClr val="2D7EB6"/>
                </a:solidFill>
                <a:latin typeface="Palatino Linotype"/>
                <a:cs typeface="Palatino Linotype"/>
              </a:rPr>
              <a:t> </a:t>
            </a:r>
            <a:r>
              <a:rPr sz="1800" i="1" spc="25" dirty="0">
                <a:solidFill>
                  <a:srgbClr val="2D7EB6"/>
                </a:solidFill>
                <a:latin typeface="Palatino Linotype"/>
                <a:cs typeface="Palatino Linotype"/>
              </a:rPr>
              <a:t>an</a:t>
            </a:r>
            <a:r>
              <a:rPr sz="1800" i="1" spc="-114" dirty="0">
                <a:solidFill>
                  <a:srgbClr val="2D7EB6"/>
                </a:solidFill>
                <a:latin typeface="Palatino Linotype"/>
                <a:cs typeface="Palatino Linotype"/>
              </a:rPr>
              <a:t> </a:t>
            </a:r>
            <a:r>
              <a:rPr sz="1800" i="1" spc="-55" dirty="0">
                <a:solidFill>
                  <a:srgbClr val="2D7EB6"/>
                </a:solidFill>
                <a:latin typeface="Palatino Linotype"/>
                <a:cs typeface="Palatino Linotype"/>
              </a:rPr>
              <a:t>inclusive,</a:t>
            </a:r>
            <a:r>
              <a:rPr sz="1800" i="1" spc="-110" dirty="0">
                <a:solidFill>
                  <a:srgbClr val="2D7EB6"/>
                </a:solidFill>
                <a:latin typeface="Palatino Linotype"/>
                <a:cs typeface="Palatino Linotype"/>
              </a:rPr>
              <a:t> </a:t>
            </a:r>
            <a:r>
              <a:rPr sz="1800" i="1" spc="-30" dirty="0">
                <a:solidFill>
                  <a:srgbClr val="2D7EB6"/>
                </a:solidFill>
                <a:latin typeface="Palatino Linotype"/>
                <a:cs typeface="Palatino Linotype"/>
              </a:rPr>
              <a:t>prosperous,</a:t>
            </a:r>
            <a:r>
              <a:rPr sz="1800" i="1" spc="-110" dirty="0">
                <a:solidFill>
                  <a:srgbClr val="2D7EB6"/>
                </a:solidFill>
                <a:latin typeface="Palatino Linotype"/>
                <a:cs typeface="Palatino Linotype"/>
              </a:rPr>
              <a:t> </a:t>
            </a:r>
            <a:r>
              <a:rPr sz="1800" i="1" spc="-40" dirty="0">
                <a:solidFill>
                  <a:srgbClr val="2D7EB6"/>
                </a:solidFill>
                <a:latin typeface="Palatino Linotype"/>
                <a:cs typeface="Palatino Linotype"/>
              </a:rPr>
              <a:t>resilient</a:t>
            </a:r>
            <a:r>
              <a:rPr sz="1800" i="1" spc="-110" dirty="0">
                <a:solidFill>
                  <a:srgbClr val="2D7EB6"/>
                </a:solidFill>
                <a:latin typeface="Palatino Linotype"/>
                <a:cs typeface="Palatino Linotype"/>
              </a:rPr>
              <a:t> </a:t>
            </a:r>
            <a:r>
              <a:rPr sz="1800" i="1" spc="20" dirty="0">
                <a:solidFill>
                  <a:srgbClr val="2D7EB6"/>
                </a:solidFill>
                <a:latin typeface="Palatino Linotype"/>
                <a:cs typeface="Palatino Linotype"/>
              </a:rPr>
              <a:t>and</a:t>
            </a:r>
            <a:r>
              <a:rPr sz="1800" i="1" spc="-110" dirty="0">
                <a:solidFill>
                  <a:srgbClr val="2D7EB6"/>
                </a:solidFill>
                <a:latin typeface="Palatino Linotype"/>
                <a:cs typeface="Palatino Linotype"/>
              </a:rPr>
              <a:t> </a:t>
            </a:r>
            <a:r>
              <a:rPr sz="1800" i="1" spc="-5" dirty="0">
                <a:solidFill>
                  <a:srgbClr val="2D7EB6"/>
                </a:solidFill>
                <a:latin typeface="Palatino Linotype"/>
                <a:cs typeface="Palatino Linotype"/>
              </a:rPr>
              <a:t>sustainable </a:t>
            </a:r>
            <a:r>
              <a:rPr sz="1800" i="1" spc="-434" dirty="0">
                <a:solidFill>
                  <a:srgbClr val="2D7EB6"/>
                </a:solidFill>
                <a:latin typeface="Palatino Linotype"/>
                <a:cs typeface="Palatino Linotype"/>
              </a:rPr>
              <a:t> </a:t>
            </a:r>
            <a:r>
              <a:rPr sz="1800" i="1" spc="-105" dirty="0">
                <a:solidFill>
                  <a:srgbClr val="2D7EB6"/>
                </a:solidFill>
                <a:latin typeface="Palatino Linotype"/>
                <a:cs typeface="Palatino Linotype"/>
              </a:rPr>
              <a:t>A</a:t>
            </a:r>
            <a:r>
              <a:rPr sz="1800" i="1" spc="-55" dirty="0">
                <a:solidFill>
                  <a:srgbClr val="2D7EB6"/>
                </a:solidFill>
                <a:latin typeface="Palatino Linotype"/>
                <a:cs typeface="Palatino Linotype"/>
              </a:rPr>
              <a:t>s</a:t>
            </a:r>
            <a:r>
              <a:rPr sz="1800" i="1" spc="-85" dirty="0">
                <a:solidFill>
                  <a:srgbClr val="2D7EB6"/>
                </a:solidFill>
                <a:latin typeface="Palatino Linotype"/>
                <a:cs typeface="Palatino Linotype"/>
              </a:rPr>
              <a:t>i</a:t>
            </a:r>
            <a:r>
              <a:rPr sz="1800" i="1" spc="114" dirty="0">
                <a:solidFill>
                  <a:srgbClr val="2D7EB6"/>
                </a:solidFill>
                <a:latin typeface="Palatino Linotype"/>
                <a:cs typeface="Palatino Linotype"/>
              </a:rPr>
              <a:t>a</a:t>
            </a:r>
            <a:r>
              <a:rPr sz="1800" i="1" spc="-120" dirty="0">
                <a:solidFill>
                  <a:srgbClr val="2D7EB6"/>
                </a:solidFill>
                <a:latin typeface="Palatino Linotype"/>
                <a:cs typeface="Palatino Linotype"/>
              </a:rPr>
              <a:t> </a:t>
            </a:r>
            <a:r>
              <a:rPr sz="1800" i="1" spc="20" dirty="0">
                <a:solidFill>
                  <a:srgbClr val="2D7EB6"/>
                </a:solidFill>
                <a:latin typeface="Palatino Linotype"/>
                <a:cs typeface="Palatino Linotype"/>
              </a:rPr>
              <a:t>an</a:t>
            </a:r>
            <a:r>
              <a:rPr sz="1800" i="1" spc="25" dirty="0">
                <a:solidFill>
                  <a:srgbClr val="2D7EB6"/>
                </a:solidFill>
                <a:latin typeface="Palatino Linotype"/>
                <a:cs typeface="Palatino Linotype"/>
              </a:rPr>
              <a:t>d</a:t>
            </a:r>
            <a:r>
              <a:rPr sz="1800" i="1" spc="-114" dirty="0">
                <a:solidFill>
                  <a:srgbClr val="2D7EB6"/>
                </a:solidFill>
                <a:latin typeface="Palatino Linotype"/>
                <a:cs typeface="Palatino Linotype"/>
              </a:rPr>
              <a:t> </a:t>
            </a:r>
            <a:r>
              <a:rPr sz="1800" i="1" dirty="0">
                <a:solidFill>
                  <a:srgbClr val="2D7EB6"/>
                </a:solidFill>
                <a:latin typeface="Palatino Linotype"/>
                <a:cs typeface="Palatino Linotype"/>
              </a:rPr>
              <a:t>t</a:t>
            </a:r>
            <a:r>
              <a:rPr sz="1800" i="1" spc="50" dirty="0">
                <a:solidFill>
                  <a:srgbClr val="2D7EB6"/>
                </a:solidFill>
                <a:latin typeface="Palatino Linotype"/>
                <a:cs typeface="Palatino Linotype"/>
              </a:rPr>
              <a:t>h</a:t>
            </a:r>
            <a:r>
              <a:rPr sz="1800" i="1" spc="40" dirty="0">
                <a:solidFill>
                  <a:srgbClr val="2D7EB6"/>
                </a:solidFill>
                <a:latin typeface="Palatino Linotype"/>
                <a:cs typeface="Palatino Linotype"/>
              </a:rPr>
              <a:t>e</a:t>
            </a:r>
            <a:r>
              <a:rPr sz="1800" i="1" spc="-110" dirty="0">
                <a:solidFill>
                  <a:srgbClr val="2D7EB6"/>
                </a:solidFill>
                <a:latin typeface="Palatino Linotype"/>
                <a:cs typeface="Palatino Linotype"/>
              </a:rPr>
              <a:t> </a:t>
            </a:r>
            <a:r>
              <a:rPr sz="1800" i="1" spc="-195" dirty="0">
                <a:solidFill>
                  <a:srgbClr val="2D7EB6"/>
                </a:solidFill>
                <a:latin typeface="Palatino Linotype"/>
                <a:cs typeface="Palatino Linotype"/>
              </a:rPr>
              <a:t>P</a:t>
            </a:r>
            <a:r>
              <a:rPr sz="1800" i="1" spc="60" dirty="0">
                <a:solidFill>
                  <a:srgbClr val="2D7EB6"/>
                </a:solidFill>
                <a:latin typeface="Palatino Linotype"/>
                <a:cs typeface="Palatino Linotype"/>
              </a:rPr>
              <a:t>ac</a:t>
            </a:r>
            <a:r>
              <a:rPr sz="1800" i="1" spc="-85" dirty="0">
                <a:solidFill>
                  <a:srgbClr val="2D7EB6"/>
                </a:solidFill>
                <a:latin typeface="Palatino Linotype"/>
                <a:cs typeface="Palatino Linotype"/>
              </a:rPr>
              <a:t>i</a:t>
            </a:r>
            <a:r>
              <a:rPr sz="1800" i="1" spc="20" dirty="0">
                <a:solidFill>
                  <a:srgbClr val="2D7EB6"/>
                </a:solidFill>
                <a:latin typeface="Palatino Linotype"/>
                <a:cs typeface="Palatino Linotype"/>
              </a:rPr>
              <a:t>f</a:t>
            </a:r>
            <a:r>
              <a:rPr sz="1800" i="1" spc="-85" dirty="0">
                <a:solidFill>
                  <a:srgbClr val="2D7EB6"/>
                </a:solidFill>
                <a:latin typeface="Palatino Linotype"/>
                <a:cs typeface="Palatino Linotype"/>
              </a:rPr>
              <a:t>i</a:t>
            </a:r>
            <a:r>
              <a:rPr sz="1800" i="1" spc="15" dirty="0">
                <a:solidFill>
                  <a:srgbClr val="2D7EB6"/>
                </a:solidFill>
                <a:latin typeface="Palatino Linotype"/>
                <a:cs typeface="Palatino Linotype"/>
              </a:rPr>
              <a:t>c</a:t>
            </a:r>
            <a:endParaRPr sz="1800">
              <a:latin typeface="Palatino Linotype"/>
              <a:cs typeface="Palatino Linotype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0CD3D21-2703-465E-8B2E-DCE57BB746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35334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552F746-DA97-4F20-89EB-DF9FAFE525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51015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257D501-9EDE-427A-96E5-A1FC200F30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18632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E8FE751-093F-4113-9D6B-11AE905CB2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81345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E6C6727-69DF-4436-92FC-112CA57F3F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46436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16601A9-DAF6-47A7-9389-BE81631B1B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0440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3F31773-5884-4A75-A2BE-AD652DE5CA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16422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608E38C-AAEB-41C5-A5E6-06C7A2FEB0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76739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B9701EF-A7E8-4A2D-B108-2A41A4744C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32921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8FB370E-6798-4C73-8B56-30F63F7880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04436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188BFBB-7294-49E6-AEE6-AEC8B2AD33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62827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F2A1C0B-A7A4-43D1-9F74-F52A281CB4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1565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9877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8EE0286-4DC1-41AB-8B66-F0541952AF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2099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0C8572D-50F5-4B22-9507-DF048C3EB5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1298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29D59EC-6A61-48CD-A8E4-9D95B63F04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5913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67208AC-81A1-4414-B37F-2D4173600D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69760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</TotalTime>
  <Words>994</Words>
  <Application>Microsoft Office PowerPoint</Application>
  <PresentationFormat>Widescreen</PresentationFormat>
  <Paragraphs>131</Paragraphs>
  <Slides>54</Slides>
  <Notes>20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65" baseType="lpstr">
      <vt:lpstr>Arial</vt:lpstr>
      <vt:lpstr>Calibri</vt:lpstr>
      <vt:lpstr>Calibri Light</vt:lpstr>
      <vt:lpstr>Palatino Linotype</vt:lpstr>
      <vt:lpstr>Roboto</vt:lpstr>
      <vt:lpstr>Roboto Black</vt:lpstr>
      <vt:lpstr>Roboto Light</vt:lpstr>
      <vt:lpstr>Roboto Medium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Girls lack menstruation information</vt:lpstr>
      <vt:lpstr>Menstruation education programmes</vt:lpstr>
      <vt:lpstr>Designing a digital solution with girls for girls</vt:lpstr>
      <vt:lpstr>PowerPoint Presentation</vt:lpstr>
      <vt:lpstr>Building to girls’ digital realities</vt:lpstr>
      <vt:lpstr>Building to girls’ preferences and interests</vt:lpstr>
      <vt:lpstr>Personalized experience with avatars and themes </vt:lpstr>
      <vt:lpstr>Individualized cycle tracker</vt:lpstr>
      <vt:lpstr>Evidence-based information</vt:lpstr>
      <vt:lpstr>PowerPoint Presentation</vt:lpstr>
      <vt:lpstr>PowerPoint Presentation</vt:lpstr>
      <vt:lpstr>The Oky ecosystem to date</vt:lpstr>
      <vt:lpstr>For Girls. By Girls. Period.</vt:lpstr>
      <vt:lpstr>PowerPoint Presentation</vt:lpstr>
      <vt:lpstr>PowerPoint Presentation</vt:lpstr>
      <vt:lpstr>PowerPoint Presentation</vt:lpstr>
      <vt:lpstr>PowerPoint Presentation</vt:lpstr>
      <vt:lpstr>Why we are doing this ?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SOEJOETI Ariani Hasanah</dc:creator>
  <cp:lastModifiedBy>SOEJOETI Ariani Hasanah</cp:lastModifiedBy>
  <cp:revision>3</cp:revision>
  <dcterms:created xsi:type="dcterms:W3CDTF">2021-07-13T08:48:19Z</dcterms:created>
  <dcterms:modified xsi:type="dcterms:W3CDTF">2021-07-13T09:15:36Z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2059aa38-f392-4105-be92-628035578272_Enabled">
    <vt:lpwstr>true</vt:lpwstr>
  </property>
  <property fmtid="{D5CDD505-2E9C-101B-9397-08002B2CF9AE}" pid="3" name="MSIP_Label_2059aa38-f392-4105-be92-628035578272_SetDate">
    <vt:lpwstr>2021-07-13T08:48:19Z</vt:lpwstr>
  </property>
  <property fmtid="{D5CDD505-2E9C-101B-9397-08002B2CF9AE}" pid="4" name="MSIP_Label_2059aa38-f392-4105-be92-628035578272_Method">
    <vt:lpwstr>Standard</vt:lpwstr>
  </property>
  <property fmtid="{D5CDD505-2E9C-101B-9397-08002B2CF9AE}" pid="5" name="MSIP_Label_2059aa38-f392-4105-be92-628035578272_Name">
    <vt:lpwstr>IOMLb0020IN123173</vt:lpwstr>
  </property>
  <property fmtid="{D5CDD505-2E9C-101B-9397-08002B2CF9AE}" pid="6" name="MSIP_Label_2059aa38-f392-4105-be92-628035578272_SiteId">
    <vt:lpwstr>1588262d-23fb-43b4-bd6e-bce49c8e6186</vt:lpwstr>
  </property>
  <property fmtid="{D5CDD505-2E9C-101B-9397-08002B2CF9AE}" pid="7" name="MSIP_Label_2059aa38-f392-4105-be92-628035578272_ActionId">
    <vt:lpwstr>43e556a7-0a97-4570-9b63-4eab2fe9fff3</vt:lpwstr>
  </property>
  <property fmtid="{D5CDD505-2E9C-101B-9397-08002B2CF9AE}" pid="8" name="MSIP_Label_2059aa38-f392-4105-be92-628035578272_ContentBits">
    <vt:lpwstr>0</vt:lpwstr>
  </property>
</Properties>
</file>