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revisionInfo.xml" ContentType="application/vnd.ms-powerpoint.revisioninfo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6" r:id="rId3"/>
    <p:sldId id="260" r:id="rId4"/>
    <p:sldId id="261" r:id="rId5"/>
    <p:sldId id="258" r:id="rId6"/>
    <p:sldId id="259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9114" autoAdjust="0"/>
  </p:normalViewPr>
  <p:slideViewPr>
    <p:cSldViewPr snapToGrid="0">
      <p:cViewPr varScale="1">
        <p:scale>
          <a:sx n="64" d="100"/>
          <a:sy n="64" d="100"/>
        </p:scale>
        <p:origin x="2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0E9EF-57DB-4DAD-AF4E-FAC19380ED33}" type="datetimeFigureOut">
              <a:rPr lang="en-IN" smtClean="0"/>
              <a:t>26-02-2018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2E2C1-CF1F-4F41-B459-1224B144E4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1178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The term ‘gender’ is often confused with ‘sex’. However, ‘sex’ generally refers to male and female biology and anatomy, whereas ‘gender’ refers to a set of qualities and behaviours expected from men and women by society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2E2C1-CF1F-4F41-B459-1224B144E4AD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2517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200" dirty="0">
                <a:solidFill>
                  <a:schemeClr val="accent1"/>
                </a:solidFill>
              </a:rPr>
              <a:t>Boys are expected to behave and act according to norms expected of men, while girls are expected to act in ways considered appropriate for women.</a:t>
            </a:r>
            <a:endParaRPr lang="en-IN" sz="1200" b="1" dirty="0">
              <a:solidFill>
                <a:schemeClr val="accent1"/>
              </a:solidFill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2E2C1-CF1F-4F41-B459-1224B144E4AD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0506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200" dirty="0">
                <a:solidFill>
                  <a:schemeClr val="accent1"/>
                </a:solidFill>
              </a:rPr>
              <a:t>Boys are expected to behave and act according to norms expected of men, while girls are expected to act in ways considered appropriate for women.</a:t>
            </a:r>
            <a:endParaRPr lang="en-IN" sz="1200" b="1" dirty="0">
              <a:solidFill>
                <a:schemeClr val="accent1"/>
              </a:solidFill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2E2C1-CF1F-4F41-B459-1224B144E4AD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0297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200" dirty="0">
                <a:solidFill>
                  <a:schemeClr val="accent1"/>
                </a:solidFill>
              </a:rPr>
              <a:t>Boys are expected to behave and act according to norms expected of men, while girls are expected to act in ways considered appropriate for women.</a:t>
            </a:r>
            <a:endParaRPr lang="en-IN" sz="1200" b="1" dirty="0">
              <a:solidFill>
                <a:schemeClr val="accent1"/>
              </a:solidFill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2E2C1-CF1F-4F41-B459-1224B144E4AD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1118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/>
              <a:t>Gender inequality represents a huge loss of human potential, with costs for men as well as for women.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2E2C1-CF1F-4F41-B459-1224B144E4AD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0808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Being sexual is not only about sexual acts and behavior, it also includes thoughts, attitudes and feelings.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2E2C1-CF1F-4F41-B459-1224B144E4AD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50779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Being sexual is not only about sexual acts and behavior, it also includes thoughts, attitudes and feelings.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2E2C1-CF1F-4F41-B459-1224B144E4AD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8896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Being sexual is not only about sexual acts and behavior, it also includes thoughts, attitudes and feelings.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2E2C1-CF1F-4F41-B459-1224B144E4AD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5838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78ACC-BC89-476F-AF9B-975894551E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00344B-E68A-46CA-87D9-4C31079F83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A46EC-714F-40A2-9384-C3ED5639F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8F98-479E-4230-BA01-DC4A2F3E4C2B}" type="datetimeFigureOut">
              <a:rPr lang="en-IN" smtClean="0"/>
              <a:t>26-02-2018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73364-13E2-49FC-8ABF-BB8649AD4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2AFBD-30B9-4F48-A7B2-91088D28E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F91F2-6014-4367-9FC0-6938C86447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5795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7AA07-B10D-4D69-8212-7CC0E87D6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652344-C290-487E-B96B-FEF0A6F746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759E8-748C-4885-9594-1017880CC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8F98-479E-4230-BA01-DC4A2F3E4C2B}" type="datetimeFigureOut">
              <a:rPr lang="en-IN" smtClean="0"/>
              <a:t>26-02-2018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67B99-8AC7-421C-80B5-5E1248F80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077AB-B416-49CE-BF87-754460C8A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F91F2-6014-4367-9FC0-6938C86447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9314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486AC7-233E-4990-A7B0-EA15752F5A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1CFF62-4911-4B90-83D2-2E5E1CD46F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FF22F-E352-476B-89C9-77E5A972F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8F98-479E-4230-BA01-DC4A2F3E4C2B}" type="datetimeFigureOut">
              <a:rPr lang="en-IN" smtClean="0"/>
              <a:t>26-02-2018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5CFDF-CD2A-4C04-AEB3-40A9D19E5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13916-ABD9-44E1-AD9F-87C5CEC3C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F91F2-6014-4367-9FC0-6938C86447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3858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A2FEF-FD9F-42DF-BCEC-BEA254FCF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BB1F8-8065-459B-996F-3A5239E82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46092-1CE4-4D06-999F-6A0EF8B1D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8F98-479E-4230-BA01-DC4A2F3E4C2B}" type="datetimeFigureOut">
              <a:rPr lang="en-IN" smtClean="0"/>
              <a:t>26-02-2018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6E174-DC47-47E7-A47B-9538B3DFE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F5447-0B15-4033-88E1-1E86F03C8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F91F2-6014-4367-9FC0-6938C86447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097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87C9C-19D7-4243-ABE7-55F4C64BB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EAAE98-4C9D-43B9-A409-21A4FCFBE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A12757-A6F7-4B06-AE00-661F7ADBB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8F98-479E-4230-BA01-DC4A2F3E4C2B}" type="datetimeFigureOut">
              <a:rPr lang="en-IN" smtClean="0"/>
              <a:t>26-02-2018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AF8C7-7D1A-4379-967A-461037DD9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668A9-C342-423B-9B1C-E76F6B6CB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F91F2-6014-4367-9FC0-6938C86447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243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D064D-F530-49CA-A422-51572E613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054E9-1055-4BF1-BFC9-21A2064352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027C98-3F93-4B6F-9EC0-26F074D1F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2E81D-B1C9-4896-9C1D-CC98EBF4D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8F98-479E-4230-BA01-DC4A2F3E4C2B}" type="datetimeFigureOut">
              <a:rPr lang="en-IN" smtClean="0"/>
              <a:t>26-02-2018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E96A3C-B69C-42F8-BE9D-D10CE4202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6B8367-CEE5-4C56-A394-15A3DF769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F91F2-6014-4367-9FC0-6938C86447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8033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D227D-35DD-42BA-8937-D1BBD088B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679500-A0B6-4870-BF2F-347A4211D1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C76575-B8AB-425B-ACFD-8BEE627CD1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6E79E5-C495-4294-AEDE-DDD2942891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CD37A8-EBFC-4467-B85D-E59261BA64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9CC6A9-FCF8-42BE-BE4C-C4D533172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8F98-479E-4230-BA01-DC4A2F3E4C2B}" type="datetimeFigureOut">
              <a:rPr lang="en-IN" smtClean="0"/>
              <a:t>26-02-2018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C42DF9-3E1C-4D71-A225-04B220AC1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4CDB5-BF5B-41F0-95B5-437D921A7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F91F2-6014-4367-9FC0-6938C86447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5740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F5ADE-1111-4463-A8E6-4943AAE0D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458511-5EE5-4F88-BD48-4F55861FB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8F98-479E-4230-BA01-DC4A2F3E4C2B}" type="datetimeFigureOut">
              <a:rPr lang="en-IN" smtClean="0"/>
              <a:t>26-02-2018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E21655-EB09-421D-9B3D-88021D7BF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3FCD1A-B491-4EDF-9231-D46529D4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F91F2-6014-4367-9FC0-6938C86447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505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981DC6-AC14-411E-A530-EFF7251FE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8F98-479E-4230-BA01-DC4A2F3E4C2B}" type="datetimeFigureOut">
              <a:rPr lang="en-IN" smtClean="0"/>
              <a:t>26-02-2018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45BDEA-D3B2-49F7-963C-7F08D3738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9F09B2-D902-447F-9BC6-C5B06F1B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F91F2-6014-4367-9FC0-6938C86447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3027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F6F6E-5DD0-47F8-9BE8-3B5CC5E43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6ABDD-C661-4D51-A266-1C22AADBF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6C2EA1-7DDF-49EB-81BE-516411CDDC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E82424-7A91-4AD9-838F-B2F09D2B9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8F98-479E-4230-BA01-DC4A2F3E4C2B}" type="datetimeFigureOut">
              <a:rPr lang="en-IN" smtClean="0"/>
              <a:t>26-02-2018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1CCC7F-C6AE-403A-9968-62DCD2CB1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B35BD-D931-49D4-9B2E-E11297654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F91F2-6014-4367-9FC0-6938C86447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07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68F67-3FAE-4AF7-A52D-B29B430AD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498F18-D051-4D42-807D-351EE3BE20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14C4AD-60AF-4B91-975A-2EF4A5D15F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9BA25E-9810-4106-A68E-D7BEBE3B8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8F98-479E-4230-BA01-DC4A2F3E4C2B}" type="datetimeFigureOut">
              <a:rPr lang="en-IN" smtClean="0"/>
              <a:t>26-02-2018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CF0B12-69B8-4AE9-A08D-CB3DE0376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1EDF87-26BB-4D6D-A862-1300F4D06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F91F2-6014-4367-9FC0-6938C86447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5067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5AD33A-70DB-412B-8BCF-7C6FCF102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E63E6D-E77A-4641-ACCD-3D911FAEB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CA640-0264-495C-B9B5-4C72E81F1F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28F98-479E-4230-BA01-DC4A2F3E4C2B}" type="datetimeFigureOut">
              <a:rPr lang="en-IN" smtClean="0"/>
              <a:t>26-02-2018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78E64-2D1B-4639-A225-2F0BADEAA9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3C665-6CCB-4B24-8D0B-75369DC506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F91F2-6014-4367-9FC0-6938C86447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188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B24B7-A83B-4D9D-86C0-F382ED19B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8425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IN" sz="8000" b="1" dirty="0">
                <a:solidFill>
                  <a:schemeClr val="bg1"/>
                </a:solidFill>
              </a:rPr>
              <a:t>Gender and Gender Roles </a:t>
            </a:r>
          </a:p>
        </p:txBody>
      </p:sp>
    </p:spTree>
    <p:extLst>
      <p:ext uri="{BB962C8B-B14F-4D97-AF65-F5344CB8AC3E}">
        <p14:creationId xmlns:p14="http://schemas.microsoft.com/office/powerpoint/2010/main" val="1177290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5BFECEC-047C-48AD-9EBB-AA1197F38C6F}"/>
              </a:ext>
            </a:extLst>
          </p:cNvPr>
          <p:cNvSpPr txBox="1">
            <a:spLocks/>
          </p:cNvSpPr>
          <p:nvPr/>
        </p:nvSpPr>
        <p:spPr>
          <a:xfrm>
            <a:off x="657720" y="1430602"/>
            <a:ext cx="4671391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 algn="l">
              <a:buFont typeface="Arial" panose="020B0604020202020204" pitchFamily="34" charset="0"/>
              <a:buChar char="•"/>
              <a:defRPr/>
            </a:pPr>
            <a:r>
              <a:rPr lang="en-US" sz="3100" dirty="0">
                <a:latin typeface="Candara" panose="020E0502030303020204" pitchFamily="34" charset="0"/>
              </a:rPr>
              <a:t>Gender refers to the expectations that  people have from some one because they are male or female.</a:t>
            </a:r>
          </a:p>
          <a:p>
            <a:pPr marL="274320" indent="-274320" algn="l">
              <a:buFont typeface="Arial" panose="020B0604020202020204" pitchFamily="34" charset="0"/>
              <a:buChar char="•"/>
              <a:defRPr/>
            </a:pPr>
            <a:r>
              <a:rPr lang="en-US" sz="3100" dirty="0">
                <a:latin typeface="Candara" panose="020E0502030303020204" pitchFamily="34" charset="0"/>
              </a:rPr>
              <a:t>It refers to difference between men and women within the same HH and between cultures that are socially and culturally constructed and change over time. 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FF1EDD92-B596-4725-8896-D11C48B2188F}"/>
              </a:ext>
            </a:extLst>
          </p:cNvPr>
          <p:cNvSpPr txBox="1">
            <a:spLocks/>
          </p:cNvSpPr>
          <p:nvPr/>
        </p:nvSpPr>
        <p:spPr>
          <a:xfrm>
            <a:off x="7254680" y="1430602"/>
            <a:ext cx="4671391" cy="4525963"/>
          </a:xfrm>
          <a:prstGeom prst="rect">
            <a:avLst/>
          </a:prstGeo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>
              <a:defRPr/>
            </a:pPr>
            <a:r>
              <a:rPr lang="en-US" sz="3100" dirty="0">
                <a:latin typeface="Candara" panose="020E0502030303020204" pitchFamily="34" charset="0"/>
              </a:rPr>
              <a:t>Sex is the physical and biological difference between men and women.</a:t>
            </a:r>
          </a:p>
          <a:p>
            <a:pPr marL="274320" indent="-274320">
              <a:defRPr/>
            </a:pPr>
            <a:r>
              <a:rPr lang="en-US" sz="3100" dirty="0">
                <a:latin typeface="Candara" panose="020E0502030303020204" pitchFamily="34" charset="0"/>
              </a:rPr>
              <a:t>It is universal and static.</a:t>
            </a:r>
          </a:p>
          <a:p>
            <a:pPr marL="274320" indent="-274320">
              <a:defRPr/>
            </a:pPr>
            <a:r>
              <a:rPr lang="en-US" sz="3100" dirty="0">
                <a:latin typeface="Candara" panose="020E0502030303020204" pitchFamily="34" charset="0"/>
              </a:rPr>
              <a:t>Sex is the biological characteristic of being male and female which is genetically determined.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312625-E5C7-4CFD-ADE0-6DB0312C13CF}"/>
              </a:ext>
            </a:extLst>
          </p:cNvPr>
          <p:cNvSpPr txBox="1"/>
          <p:nvPr/>
        </p:nvSpPr>
        <p:spPr>
          <a:xfrm>
            <a:off x="974361" y="449705"/>
            <a:ext cx="10238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b="1" dirty="0">
                <a:solidFill>
                  <a:schemeClr val="accent1"/>
                </a:solidFill>
              </a:rPr>
              <a:t>     Gender                                    Sex</a:t>
            </a:r>
          </a:p>
        </p:txBody>
      </p:sp>
    </p:spTree>
    <p:extLst>
      <p:ext uri="{BB962C8B-B14F-4D97-AF65-F5344CB8AC3E}">
        <p14:creationId xmlns:p14="http://schemas.microsoft.com/office/powerpoint/2010/main" val="3477264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E254865D-C16D-4DA4-97B3-37DAA10F7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54" y="573421"/>
            <a:ext cx="5673030" cy="415726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D04748F-B423-4DD4-9A28-B09D23B54B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2384" y="2511159"/>
            <a:ext cx="5600454" cy="410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61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E254865D-C16D-4DA4-97B3-37DAA10F7AA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64" b="12260"/>
          <a:stretch/>
        </p:blipFill>
        <p:spPr>
          <a:xfrm>
            <a:off x="839078" y="374753"/>
            <a:ext cx="6124666" cy="28975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D04748F-B423-4DD4-9A28-B09D23B54B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530" y="3272281"/>
            <a:ext cx="6046313" cy="337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258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FF1EDD92-B596-4725-8896-D11C48B2188F}"/>
              </a:ext>
            </a:extLst>
          </p:cNvPr>
          <p:cNvSpPr txBox="1">
            <a:spLocks/>
          </p:cNvSpPr>
          <p:nvPr/>
        </p:nvSpPr>
        <p:spPr>
          <a:xfrm>
            <a:off x="224572" y="1403813"/>
            <a:ext cx="11791719" cy="5454188"/>
          </a:xfrm>
          <a:prstGeom prst="rect">
            <a:avLst/>
          </a:prstGeom>
        </p:spPr>
        <p:txBody>
          <a:bodyPr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endParaRPr lang="en-IN" sz="3500" i="1" dirty="0">
              <a:solidFill>
                <a:schemeClr val="bg1"/>
              </a:solidFill>
            </a:endParaRPr>
          </a:p>
          <a:p>
            <a:pPr marL="0" indent="0" algn="ctr">
              <a:buNone/>
              <a:defRPr/>
            </a:pPr>
            <a:r>
              <a:rPr lang="en-IN" sz="3500" i="1" dirty="0">
                <a:solidFill>
                  <a:schemeClr val="bg1"/>
                </a:solidFill>
              </a:rPr>
              <a:t>“Women prepare and serve food in the home”</a:t>
            </a:r>
          </a:p>
          <a:p>
            <a:pPr marL="0" indent="0" algn="ctr">
              <a:buNone/>
              <a:defRPr/>
            </a:pPr>
            <a:r>
              <a:rPr lang="en-US" sz="3500" i="1" dirty="0">
                <a:solidFill>
                  <a:schemeClr val="bg1"/>
                </a:solidFill>
              </a:rPr>
              <a:t>“Boys don’t cry”</a:t>
            </a:r>
          </a:p>
          <a:p>
            <a:pPr marL="0" indent="0" algn="ctr">
              <a:buNone/>
              <a:defRPr/>
            </a:pPr>
            <a:r>
              <a:rPr lang="en-IN" sz="3500" i="1" dirty="0">
                <a:solidFill>
                  <a:schemeClr val="bg1"/>
                </a:solidFill>
              </a:rPr>
              <a:t>“Teaching jobs are best suited for women, men have more technical jobs”</a:t>
            </a:r>
          </a:p>
          <a:p>
            <a:pPr marL="0" indent="0" algn="ctr">
              <a:buNone/>
              <a:defRPr/>
            </a:pPr>
            <a:endParaRPr lang="en-US" sz="3200" dirty="0"/>
          </a:p>
          <a:p>
            <a:pPr marL="274320" indent="-274320">
              <a:defRPr/>
            </a:pPr>
            <a:endParaRPr lang="en-US" sz="3200" dirty="0"/>
          </a:p>
          <a:p>
            <a:pPr marL="274320" indent="-274320">
              <a:defRPr/>
            </a:pPr>
            <a:r>
              <a:rPr lang="en-US" sz="3200" dirty="0"/>
              <a:t>Girls are gentle; boys are tough.</a:t>
            </a:r>
          </a:p>
          <a:p>
            <a:pPr marL="274320" indent="-274320">
              <a:defRPr/>
            </a:pPr>
            <a:r>
              <a:rPr lang="en-US" sz="3200" dirty="0"/>
              <a:t>Men drive cars/ buses/ fighter jets/ autorickshaws/ trucks.</a:t>
            </a:r>
          </a:p>
          <a:p>
            <a:pPr marL="274320" indent="-274320">
              <a:defRPr/>
            </a:pPr>
            <a:r>
              <a:rPr lang="en-US" sz="3200" dirty="0"/>
              <a:t>Men’s voice break at puberty; women’s don’t.</a:t>
            </a:r>
          </a:p>
          <a:p>
            <a:pPr marL="274320" indent="-274320">
              <a:defRPr/>
            </a:pPr>
            <a:r>
              <a:rPr lang="en-US" sz="3200" dirty="0"/>
              <a:t>Women are better at caring for children than men.</a:t>
            </a:r>
          </a:p>
          <a:p>
            <a:pPr marL="274320" indent="-274320">
              <a:defRPr/>
            </a:pPr>
            <a:r>
              <a:rPr lang="en-US" sz="3200" dirty="0"/>
              <a:t>Women are emotional, men should not display their emotions.</a:t>
            </a:r>
          </a:p>
          <a:p>
            <a:pPr marL="274320" indent="-274320">
              <a:defRPr/>
            </a:pPr>
            <a:r>
              <a:rPr lang="en-US" sz="3200" dirty="0"/>
              <a:t>Boys play outdoors; girls tend to enjoy playing inside the house.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312625-E5C7-4CFD-ADE0-6DB0312C13CF}"/>
              </a:ext>
            </a:extLst>
          </p:cNvPr>
          <p:cNvSpPr txBox="1"/>
          <p:nvPr/>
        </p:nvSpPr>
        <p:spPr>
          <a:xfrm>
            <a:off x="314793" y="449705"/>
            <a:ext cx="116112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>
                <a:solidFill>
                  <a:schemeClr val="accent1"/>
                </a:solidFill>
              </a:rPr>
              <a:t>Gender roles are </a:t>
            </a:r>
            <a:r>
              <a:rPr lang="en-IN" sz="2800" b="1" dirty="0">
                <a:solidFill>
                  <a:schemeClr val="accent1"/>
                </a:solidFill>
              </a:rPr>
              <a:t>learned</a:t>
            </a:r>
            <a:r>
              <a:rPr lang="en-IN" sz="2800" dirty="0">
                <a:solidFill>
                  <a:schemeClr val="accent1"/>
                </a:solidFill>
              </a:rPr>
              <a:t>, and vary within and among cultures depending on socio-economic factors, age, education, ethnicity and religion.</a:t>
            </a:r>
          </a:p>
        </p:txBody>
      </p:sp>
    </p:spTree>
    <p:extLst>
      <p:ext uri="{BB962C8B-B14F-4D97-AF65-F5344CB8AC3E}">
        <p14:creationId xmlns:p14="http://schemas.microsoft.com/office/powerpoint/2010/main" val="3932459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FF1EDD92-B596-4725-8896-D11C48B2188F}"/>
              </a:ext>
            </a:extLst>
          </p:cNvPr>
          <p:cNvSpPr txBox="1">
            <a:spLocks/>
          </p:cNvSpPr>
          <p:nvPr/>
        </p:nvSpPr>
        <p:spPr>
          <a:xfrm>
            <a:off x="314793" y="1157591"/>
            <a:ext cx="11611278" cy="5454188"/>
          </a:xfrm>
          <a:prstGeom prst="rect">
            <a:avLst/>
          </a:prstGeom>
        </p:spPr>
        <p:txBody>
          <a:bodyPr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en-IN" sz="3600" i="1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IN" sz="3600" dirty="0"/>
              <a:t>Women earn only ten percent of the world’s income, but are responsible for 66 percent of overall working hours. </a:t>
            </a:r>
          </a:p>
          <a:p>
            <a:pPr>
              <a:defRPr/>
            </a:pPr>
            <a:endParaRPr lang="en-IN" sz="3600" dirty="0"/>
          </a:p>
          <a:p>
            <a:pPr>
              <a:defRPr/>
            </a:pPr>
            <a:r>
              <a:rPr lang="en-IN" sz="3600" dirty="0"/>
              <a:t>Two-thirds of children who are denied primary education are girls, and 75 percent of the world’s 876 million illiterate adults are women. </a:t>
            </a:r>
          </a:p>
          <a:p>
            <a:pPr>
              <a:defRPr/>
            </a:pPr>
            <a:endParaRPr lang="en-IN" sz="3600" dirty="0"/>
          </a:p>
          <a:p>
            <a:pPr>
              <a:defRPr/>
            </a:pPr>
            <a:r>
              <a:rPr lang="en-IN" sz="3600" dirty="0"/>
              <a:t>Worldwide, women hold only fourteen percent of parliamentary seats, and only eight percent of the world’s cabinet ministers are women. </a:t>
            </a:r>
            <a:endParaRPr lang="en-US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312625-E5C7-4CFD-ADE0-6DB0312C13CF}"/>
              </a:ext>
            </a:extLst>
          </p:cNvPr>
          <p:cNvSpPr txBox="1"/>
          <p:nvPr/>
        </p:nvSpPr>
        <p:spPr>
          <a:xfrm>
            <a:off x="314793" y="449705"/>
            <a:ext cx="116112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solidFill>
                  <a:schemeClr val="accent1"/>
                </a:solidFill>
              </a:rPr>
              <a:t>Gender Gaps </a:t>
            </a:r>
            <a:endParaRPr lang="en-IN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372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FF1EDD92-B596-4725-8896-D11C48B2188F}"/>
              </a:ext>
            </a:extLst>
          </p:cNvPr>
          <p:cNvSpPr txBox="1">
            <a:spLocks/>
          </p:cNvSpPr>
          <p:nvPr/>
        </p:nvSpPr>
        <p:spPr>
          <a:xfrm>
            <a:off x="314793" y="1607296"/>
            <a:ext cx="11611278" cy="5454188"/>
          </a:xfrm>
          <a:prstGeom prst="rect">
            <a:avLst/>
          </a:prstGeom>
        </p:spPr>
        <p:txBody>
          <a:bodyPr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3600" dirty="0"/>
              <a:t>People express their sexuality through both +</a:t>
            </a:r>
            <a:r>
              <a:rPr lang="en-US" altLang="en-US" sz="3600" dirty="0" err="1"/>
              <a:t>ve</a:t>
            </a:r>
            <a:r>
              <a:rPr lang="en-US" altLang="en-US" sz="3600" dirty="0"/>
              <a:t> and –</a:t>
            </a:r>
            <a:r>
              <a:rPr lang="en-US" altLang="en-US" sz="3600" dirty="0" err="1"/>
              <a:t>ve</a:t>
            </a:r>
            <a:r>
              <a:rPr lang="en-US" altLang="en-US" sz="3600" dirty="0"/>
              <a:t> attitudes and behavior.</a:t>
            </a:r>
          </a:p>
          <a:p>
            <a:endParaRPr lang="en-US" altLang="en-US" sz="3600" dirty="0"/>
          </a:p>
          <a:p>
            <a:r>
              <a:rPr lang="en-US" altLang="en-US" sz="3600" dirty="0"/>
              <a:t>Sexuality expressed +</a:t>
            </a:r>
            <a:r>
              <a:rPr lang="en-US" altLang="en-US" sz="3600" dirty="0" err="1"/>
              <a:t>vely</a:t>
            </a:r>
            <a:r>
              <a:rPr lang="en-US" altLang="en-US" sz="3600" dirty="0"/>
              <a:t> thru consensual, mutually respectful and protected (non abusive) </a:t>
            </a:r>
            <a:r>
              <a:rPr lang="en-US" altLang="en-US" sz="3600" dirty="0" err="1"/>
              <a:t>rns</a:t>
            </a:r>
            <a:r>
              <a:rPr lang="en-US" altLang="en-US" sz="3600" dirty="0"/>
              <a:t>, enhances well being, health and quality of life.</a:t>
            </a:r>
          </a:p>
          <a:p>
            <a:endParaRPr lang="en-US" altLang="en-US" sz="3600" dirty="0"/>
          </a:p>
          <a:p>
            <a:r>
              <a:rPr lang="en-US" altLang="en-US" sz="3600" dirty="0"/>
              <a:t> Sexuality expressed –</a:t>
            </a:r>
            <a:r>
              <a:rPr lang="en-US" altLang="en-US" sz="3600" dirty="0" err="1"/>
              <a:t>vely</a:t>
            </a:r>
            <a:r>
              <a:rPr lang="en-US" altLang="en-US" sz="3600" dirty="0"/>
              <a:t> thru violence, harassment, abuse diminishes a person’s dignity and self worth causing long term harm.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312625-E5C7-4CFD-ADE0-6DB0312C13CF}"/>
              </a:ext>
            </a:extLst>
          </p:cNvPr>
          <p:cNvSpPr txBox="1"/>
          <p:nvPr/>
        </p:nvSpPr>
        <p:spPr>
          <a:xfrm>
            <a:off x="314793" y="449705"/>
            <a:ext cx="116112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solidFill>
                  <a:schemeClr val="accent1"/>
                </a:solidFill>
              </a:rPr>
              <a:t>Concepts of Sexuality </a:t>
            </a:r>
            <a:endParaRPr lang="en-IN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50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FF1EDD92-B596-4725-8896-D11C48B2188F}"/>
              </a:ext>
            </a:extLst>
          </p:cNvPr>
          <p:cNvSpPr txBox="1">
            <a:spLocks/>
          </p:cNvSpPr>
          <p:nvPr/>
        </p:nvSpPr>
        <p:spPr>
          <a:xfrm>
            <a:off x="314793" y="1403812"/>
            <a:ext cx="11611278" cy="5454188"/>
          </a:xfrm>
          <a:prstGeom prst="rect">
            <a:avLst/>
          </a:prstGeom>
        </p:spPr>
        <p:txBody>
          <a:bodyPr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3600" dirty="0"/>
              <a:t>Which areas of the body can strangers touch/ look?</a:t>
            </a:r>
          </a:p>
          <a:p>
            <a:r>
              <a:rPr lang="en-US" altLang="en-US" sz="3600" dirty="0"/>
              <a:t>Which areas of the body can people who are close to you touch/ look?</a:t>
            </a:r>
          </a:p>
          <a:p>
            <a:r>
              <a:rPr lang="en-US" altLang="en-US" sz="3600" dirty="0"/>
              <a:t>Which areas of the body can you touch in public? </a:t>
            </a:r>
          </a:p>
          <a:p>
            <a:r>
              <a:rPr lang="en-US" altLang="en-US" sz="3600" dirty="0"/>
              <a:t>Which areas of the body can colleagues or seniors touch?</a:t>
            </a:r>
          </a:p>
          <a:p>
            <a:r>
              <a:rPr lang="en-US" altLang="en-US" sz="3600" dirty="0"/>
              <a:t>What feeling  do we have if a person touches us in a place that is ‘out of bounds’ ?</a:t>
            </a:r>
          </a:p>
          <a:p>
            <a:r>
              <a:rPr lang="en-US" altLang="en-US" sz="3600" dirty="0"/>
              <a:t>How much control do we have over where and how people touch/ look you?</a:t>
            </a:r>
          </a:p>
          <a:p>
            <a:pPr marL="0" indent="0" algn="ctr"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Men and women experience their body in relation to private, public and work spaces very differently</a:t>
            </a:r>
            <a:endParaRPr lang="en-IN" altLang="en-US" sz="3600" b="1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312625-E5C7-4CFD-ADE0-6DB0312C13CF}"/>
              </a:ext>
            </a:extLst>
          </p:cNvPr>
          <p:cNvSpPr txBox="1"/>
          <p:nvPr/>
        </p:nvSpPr>
        <p:spPr>
          <a:xfrm>
            <a:off x="314793" y="449705"/>
            <a:ext cx="116112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solidFill>
                  <a:schemeClr val="accent1"/>
                </a:solidFill>
              </a:rPr>
              <a:t>Concepts of Sexuality </a:t>
            </a:r>
            <a:endParaRPr lang="en-IN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126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FF1EDD92-B596-4725-8896-D11C48B2188F}"/>
              </a:ext>
            </a:extLst>
          </p:cNvPr>
          <p:cNvSpPr txBox="1">
            <a:spLocks/>
          </p:cNvSpPr>
          <p:nvPr/>
        </p:nvSpPr>
        <p:spPr>
          <a:xfrm>
            <a:off x="314793" y="1403812"/>
            <a:ext cx="11611278" cy="5454188"/>
          </a:xfrm>
          <a:prstGeom prst="rect">
            <a:avLst/>
          </a:prstGeo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3600" dirty="0"/>
              <a:t>A boundary around oneself that protects you from invasion and harm.</a:t>
            </a:r>
          </a:p>
          <a:p>
            <a:r>
              <a:rPr lang="en-US" altLang="en-US" sz="3600" b="1" dirty="0"/>
              <a:t>Individuals experience their personal boundaries differently.</a:t>
            </a:r>
          </a:p>
          <a:p>
            <a:r>
              <a:rPr lang="en-US" altLang="en-US" sz="3600" dirty="0"/>
              <a:t>People have different comfort zones for different individuals with whom they interact</a:t>
            </a:r>
          </a:p>
          <a:p>
            <a:r>
              <a:rPr lang="en-US" altLang="en-US" sz="3600" dirty="0"/>
              <a:t>It is only after a sexual behavior, of whatever degree, has crossed someone’s boundaries that the question arises of whether it was welcome or unwelcome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312625-E5C7-4CFD-ADE0-6DB0312C13CF}"/>
              </a:ext>
            </a:extLst>
          </p:cNvPr>
          <p:cNvSpPr txBox="1"/>
          <p:nvPr/>
        </p:nvSpPr>
        <p:spPr>
          <a:xfrm>
            <a:off x="314793" y="449705"/>
            <a:ext cx="116112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solidFill>
                  <a:schemeClr val="accent1"/>
                </a:solidFill>
              </a:rPr>
              <a:t>Personal Boundaries and Comfort</a:t>
            </a:r>
            <a:endParaRPr lang="en-IN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330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E2ED6EF13AD8468F9F6450BEA53A76" ma:contentTypeVersion="5" ma:contentTypeDescription="Create a new document." ma:contentTypeScope="" ma:versionID="e895a0e14ecdcbdc001207b88eb68029">
  <xsd:schema xmlns:xsd="http://www.w3.org/2001/XMLSchema" xmlns:xs="http://www.w3.org/2001/XMLSchema" xmlns:p="http://schemas.microsoft.com/office/2006/metadata/properties" xmlns:ns2="6e38f6cf-469e-4c31-af3f-aa47f9e038a0" targetNamespace="http://schemas.microsoft.com/office/2006/metadata/properties" ma:root="true" ma:fieldsID="8f438b23a1ab617a506ed5a86a302497" ns2:_="">
    <xsd:import namespace="6e38f6cf-469e-4c31-af3f-aa47f9e038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38f6cf-469e-4c31-af3f-aa47f9e038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31C7C0F-4619-4ACE-8F69-90F2CF02A314}"/>
</file>

<file path=customXml/itemProps2.xml><?xml version="1.0" encoding="utf-8"?>
<ds:datastoreItem xmlns:ds="http://schemas.openxmlformats.org/officeDocument/2006/customXml" ds:itemID="{22D3014E-45D2-4D27-AC60-71413ECF00C3}"/>
</file>

<file path=customXml/itemProps3.xml><?xml version="1.0" encoding="utf-8"?>
<ds:datastoreItem xmlns:ds="http://schemas.openxmlformats.org/officeDocument/2006/customXml" ds:itemID="{E71091DE-474E-4C5C-8B4B-F786A6ADCF21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67</TotalTime>
  <Words>723</Words>
  <Application>Microsoft Office PowerPoint</Application>
  <PresentationFormat>Widescreen</PresentationFormat>
  <Paragraphs>62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Candara</vt:lpstr>
      <vt:lpstr>Office Theme</vt:lpstr>
      <vt:lpstr>Gender and Gender Roles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Sanya Seth</dc:creator>
  <cp:lastModifiedBy>Sanya Seth</cp:lastModifiedBy>
  <cp:revision>7</cp:revision>
  <dcterms:created xsi:type="dcterms:W3CDTF">2018-02-25T18:53:42Z</dcterms:created>
  <dcterms:modified xsi:type="dcterms:W3CDTF">2018-02-25T20:05:53Z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0x0101002BE2ED6EF13AD8468F9F6450BEA53A76</vt:lpwstr>
  </property>
</Properties>
</file>