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5.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diagrams/quickStyle4.xml" ContentType="application/vnd.openxmlformats-officedocument.drawingml.diagramStyle+xml"/>
  <Override PartName="/ppt/diagrams/drawing1.xml" ContentType="application/vnd.ms-office.drawingml.diagramDrawing+xml"/>
  <Override PartName="/ppt/diagrams/quickStyle2.xml" ContentType="application/vnd.openxmlformats-officedocument.drawingml.diagramStyle+xml"/>
  <Override PartName="/ppt/diagrams/layout2.xml" ContentType="application/vnd.openxmlformats-officedocument.drawingml.diagramLayout+xml"/>
  <Override PartName="/ppt/diagrams/colors2.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diagrams/colors1.xml" ContentType="application/vnd.openxmlformats-officedocument.drawingml.diagramColors+xml"/>
  <Override PartName="/ppt/diagrams/drawing2.xml" ContentType="application/vnd.ms-office.drawingml.diagramDrawing+xml"/>
  <Override PartName="/ppt/diagrams/colors4.xml" ContentType="application/vnd.openxmlformats-officedocument.drawingml.diagramColors+xml"/>
  <Override PartName="/ppt/diagrams/drawing5.xml" ContentType="application/vnd.ms-office.drawingml.diagramDrawing+xml"/>
  <Override PartName="/ppt/diagrams/colors5.xml" ContentType="application/vnd.openxmlformats-officedocument.drawingml.diagramColors+xml"/>
  <Override PartName="/ppt/diagrams/quickStyle5.xml" ContentType="application/vnd.openxmlformats-officedocument.drawingml.diagramStyle+xml"/>
  <Override PartName="/ppt/diagrams/layout5.xml" ContentType="application/vnd.openxmlformats-officedocument.drawingml.diagramLayout+xml"/>
  <Override PartName="/ppt/diagrams/drawing4.xml" ContentType="application/vnd.ms-office.drawingml.diagramDrawing+xml"/>
  <Override PartName="/ppt/diagrams/layout4.xml" ContentType="application/vnd.openxmlformats-officedocument.drawingml.diagramLayout+xml"/>
  <Override PartName="/ppt/diagrams/layout3.xml" ContentType="application/vnd.openxmlformats-officedocument.drawingml.diagramLayout+xml"/>
  <Override PartName="/ppt/diagrams/drawing3.xml" ContentType="application/vnd.ms-office.drawingml.diagramDrawing+xml"/>
  <Override PartName="/ppt/theme/theme1.xml" ContentType="application/vnd.openxmlformats-officedocument.theme+xml"/>
  <Override PartName="/ppt/notesMasters/notesMaster1.xml" ContentType="application/vnd.openxmlformats-officedocument.presentationml.notesMaster+xml"/>
  <Override PartName="/ppt/diagrams/quickStyle3.xml" ContentType="application/vnd.openxmlformats-officedocument.drawingml.diagramStyle+xml"/>
  <Override PartName="/ppt/diagrams/colors3.xml" ContentType="application/vnd.openxmlformats-officedocument.drawingml.diagramCol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69" r:id="rId3"/>
    <p:sldId id="271" r:id="rId4"/>
    <p:sldId id="257" r:id="rId5"/>
    <p:sldId id="258" r:id="rId6"/>
    <p:sldId id="259" r:id="rId7"/>
    <p:sldId id="260" r:id="rId8"/>
    <p:sldId id="261" r:id="rId9"/>
    <p:sldId id="262" r:id="rId10"/>
    <p:sldId id="263" r:id="rId11"/>
    <p:sldId id="270"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2615" autoAdjust="0"/>
  </p:normalViewPr>
  <p:slideViewPr>
    <p:cSldViewPr snapToGrid="0">
      <p:cViewPr varScale="1">
        <p:scale>
          <a:sx n="45" d="100"/>
          <a:sy n="45" d="100"/>
        </p:scale>
        <p:origin x="169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9A5F87-7A06-A84A-B20F-487938FEA63F}" type="doc">
      <dgm:prSet loTypeId="urn:microsoft.com/office/officeart/2008/layout/RadialCluster" loCatId="" qsTypeId="urn:microsoft.com/office/officeart/2005/8/quickstyle/simple4" qsCatId="simple" csTypeId="urn:microsoft.com/office/officeart/2005/8/colors/accent1_1" csCatId="accent1" phldr="1"/>
      <dgm:spPr/>
      <dgm:t>
        <a:bodyPr/>
        <a:lstStyle/>
        <a:p>
          <a:endParaRPr lang="en-US"/>
        </a:p>
      </dgm:t>
    </dgm:pt>
    <dgm:pt modelId="{E2EAC302-D4B0-DA4E-BFE9-B641BBE5EBB7}">
      <dgm:prSet phldrT="[Text]" custT="1"/>
      <dgm:spPr/>
      <dgm:t>
        <a:bodyPr/>
        <a:lstStyle/>
        <a:p>
          <a:r>
            <a:rPr lang="en-US" sz="2000" b="1" dirty="0">
              <a:effectLst>
                <a:outerShdw blurRad="38100" dist="38100" dir="2700000" algn="tl">
                  <a:srgbClr val="000000">
                    <a:alpha val="43137"/>
                  </a:srgbClr>
                </a:outerShdw>
              </a:effectLst>
            </a:rPr>
            <a:t>Sexual Harassment</a:t>
          </a:r>
        </a:p>
      </dgm:t>
    </dgm:pt>
    <dgm:pt modelId="{15E4EDDA-C659-1F49-BFBF-9930618B35EB}" type="parTrans" cxnId="{C0B1033F-ED96-6C47-9884-F3CE2864E085}">
      <dgm:prSet/>
      <dgm:spPr/>
      <dgm:t>
        <a:bodyPr/>
        <a:lstStyle/>
        <a:p>
          <a:endParaRPr lang="en-US" b="0"/>
        </a:p>
      </dgm:t>
    </dgm:pt>
    <dgm:pt modelId="{47C233AB-086A-D245-83F2-7ADFAA70ACD9}" type="sibTrans" cxnId="{C0B1033F-ED96-6C47-9884-F3CE2864E085}">
      <dgm:prSet/>
      <dgm:spPr/>
      <dgm:t>
        <a:bodyPr/>
        <a:lstStyle/>
        <a:p>
          <a:endParaRPr lang="en-US" b="0"/>
        </a:p>
      </dgm:t>
    </dgm:pt>
    <dgm:pt modelId="{777941C9-13A9-304C-81F4-B60AD194E31E}">
      <dgm:prSet phldrT="[Text]" custT="1"/>
      <dgm:spPr/>
      <dgm:t>
        <a:bodyPr/>
        <a:lstStyle/>
        <a:p>
          <a:r>
            <a:rPr lang="en-US" sz="1600" b="1" i="1"/>
            <a:t>Demanding sexual favours</a:t>
          </a:r>
          <a:endParaRPr lang="en-US" sz="1600" b="1" i="1" dirty="0"/>
        </a:p>
      </dgm:t>
    </dgm:pt>
    <dgm:pt modelId="{93D0DFC4-D5C9-8843-8589-7BFE1D5AD49F}" type="parTrans" cxnId="{8DB2BCF4-43F1-BD42-8D8A-E96F9F9EA377}">
      <dgm:prSet/>
      <dgm:spPr/>
      <dgm:t>
        <a:bodyPr/>
        <a:lstStyle/>
        <a:p>
          <a:endParaRPr lang="en-US" b="0"/>
        </a:p>
      </dgm:t>
    </dgm:pt>
    <dgm:pt modelId="{A136342C-AB40-834A-AB43-B6BD130E5FBD}" type="sibTrans" cxnId="{8DB2BCF4-43F1-BD42-8D8A-E96F9F9EA377}">
      <dgm:prSet/>
      <dgm:spPr/>
      <dgm:t>
        <a:bodyPr/>
        <a:lstStyle/>
        <a:p>
          <a:endParaRPr lang="en-US" b="0"/>
        </a:p>
      </dgm:t>
    </dgm:pt>
    <dgm:pt modelId="{015E56E8-5922-6A45-AB4D-5641E5F8A334}">
      <dgm:prSet phldrT="[Text]" custT="1"/>
      <dgm:spPr/>
      <dgm:t>
        <a:bodyPr/>
        <a:lstStyle/>
        <a:p>
          <a:r>
            <a:rPr lang="en-US" sz="1600" b="1" i="1"/>
            <a:t>Verbal, non-verbal</a:t>
          </a:r>
          <a:endParaRPr lang="en-US" sz="1600" b="1" i="1" dirty="0"/>
        </a:p>
      </dgm:t>
    </dgm:pt>
    <dgm:pt modelId="{9D542BF2-29BB-1847-800C-1A19B1088A77}" type="parTrans" cxnId="{2A6B93EE-A459-5E45-9908-E2798EAF0912}">
      <dgm:prSet/>
      <dgm:spPr/>
      <dgm:t>
        <a:bodyPr/>
        <a:lstStyle/>
        <a:p>
          <a:endParaRPr lang="en-US" b="0"/>
        </a:p>
      </dgm:t>
    </dgm:pt>
    <dgm:pt modelId="{FFC87188-0747-2343-9EBE-BAFA9952C975}" type="sibTrans" cxnId="{2A6B93EE-A459-5E45-9908-E2798EAF0912}">
      <dgm:prSet/>
      <dgm:spPr/>
      <dgm:t>
        <a:bodyPr/>
        <a:lstStyle/>
        <a:p>
          <a:endParaRPr lang="en-US" b="0"/>
        </a:p>
      </dgm:t>
    </dgm:pt>
    <dgm:pt modelId="{69510848-42A0-D741-86A1-67E3C8647325}">
      <dgm:prSet phldrT="[Text]" custT="1"/>
      <dgm:spPr/>
      <dgm:t>
        <a:bodyPr/>
        <a:lstStyle/>
        <a:p>
          <a:r>
            <a:rPr lang="en-US" sz="1600" b="1" i="1"/>
            <a:t>Physical assault</a:t>
          </a:r>
          <a:endParaRPr lang="en-US" sz="1600" b="1" i="1" dirty="0"/>
        </a:p>
      </dgm:t>
    </dgm:pt>
    <dgm:pt modelId="{934DC8E2-E530-044C-808F-BBE134E0C7F2}" type="parTrans" cxnId="{FA9C508A-0A51-D448-90D7-4A0714C16072}">
      <dgm:prSet/>
      <dgm:spPr/>
      <dgm:t>
        <a:bodyPr/>
        <a:lstStyle/>
        <a:p>
          <a:endParaRPr lang="en-US" b="0"/>
        </a:p>
      </dgm:t>
    </dgm:pt>
    <dgm:pt modelId="{28A59C04-0288-8548-B0C4-22F3615B73CC}" type="sibTrans" cxnId="{FA9C508A-0A51-D448-90D7-4A0714C16072}">
      <dgm:prSet/>
      <dgm:spPr/>
      <dgm:t>
        <a:bodyPr/>
        <a:lstStyle/>
        <a:p>
          <a:endParaRPr lang="en-US" b="0"/>
        </a:p>
      </dgm:t>
    </dgm:pt>
    <dgm:pt modelId="{CA6D736D-5868-0A44-B7E2-20A752AFB2C9}">
      <dgm:prSet phldrT="[Text]" custT="1"/>
      <dgm:spPr/>
      <dgm:t>
        <a:bodyPr/>
        <a:lstStyle/>
        <a:p>
          <a:r>
            <a:rPr lang="en-US" sz="1600" b="1" i="1" dirty="0"/>
            <a:t>Showing pornography</a:t>
          </a:r>
        </a:p>
      </dgm:t>
    </dgm:pt>
    <dgm:pt modelId="{9DC3F470-2817-474C-818B-EBB6009D611F}" type="parTrans" cxnId="{EF559EEE-416B-D543-A192-E8687F35A1D1}">
      <dgm:prSet/>
      <dgm:spPr/>
      <dgm:t>
        <a:bodyPr/>
        <a:lstStyle/>
        <a:p>
          <a:endParaRPr lang="en-US" b="0"/>
        </a:p>
      </dgm:t>
    </dgm:pt>
    <dgm:pt modelId="{07DC7893-3A91-5645-A125-1769BAD07360}" type="sibTrans" cxnId="{EF559EEE-416B-D543-A192-E8687F35A1D1}">
      <dgm:prSet/>
      <dgm:spPr/>
      <dgm:t>
        <a:bodyPr/>
        <a:lstStyle/>
        <a:p>
          <a:endParaRPr lang="en-US" b="0"/>
        </a:p>
      </dgm:t>
    </dgm:pt>
    <dgm:pt modelId="{AEA39525-D9C0-9E41-AB65-9DBBBFC730FE}">
      <dgm:prSet phldrT="[Text]" custT="1"/>
      <dgm:spPr/>
      <dgm:t>
        <a:bodyPr/>
        <a:lstStyle/>
        <a:p>
          <a:r>
            <a:rPr lang="en-US" sz="1600" b="1" i="1" dirty="0"/>
            <a:t>Making sexually colored remarks</a:t>
          </a:r>
        </a:p>
      </dgm:t>
    </dgm:pt>
    <dgm:pt modelId="{BED3AB8A-520F-6B4A-997A-F56BDCDDC09A}" type="parTrans" cxnId="{6FE61634-31DF-AC47-9CB0-55D61C2409AB}">
      <dgm:prSet/>
      <dgm:spPr/>
      <dgm:t>
        <a:bodyPr/>
        <a:lstStyle/>
        <a:p>
          <a:endParaRPr lang="en-US" b="0"/>
        </a:p>
      </dgm:t>
    </dgm:pt>
    <dgm:pt modelId="{35210D03-FBEA-9945-A2A5-1D105854ADBF}" type="sibTrans" cxnId="{6FE61634-31DF-AC47-9CB0-55D61C2409AB}">
      <dgm:prSet/>
      <dgm:spPr/>
      <dgm:t>
        <a:bodyPr/>
        <a:lstStyle/>
        <a:p>
          <a:endParaRPr lang="en-US" b="0"/>
        </a:p>
      </dgm:t>
    </dgm:pt>
    <dgm:pt modelId="{0A93D4D0-C0CD-534E-B8F6-3A565FCE1A14}" type="pres">
      <dgm:prSet presAssocID="{5D9A5F87-7A06-A84A-B20F-487938FEA63F}" presName="Name0" presStyleCnt="0">
        <dgm:presLayoutVars>
          <dgm:chMax val="1"/>
          <dgm:chPref val="1"/>
          <dgm:dir/>
          <dgm:animOne val="branch"/>
          <dgm:animLvl val="lvl"/>
        </dgm:presLayoutVars>
      </dgm:prSet>
      <dgm:spPr/>
    </dgm:pt>
    <dgm:pt modelId="{2A42B213-6996-314F-A8D3-C4DC5E8B4EF1}" type="pres">
      <dgm:prSet presAssocID="{E2EAC302-D4B0-DA4E-BFE9-B641BBE5EBB7}" presName="singleCycle" presStyleCnt="0"/>
      <dgm:spPr/>
    </dgm:pt>
    <dgm:pt modelId="{2FCF9664-0CC9-4645-BD56-8090959BD04F}" type="pres">
      <dgm:prSet presAssocID="{E2EAC302-D4B0-DA4E-BFE9-B641BBE5EBB7}" presName="singleCenter" presStyleLbl="node1" presStyleIdx="0" presStyleCnt="6" custScaleX="123704" custLinFactNeighborX="-4282" custLinFactNeighborY="5425">
        <dgm:presLayoutVars>
          <dgm:chMax val="7"/>
          <dgm:chPref val="7"/>
        </dgm:presLayoutVars>
      </dgm:prSet>
      <dgm:spPr/>
    </dgm:pt>
    <dgm:pt modelId="{4CFC6C47-05CD-CF40-B93E-CA42D74F8E83}" type="pres">
      <dgm:prSet presAssocID="{93D0DFC4-D5C9-8843-8589-7BFE1D5AD49F}" presName="Name56" presStyleLbl="parChTrans1D2" presStyleIdx="0" presStyleCnt="5"/>
      <dgm:spPr/>
    </dgm:pt>
    <dgm:pt modelId="{54D160E7-631C-9349-BBA1-7FB72BCCF6BC}" type="pres">
      <dgm:prSet presAssocID="{777941C9-13A9-304C-81F4-B60AD194E31E}" presName="text0" presStyleLbl="node1" presStyleIdx="1" presStyleCnt="6" custScaleX="163068" custRadScaleRad="99798" custRadScaleInc="-13108">
        <dgm:presLayoutVars>
          <dgm:bulletEnabled val="1"/>
        </dgm:presLayoutVars>
      </dgm:prSet>
      <dgm:spPr/>
    </dgm:pt>
    <dgm:pt modelId="{6052F559-D6A7-A04A-9F60-00E72AD9B82B}" type="pres">
      <dgm:prSet presAssocID="{9D542BF2-29BB-1847-800C-1A19B1088A77}" presName="Name56" presStyleLbl="parChTrans1D2" presStyleIdx="1" presStyleCnt="5"/>
      <dgm:spPr/>
    </dgm:pt>
    <dgm:pt modelId="{3340916E-3802-064C-AEE0-70A08817A114}" type="pres">
      <dgm:prSet presAssocID="{015E56E8-5922-6A45-AB4D-5641E5F8A334}" presName="text0" presStyleLbl="node1" presStyleIdx="2" presStyleCnt="6" custScaleX="218820" custRadScaleRad="121941" custRadScaleInc="-872">
        <dgm:presLayoutVars>
          <dgm:bulletEnabled val="1"/>
        </dgm:presLayoutVars>
      </dgm:prSet>
      <dgm:spPr/>
    </dgm:pt>
    <dgm:pt modelId="{E9DB6B59-73F4-9944-BD76-33CD6BC3BF48}" type="pres">
      <dgm:prSet presAssocID="{934DC8E2-E530-044C-808F-BBE134E0C7F2}" presName="Name56" presStyleLbl="parChTrans1D2" presStyleIdx="2" presStyleCnt="5"/>
      <dgm:spPr/>
    </dgm:pt>
    <dgm:pt modelId="{B601C7E8-AA56-5743-B4C2-9549DA1D378E}" type="pres">
      <dgm:prSet presAssocID="{69510848-42A0-D741-86A1-67E3C8647325}" presName="text0" presStyleLbl="node1" presStyleIdx="3" presStyleCnt="6" custScaleX="193194" custRadScaleRad="135214" custRadScaleInc="-59892">
        <dgm:presLayoutVars>
          <dgm:bulletEnabled val="1"/>
        </dgm:presLayoutVars>
      </dgm:prSet>
      <dgm:spPr/>
    </dgm:pt>
    <dgm:pt modelId="{8F79919E-1BEF-6D44-97F7-FA6770F82496}" type="pres">
      <dgm:prSet presAssocID="{9DC3F470-2817-474C-818B-EBB6009D611F}" presName="Name56" presStyleLbl="parChTrans1D2" presStyleIdx="3" presStyleCnt="5"/>
      <dgm:spPr/>
    </dgm:pt>
    <dgm:pt modelId="{A28015D7-21F5-F846-B474-FB7EC7820990}" type="pres">
      <dgm:prSet presAssocID="{CA6D736D-5868-0A44-B7E2-20A752AFB2C9}" presName="text0" presStyleLbl="node1" presStyleIdx="4" presStyleCnt="6" custScaleX="174369" custRadScaleRad="157839" custRadScaleInc="70472">
        <dgm:presLayoutVars>
          <dgm:bulletEnabled val="1"/>
        </dgm:presLayoutVars>
      </dgm:prSet>
      <dgm:spPr/>
    </dgm:pt>
    <dgm:pt modelId="{C55C4B53-E0B0-BC48-ACAE-46B63397A0B4}" type="pres">
      <dgm:prSet presAssocID="{BED3AB8A-520F-6B4A-997A-F56BDCDDC09A}" presName="Name56" presStyleLbl="parChTrans1D2" presStyleIdx="4" presStyleCnt="5"/>
      <dgm:spPr/>
    </dgm:pt>
    <dgm:pt modelId="{6AC6620F-9480-A147-A649-A4B0122448B4}" type="pres">
      <dgm:prSet presAssocID="{AEA39525-D9C0-9E41-AB65-9DBBBFC730FE}" presName="text0" presStyleLbl="node1" presStyleIdx="5" presStyleCnt="6" custScaleX="218627" custRadScaleRad="141622" custRadScaleInc="1388">
        <dgm:presLayoutVars>
          <dgm:bulletEnabled val="1"/>
        </dgm:presLayoutVars>
      </dgm:prSet>
      <dgm:spPr/>
    </dgm:pt>
  </dgm:ptLst>
  <dgm:cxnLst>
    <dgm:cxn modelId="{3BCA7112-4D50-47AC-8E47-F89B477B8CEB}" type="presOf" srcId="{93D0DFC4-D5C9-8843-8589-7BFE1D5AD49F}" destId="{4CFC6C47-05CD-CF40-B93E-CA42D74F8E83}" srcOrd="0" destOrd="0" presId="urn:microsoft.com/office/officeart/2008/layout/RadialCluster"/>
    <dgm:cxn modelId="{C02F4A1F-B6CF-406B-8E1E-240F5A61F194}" type="presOf" srcId="{015E56E8-5922-6A45-AB4D-5641E5F8A334}" destId="{3340916E-3802-064C-AEE0-70A08817A114}" srcOrd="0" destOrd="0" presId="urn:microsoft.com/office/officeart/2008/layout/RadialCluster"/>
    <dgm:cxn modelId="{8C7BDF20-74A8-42AE-BF46-2EF026C205D2}" type="presOf" srcId="{CA6D736D-5868-0A44-B7E2-20A752AFB2C9}" destId="{A28015D7-21F5-F846-B474-FB7EC7820990}" srcOrd="0" destOrd="0" presId="urn:microsoft.com/office/officeart/2008/layout/RadialCluster"/>
    <dgm:cxn modelId="{6FE61634-31DF-AC47-9CB0-55D61C2409AB}" srcId="{E2EAC302-D4B0-DA4E-BFE9-B641BBE5EBB7}" destId="{AEA39525-D9C0-9E41-AB65-9DBBBFC730FE}" srcOrd="4" destOrd="0" parTransId="{BED3AB8A-520F-6B4A-997A-F56BDCDDC09A}" sibTransId="{35210D03-FBEA-9945-A2A5-1D105854ADBF}"/>
    <dgm:cxn modelId="{C0B1033F-ED96-6C47-9884-F3CE2864E085}" srcId="{5D9A5F87-7A06-A84A-B20F-487938FEA63F}" destId="{E2EAC302-D4B0-DA4E-BFE9-B641BBE5EBB7}" srcOrd="0" destOrd="0" parTransId="{15E4EDDA-C659-1F49-BFBF-9930618B35EB}" sibTransId="{47C233AB-086A-D245-83F2-7ADFAA70ACD9}"/>
    <dgm:cxn modelId="{AFFB6461-42CF-4F8D-B67E-395C70F558DB}" type="presOf" srcId="{E2EAC302-D4B0-DA4E-BFE9-B641BBE5EBB7}" destId="{2FCF9664-0CC9-4645-BD56-8090959BD04F}" srcOrd="0" destOrd="0" presId="urn:microsoft.com/office/officeart/2008/layout/RadialCluster"/>
    <dgm:cxn modelId="{65C9C570-7665-4BEC-B0E6-7F04A057D1BA}" type="presOf" srcId="{69510848-42A0-D741-86A1-67E3C8647325}" destId="{B601C7E8-AA56-5743-B4C2-9549DA1D378E}" srcOrd="0" destOrd="0" presId="urn:microsoft.com/office/officeart/2008/layout/RadialCluster"/>
    <dgm:cxn modelId="{8F3C4F55-DC40-4B5C-9ADC-942B08017239}" type="presOf" srcId="{9D542BF2-29BB-1847-800C-1A19B1088A77}" destId="{6052F559-D6A7-A04A-9F60-00E72AD9B82B}" srcOrd="0" destOrd="0" presId="urn:microsoft.com/office/officeart/2008/layout/RadialCluster"/>
    <dgm:cxn modelId="{FA9C508A-0A51-D448-90D7-4A0714C16072}" srcId="{E2EAC302-D4B0-DA4E-BFE9-B641BBE5EBB7}" destId="{69510848-42A0-D741-86A1-67E3C8647325}" srcOrd="2" destOrd="0" parTransId="{934DC8E2-E530-044C-808F-BBE134E0C7F2}" sibTransId="{28A59C04-0288-8548-B0C4-22F3615B73CC}"/>
    <dgm:cxn modelId="{504E7993-EF84-4F4C-BC49-FD5F75862C48}" type="presOf" srcId="{AEA39525-D9C0-9E41-AB65-9DBBBFC730FE}" destId="{6AC6620F-9480-A147-A649-A4B0122448B4}" srcOrd="0" destOrd="0" presId="urn:microsoft.com/office/officeart/2008/layout/RadialCluster"/>
    <dgm:cxn modelId="{FD0A4499-C4E6-4148-8393-FB4C1B9A981A}" type="presOf" srcId="{BED3AB8A-520F-6B4A-997A-F56BDCDDC09A}" destId="{C55C4B53-E0B0-BC48-ACAE-46B63397A0B4}" srcOrd="0" destOrd="0" presId="urn:microsoft.com/office/officeart/2008/layout/RadialCluster"/>
    <dgm:cxn modelId="{EFCF7CA3-438A-4AAB-A6C7-2E01C20983D4}" type="presOf" srcId="{777941C9-13A9-304C-81F4-B60AD194E31E}" destId="{54D160E7-631C-9349-BBA1-7FB72BCCF6BC}" srcOrd="0" destOrd="0" presId="urn:microsoft.com/office/officeart/2008/layout/RadialCluster"/>
    <dgm:cxn modelId="{BAF382B3-4450-41F7-BFE4-F91AB35F3CE9}" type="presOf" srcId="{5D9A5F87-7A06-A84A-B20F-487938FEA63F}" destId="{0A93D4D0-C0CD-534E-B8F6-3A565FCE1A14}" srcOrd="0" destOrd="0" presId="urn:microsoft.com/office/officeart/2008/layout/RadialCluster"/>
    <dgm:cxn modelId="{2DC7BDD1-D46B-4C00-8A8F-63EF9A1B58E4}" type="presOf" srcId="{934DC8E2-E530-044C-808F-BBE134E0C7F2}" destId="{E9DB6B59-73F4-9944-BD76-33CD6BC3BF48}" srcOrd="0" destOrd="0" presId="urn:microsoft.com/office/officeart/2008/layout/RadialCluster"/>
    <dgm:cxn modelId="{042A20E5-E375-49FA-9E5A-F09A995B2D0C}" type="presOf" srcId="{9DC3F470-2817-474C-818B-EBB6009D611F}" destId="{8F79919E-1BEF-6D44-97F7-FA6770F82496}" srcOrd="0" destOrd="0" presId="urn:microsoft.com/office/officeart/2008/layout/RadialCluster"/>
    <dgm:cxn modelId="{2A6B93EE-A459-5E45-9908-E2798EAF0912}" srcId="{E2EAC302-D4B0-DA4E-BFE9-B641BBE5EBB7}" destId="{015E56E8-5922-6A45-AB4D-5641E5F8A334}" srcOrd="1" destOrd="0" parTransId="{9D542BF2-29BB-1847-800C-1A19B1088A77}" sibTransId="{FFC87188-0747-2343-9EBE-BAFA9952C975}"/>
    <dgm:cxn modelId="{EF559EEE-416B-D543-A192-E8687F35A1D1}" srcId="{E2EAC302-D4B0-DA4E-BFE9-B641BBE5EBB7}" destId="{CA6D736D-5868-0A44-B7E2-20A752AFB2C9}" srcOrd="3" destOrd="0" parTransId="{9DC3F470-2817-474C-818B-EBB6009D611F}" sibTransId="{07DC7893-3A91-5645-A125-1769BAD07360}"/>
    <dgm:cxn modelId="{8DB2BCF4-43F1-BD42-8D8A-E96F9F9EA377}" srcId="{E2EAC302-D4B0-DA4E-BFE9-B641BBE5EBB7}" destId="{777941C9-13A9-304C-81F4-B60AD194E31E}" srcOrd="0" destOrd="0" parTransId="{93D0DFC4-D5C9-8843-8589-7BFE1D5AD49F}" sibTransId="{A136342C-AB40-834A-AB43-B6BD130E5FBD}"/>
    <dgm:cxn modelId="{829F29AA-5A6E-4089-8A57-1925547AB421}" type="presParOf" srcId="{0A93D4D0-C0CD-534E-B8F6-3A565FCE1A14}" destId="{2A42B213-6996-314F-A8D3-C4DC5E8B4EF1}" srcOrd="0" destOrd="0" presId="urn:microsoft.com/office/officeart/2008/layout/RadialCluster"/>
    <dgm:cxn modelId="{E51FE612-AD37-4002-AECF-01C7F041A78A}" type="presParOf" srcId="{2A42B213-6996-314F-A8D3-C4DC5E8B4EF1}" destId="{2FCF9664-0CC9-4645-BD56-8090959BD04F}" srcOrd="0" destOrd="0" presId="urn:microsoft.com/office/officeart/2008/layout/RadialCluster"/>
    <dgm:cxn modelId="{2421C17C-A9F1-4383-87A8-36A90E71B5C1}" type="presParOf" srcId="{2A42B213-6996-314F-A8D3-C4DC5E8B4EF1}" destId="{4CFC6C47-05CD-CF40-B93E-CA42D74F8E83}" srcOrd="1" destOrd="0" presId="urn:microsoft.com/office/officeart/2008/layout/RadialCluster"/>
    <dgm:cxn modelId="{145479FE-9EE7-42C3-8DB4-6AC3B641DB40}" type="presParOf" srcId="{2A42B213-6996-314F-A8D3-C4DC5E8B4EF1}" destId="{54D160E7-631C-9349-BBA1-7FB72BCCF6BC}" srcOrd="2" destOrd="0" presId="urn:microsoft.com/office/officeart/2008/layout/RadialCluster"/>
    <dgm:cxn modelId="{5FEA47FA-EA9F-423A-8021-1F7C0404427E}" type="presParOf" srcId="{2A42B213-6996-314F-A8D3-C4DC5E8B4EF1}" destId="{6052F559-D6A7-A04A-9F60-00E72AD9B82B}" srcOrd="3" destOrd="0" presId="urn:microsoft.com/office/officeart/2008/layout/RadialCluster"/>
    <dgm:cxn modelId="{B72702C0-C091-4ED1-9111-B06C63CE32DF}" type="presParOf" srcId="{2A42B213-6996-314F-A8D3-C4DC5E8B4EF1}" destId="{3340916E-3802-064C-AEE0-70A08817A114}" srcOrd="4" destOrd="0" presId="urn:microsoft.com/office/officeart/2008/layout/RadialCluster"/>
    <dgm:cxn modelId="{BE2CE034-0A5D-427A-A12F-AA7D9AC69296}" type="presParOf" srcId="{2A42B213-6996-314F-A8D3-C4DC5E8B4EF1}" destId="{E9DB6B59-73F4-9944-BD76-33CD6BC3BF48}" srcOrd="5" destOrd="0" presId="urn:microsoft.com/office/officeart/2008/layout/RadialCluster"/>
    <dgm:cxn modelId="{2464078A-2B5D-43F6-A3BD-A566704699E0}" type="presParOf" srcId="{2A42B213-6996-314F-A8D3-C4DC5E8B4EF1}" destId="{B601C7E8-AA56-5743-B4C2-9549DA1D378E}" srcOrd="6" destOrd="0" presId="urn:microsoft.com/office/officeart/2008/layout/RadialCluster"/>
    <dgm:cxn modelId="{886CCE70-AFFF-4C44-A176-6C9F46B81152}" type="presParOf" srcId="{2A42B213-6996-314F-A8D3-C4DC5E8B4EF1}" destId="{8F79919E-1BEF-6D44-97F7-FA6770F82496}" srcOrd="7" destOrd="0" presId="urn:microsoft.com/office/officeart/2008/layout/RadialCluster"/>
    <dgm:cxn modelId="{BE0AB930-359D-4EA6-8F72-76D0301914BE}" type="presParOf" srcId="{2A42B213-6996-314F-A8D3-C4DC5E8B4EF1}" destId="{A28015D7-21F5-F846-B474-FB7EC7820990}" srcOrd="8" destOrd="0" presId="urn:microsoft.com/office/officeart/2008/layout/RadialCluster"/>
    <dgm:cxn modelId="{23D7AA77-1140-4231-A3AE-F1CCC5CF393E}" type="presParOf" srcId="{2A42B213-6996-314F-A8D3-C4DC5E8B4EF1}" destId="{C55C4B53-E0B0-BC48-ACAE-46B63397A0B4}" srcOrd="9" destOrd="0" presId="urn:microsoft.com/office/officeart/2008/layout/RadialCluster"/>
    <dgm:cxn modelId="{B1015DA5-D88A-4190-A5CC-55289F6A9177}" type="presParOf" srcId="{2A42B213-6996-314F-A8D3-C4DC5E8B4EF1}" destId="{6AC6620F-9480-A147-A649-A4B0122448B4}" srcOrd="10" destOrd="0" presId="urn:microsoft.com/office/officeart/2008/layout/RadialCluster"/>
  </dgm:cxnLst>
  <dgm:bg/>
  <dgm:whole>
    <a:ln>
      <a:solidFill>
        <a:srgbClr val="00B0F0"/>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033519-8D57-FE49-AC59-4ED2C3163BFA}" type="doc">
      <dgm:prSet loTypeId="urn:microsoft.com/office/officeart/2005/8/layout/cycle2" loCatId="" qsTypeId="urn:microsoft.com/office/officeart/2005/8/quickstyle/3d1" qsCatId="3D" csTypeId="urn:microsoft.com/office/officeart/2005/8/colors/colorful1" csCatId="colorful" phldr="1"/>
      <dgm:spPr/>
      <dgm:t>
        <a:bodyPr/>
        <a:lstStyle/>
        <a:p>
          <a:endParaRPr lang="en-US"/>
        </a:p>
      </dgm:t>
    </dgm:pt>
    <dgm:pt modelId="{569FD167-81CD-8847-94D1-6D2EBBF77284}">
      <dgm:prSet phldrT="[Text]" custT="1"/>
      <dgm:spPr/>
      <dgm:t>
        <a:bodyPr/>
        <a:lstStyle/>
        <a:p>
          <a:r>
            <a:rPr lang="en-US" sz="1600" b="1" dirty="0">
              <a:solidFill>
                <a:schemeClr val="tx1"/>
              </a:solidFill>
            </a:rPr>
            <a:t>Detrimental treatment at work</a:t>
          </a:r>
        </a:p>
      </dgm:t>
    </dgm:pt>
    <dgm:pt modelId="{C0A402FB-166F-D046-AAE2-79C9F493A653}" type="parTrans" cxnId="{1758360D-0EC2-DE4F-8A5A-06E326F9A597}">
      <dgm:prSet/>
      <dgm:spPr/>
      <dgm:t>
        <a:bodyPr/>
        <a:lstStyle/>
        <a:p>
          <a:endParaRPr lang="en-US" b="1">
            <a:solidFill>
              <a:schemeClr val="tx1"/>
            </a:solidFill>
          </a:endParaRPr>
        </a:p>
      </dgm:t>
    </dgm:pt>
    <dgm:pt modelId="{9BC30304-4403-4B48-8123-C403F46E9C25}" type="sibTrans" cxnId="{1758360D-0EC2-DE4F-8A5A-06E326F9A597}">
      <dgm:prSet/>
      <dgm:spPr/>
      <dgm:t>
        <a:bodyPr/>
        <a:lstStyle/>
        <a:p>
          <a:endParaRPr lang="en-US" b="1">
            <a:solidFill>
              <a:schemeClr val="tx1"/>
            </a:solidFill>
          </a:endParaRPr>
        </a:p>
      </dgm:t>
    </dgm:pt>
    <dgm:pt modelId="{A35921E9-D5BE-FC4B-89E7-5002239A878D}">
      <dgm:prSet phldrT="[Text]" custT="1"/>
      <dgm:spPr/>
      <dgm:t>
        <a:bodyPr/>
        <a:lstStyle/>
        <a:p>
          <a:r>
            <a:rPr lang="en-US" sz="1600" b="1" dirty="0">
              <a:solidFill>
                <a:schemeClr val="tx1"/>
              </a:solidFill>
            </a:rPr>
            <a:t>Humiliating treatment affecting health or safety</a:t>
          </a:r>
        </a:p>
      </dgm:t>
    </dgm:pt>
    <dgm:pt modelId="{7FC7C11B-26C1-1241-8F92-B8C58DF062DC}" type="sibTrans" cxnId="{6E1F2414-1119-E149-AFF7-A741EB5BC459}">
      <dgm:prSet/>
      <dgm:spPr/>
      <dgm:t>
        <a:bodyPr/>
        <a:lstStyle/>
        <a:p>
          <a:endParaRPr lang="en-US" b="1">
            <a:solidFill>
              <a:schemeClr val="tx1"/>
            </a:solidFill>
          </a:endParaRPr>
        </a:p>
      </dgm:t>
    </dgm:pt>
    <dgm:pt modelId="{2896C5E8-DA25-3F44-B9C0-DB79FC1DCBC6}" type="parTrans" cxnId="{6E1F2414-1119-E149-AFF7-A741EB5BC459}">
      <dgm:prSet/>
      <dgm:spPr/>
      <dgm:t>
        <a:bodyPr/>
        <a:lstStyle/>
        <a:p>
          <a:endParaRPr lang="en-US" b="1">
            <a:solidFill>
              <a:schemeClr val="tx1"/>
            </a:solidFill>
          </a:endParaRPr>
        </a:p>
      </dgm:t>
    </dgm:pt>
    <dgm:pt modelId="{385DBB98-4322-9449-95AA-A80EF91D19AC}">
      <dgm:prSet phldrT="[Text]" custT="1"/>
      <dgm:spPr/>
      <dgm:t>
        <a:bodyPr/>
        <a:lstStyle/>
        <a:p>
          <a:r>
            <a:rPr lang="en-US" sz="1600" b="1">
              <a:solidFill>
                <a:schemeClr val="tx1"/>
              </a:solidFill>
            </a:rPr>
            <a:t>Creating a hostile work environment</a:t>
          </a:r>
          <a:endParaRPr lang="en-US" sz="1600" b="1" dirty="0">
            <a:solidFill>
              <a:schemeClr val="tx1"/>
            </a:solidFill>
          </a:endParaRPr>
        </a:p>
      </dgm:t>
    </dgm:pt>
    <dgm:pt modelId="{396A2DD5-FF6B-C441-B4BC-05D29A4C0A16}" type="sibTrans" cxnId="{9AB2DFD9-E82D-B24B-9E9A-9D4B4050FFCE}">
      <dgm:prSet/>
      <dgm:spPr/>
      <dgm:t>
        <a:bodyPr/>
        <a:lstStyle/>
        <a:p>
          <a:endParaRPr lang="en-US" b="1">
            <a:solidFill>
              <a:schemeClr val="tx1"/>
            </a:solidFill>
          </a:endParaRPr>
        </a:p>
      </dgm:t>
    </dgm:pt>
    <dgm:pt modelId="{1EFCA961-4798-2742-8685-E7FE3170AC57}" type="parTrans" cxnId="{9AB2DFD9-E82D-B24B-9E9A-9D4B4050FFCE}">
      <dgm:prSet/>
      <dgm:spPr/>
      <dgm:t>
        <a:bodyPr/>
        <a:lstStyle/>
        <a:p>
          <a:endParaRPr lang="en-US" b="1">
            <a:solidFill>
              <a:schemeClr val="tx1"/>
            </a:solidFill>
          </a:endParaRPr>
        </a:p>
      </dgm:t>
    </dgm:pt>
    <dgm:pt modelId="{9A31FA23-A963-764E-B3EA-69266A867856}">
      <dgm:prSet phldrT="[Text]" custT="1"/>
      <dgm:spPr/>
      <dgm:t>
        <a:bodyPr/>
        <a:lstStyle/>
        <a:p>
          <a:r>
            <a:rPr lang="en-US" sz="1600" b="1">
              <a:solidFill>
                <a:schemeClr val="tx1"/>
              </a:solidFill>
            </a:rPr>
            <a:t>Threat to employment status</a:t>
          </a:r>
          <a:endParaRPr lang="en-US" sz="1600" b="1" dirty="0">
            <a:solidFill>
              <a:schemeClr val="tx1"/>
            </a:solidFill>
          </a:endParaRPr>
        </a:p>
      </dgm:t>
    </dgm:pt>
    <dgm:pt modelId="{AB934117-FCD7-0E41-9BDD-FF13CF6C2F98}" type="sibTrans" cxnId="{D9251F28-EC70-E545-9A2D-9C5BF8BD3850}">
      <dgm:prSet/>
      <dgm:spPr/>
      <dgm:t>
        <a:bodyPr/>
        <a:lstStyle/>
        <a:p>
          <a:endParaRPr lang="en-US" b="1">
            <a:solidFill>
              <a:schemeClr val="tx1"/>
            </a:solidFill>
          </a:endParaRPr>
        </a:p>
      </dgm:t>
    </dgm:pt>
    <dgm:pt modelId="{5B2DE7C6-E199-EA42-BBD0-92E3C34ABE42}" type="parTrans" cxnId="{D9251F28-EC70-E545-9A2D-9C5BF8BD3850}">
      <dgm:prSet/>
      <dgm:spPr/>
      <dgm:t>
        <a:bodyPr/>
        <a:lstStyle/>
        <a:p>
          <a:endParaRPr lang="en-US" b="1">
            <a:solidFill>
              <a:schemeClr val="tx1"/>
            </a:solidFill>
          </a:endParaRPr>
        </a:p>
      </dgm:t>
    </dgm:pt>
    <dgm:pt modelId="{F8A2AEEC-C5FA-174E-B99A-7ACAE35CA9A1}">
      <dgm:prSet phldrT="[Text]" custT="1"/>
      <dgm:spPr/>
      <dgm:t>
        <a:bodyPr/>
        <a:lstStyle/>
        <a:p>
          <a:r>
            <a:rPr lang="en-US" sz="1600" b="1">
              <a:solidFill>
                <a:schemeClr val="tx1"/>
              </a:solidFill>
            </a:rPr>
            <a:t>Preferential treatment at work</a:t>
          </a:r>
          <a:endParaRPr lang="en-US" sz="1600" b="1" dirty="0">
            <a:solidFill>
              <a:schemeClr val="tx1"/>
            </a:solidFill>
          </a:endParaRPr>
        </a:p>
      </dgm:t>
    </dgm:pt>
    <dgm:pt modelId="{3385CF03-9C1A-7546-87AC-17363A3ED9A1}" type="sibTrans" cxnId="{C9FBF056-A8C6-8B47-9EFB-16A2B1738423}">
      <dgm:prSet/>
      <dgm:spPr/>
      <dgm:t>
        <a:bodyPr/>
        <a:lstStyle/>
        <a:p>
          <a:endParaRPr lang="en-US" b="1">
            <a:solidFill>
              <a:schemeClr val="tx1"/>
            </a:solidFill>
          </a:endParaRPr>
        </a:p>
      </dgm:t>
    </dgm:pt>
    <dgm:pt modelId="{4B56AA46-0494-0042-AB49-31E3F3E600D4}" type="parTrans" cxnId="{C9FBF056-A8C6-8B47-9EFB-16A2B1738423}">
      <dgm:prSet/>
      <dgm:spPr/>
      <dgm:t>
        <a:bodyPr/>
        <a:lstStyle/>
        <a:p>
          <a:endParaRPr lang="en-US" b="1">
            <a:solidFill>
              <a:schemeClr val="tx1"/>
            </a:solidFill>
          </a:endParaRPr>
        </a:p>
      </dgm:t>
    </dgm:pt>
    <dgm:pt modelId="{0BDF00DD-4E72-DC42-B2A0-C39FCB218AE5}" type="pres">
      <dgm:prSet presAssocID="{E7033519-8D57-FE49-AC59-4ED2C3163BFA}" presName="cycle" presStyleCnt="0">
        <dgm:presLayoutVars>
          <dgm:dir/>
          <dgm:resizeHandles val="exact"/>
        </dgm:presLayoutVars>
      </dgm:prSet>
      <dgm:spPr/>
    </dgm:pt>
    <dgm:pt modelId="{3FA151FB-2EBF-734A-BF10-171480AC181A}" type="pres">
      <dgm:prSet presAssocID="{569FD167-81CD-8847-94D1-6D2EBBF77284}" presName="node" presStyleLbl="node1" presStyleIdx="0" presStyleCnt="5" custRadScaleRad="95620">
        <dgm:presLayoutVars>
          <dgm:bulletEnabled val="1"/>
        </dgm:presLayoutVars>
      </dgm:prSet>
      <dgm:spPr/>
    </dgm:pt>
    <dgm:pt modelId="{917F714D-DD8D-B344-9358-B9E40A28A5C2}" type="pres">
      <dgm:prSet presAssocID="{9BC30304-4403-4B48-8123-C403F46E9C25}" presName="sibTrans" presStyleLbl="sibTrans2D1" presStyleIdx="0" presStyleCnt="5"/>
      <dgm:spPr/>
    </dgm:pt>
    <dgm:pt modelId="{D6BB8743-C702-5845-9524-CAB3C4120433}" type="pres">
      <dgm:prSet presAssocID="{9BC30304-4403-4B48-8123-C403F46E9C25}" presName="connectorText" presStyleLbl="sibTrans2D1" presStyleIdx="0" presStyleCnt="5"/>
      <dgm:spPr/>
    </dgm:pt>
    <dgm:pt modelId="{98EC668D-7F61-5C4E-8EE5-62474FEFA2AB}" type="pres">
      <dgm:prSet presAssocID="{F8A2AEEC-C5FA-174E-B99A-7ACAE35CA9A1}" presName="node" presStyleLbl="node1" presStyleIdx="1" presStyleCnt="5" custRadScaleRad="98734" custRadScaleInc="6717">
        <dgm:presLayoutVars>
          <dgm:bulletEnabled val="1"/>
        </dgm:presLayoutVars>
      </dgm:prSet>
      <dgm:spPr/>
    </dgm:pt>
    <dgm:pt modelId="{D3F7B016-A92D-A544-9F71-17D31018FC86}" type="pres">
      <dgm:prSet presAssocID="{3385CF03-9C1A-7546-87AC-17363A3ED9A1}" presName="sibTrans" presStyleLbl="sibTrans2D1" presStyleIdx="1" presStyleCnt="5"/>
      <dgm:spPr/>
    </dgm:pt>
    <dgm:pt modelId="{26BC3448-FCBA-8B4B-93EB-B3F89B12ED0C}" type="pres">
      <dgm:prSet presAssocID="{3385CF03-9C1A-7546-87AC-17363A3ED9A1}" presName="connectorText" presStyleLbl="sibTrans2D1" presStyleIdx="1" presStyleCnt="5"/>
      <dgm:spPr/>
    </dgm:pt>
    <dgm:pt modelId="{8B8B7BA8-DE76-5D4D-93CF-B91FA968F6C9}" type="pres">
      <dgm:prSet presAssocID="{9A31FA23-A963-764E-B3EA-69266A867856}" presName="node" presStyleLbl="node1" presStyleIdx="2" presStyleCnt="5" custScaleX="108452" custScaleY="108452" custRadScaleRad="103575" custRadScaleInc="3956">
        <dgm:presLayoutVars>
          <dgm:bulletEnabled val="1"/>
        </dgm:presLayoutVars>
      </dgm:prSet>
      <dgm:spPr/>
    </dgm:pt>
    <dgm:pt modelId="{03732FC9-891D-F143-BBC5-4D77D84FC04B}" type="pres">
      <dgm:prSet presAssocID="{AB934117-FCD7-0E41-9BDD-FF13CF6C2F98}" presName="sibTrans" presStyleLbl="sibTrans2D1" presStyleIdx="2" presStyleCnt="5"/>
      <dgm:spPr/>
    </dgm:pt>
    <dgm:pt modelId="{3E295AC7-4CC2-C548-8F3D-0FA2D676369F}" type="pres">
      <dgm:prSet presAssocID="{AB934117-FCD7-0E41-9BDD-FF13CF6C2F98}" presName="connectorText" presStyleLbl="sibTrans2D1" presStyleIdx="2" presStyleCnt="5"/>
      <dgm:spPr/>
    </dgm:pt>
    <dgm:pt modelId="{10D4A275-FB35-8440-B864-D5BC72D23334}" type="pres">
      <dgm:prSet presAssocID="{385DBB98-4322-9449-95AA-A80EF91D19AC}" presName="node" presStyleLbl="node1" presStyleIdx="3" presStyleCnt="5" custScaleX="110078" custScaleY="110078">
        <dgm:presLayoutVars>
          <dgm:bulletEnabled val="1"/>
        </dgm:presLayoutVars>
      </dgm:prSet>
      <dgm:spPr/>
    </dgm:pt>
    <dgm:pt modelId="{901BCEB9-EC08-9A41-9344-E9AED0C7452E}" type="pres">
      <dgm:prSet presAssocID="{396A2DD5-FF6B-C441-B4BC-05D29A4C0A16}" presName="sibTrans" presStyleLbl="sibTrans2D1" presStyleIdx="3" presStyleCnt="5"/>
      <dgm:spPr/>
    </dgm:pt>
    <dgm:pt modelId="{DBD23830-F7C3-254C-AD4B-8539E5174402}" type="pres">
      <dgm:prSet presAssocID="{396A2DD5-FF6B-C441-B4BC-05D29A4C0A16}" presName="connectorText" presStyleLbl="sibTrans2D1" presStyleIdx="3" presStyleCnt="5"/>
      <dgm:spPr/>
    </dgm:pt>
    <dgm:pt modelId="{5449399E-3CC2-6C4E-BFF6-CA22DD819E69}" type="pres">
      <dgm:prSet presAssocID="{A35921E9-D5BE-FC4B-89E7-5002239A878D}" presName="node" presStyleLbl="node1" presStyleIdx="4" presStyleCnt="5" custRadScaleRad="98734" custRadScaleInc="-6717">
        <dgm:presLayoutVars>
          <dgm:bulletEnabled val="1"/>
        </dgm:presLayoutVars>
      </dgm:prSet>
      <dgm:spPr/>
    </dgm:pt>
    <dgm:pt modelId="{BA8CCED5-274F-2A41-8538-005141C86B4A}" type="pres">
      <dgm:prSet presAssocID="{7FC7C11B-26C1-1241-8F92-B8C58DF062DC}" presName="sibTrans" presStyleLbl="sibTrans2D1" presStyleIdx="4" presStyleCnt="5"/>
      <dgm:spPr/>
    </dgm:pt>
    <dgm:pt modelId="{C12FD748-6F50-8A48-BEC7-EEC6306D8F5B}" type="pres">
      <dgm:prSet presAssocID="{7FC7C11B-26C1-1241-8F92-B8C58DF062DC}" presName="connectorText" presStyleLbl="sibTrans2D1" presStyleIdx="4" presStyleCnt="5"/>
      <dgm:spPr/>
    </dgm:pt>
  </dgm:ptLst>
  <dgm:cxnLst>
    <dgm:cxn modelId="{2B8D330A-DE18-4402-A26E-1ADA807A1BB7}" type="presOf" srcId="{3385CF03-9C1A-7546-87AC-17363A3ED9A1}" destId="{D3F7B016-A92D-A544-9F71-17D31018FC86}" srcOrd="0" destOrd="0" presId="urn:microsoft.com/office/officeart/2005/8/layout/cycle2"/>
    <dgm:cxn modelId="{1758360D-0EC2-DE4F-8A5A-06E326F9A597}" srcId="{E7033519-8D57-FE49-AC59-4ED2C3163BFA}" destId="{569FD167-81CD-8847-94D1-6D2EBBF77284}" srcOrd="0" destOrd="0" parTransId="{C0A402FB-166F-D046-AAE2-79C9F493A653}" sibTransId="{9BC30304-4403-4B48-8123-C403F46E9C25}"/>
    <dgm:cxn modelId="{3C209E11-6279-4ED7-8490-F7673BF0DCE7}" type="presOf" srcId="{396A2DD5-FF6B-C441-B4BC-05D29A4C0A16}" destId="{DBD23830-F7C3-254C-AD4B-8539E5174402}" srcOrd="1" destOrd="0" presId="urn:microsoft.com/office/officeart/2005/8/layout/cycle2"/>
    <dgm:cxn modelId="{6E1F2414-1119-E149-AFF7-A741EB5BC459}" srcId="{E7033519-8D57-FE49-AC59-4ED2C3163BFA}" destId="{A35921E9-D5BE-FC4B-89E7-5002239A878D}" srcOrd="4" destOrd="0" parTransId="{2896C5E8-DA25-3F44-B9C0-DB79FC1DCBC6}" sibTransId="{7FC7C11B-26C1-1241-8F92-B8C58DF062DC}"/>
    <dgm:cxn modelId="{6BE2C023-3F38-4BEC-843F-5E417318CFFE}" type="presOf" srcId="{E7033519-8D57-FE49-AC59-4ED2C3163BFA}" destId="{0BDF00DD-4E72-DC42-B2A0-C39FCB218AE5}" srcOrd="0" destOrd="0" presId="urn:microsoft.com/office/officeart/2005/8/layout/cycle2"/>
    <dgm:cxn modelId="{D9251F28-EC70-E545-9A2D-9C5BF8BD3850}" srcId="{E7033519-8D57-FE49-AC59-4ED2C3163BFA}" destId="{9A31FA23-A963-764E-B3EA-69266A867856}" srcOrd="2" destOrd="0" parTransId="{5B2DE7C6-E199-EA42-BBD0-92E3C34ABE42}" sibTransId="{AB934117-FCD7-0E41-9BDD-FF13CF6C2F98}"/>
    <dgm:cxn modelId="{C91F9528-36BE-4C0A-82B6-630F95A18662}" type="presOf" srcId="{9BC30304-4403-4B48-8123-C403F46E9C25}" destId="{D6BB8743-C702-5845-9524-CAB3C4120433}" srcOrd="1" destOrd="0" presId="urn:microsoft.com/office/officeart/2005/8/layout/cycle2"/>
    <dgm:cxn modelId="{C2EC4841-E44F-4FEE-BA4C-FDC1F0872248}" type="presOf" srcId="{AB934117-FCD7-0E41-9BDD-FF13CF6C2F98}" destId="{03732FC9-891D-F143-BBC5-4D77D84FC04B}" srcOrd="0" destOrd="0" presId="urn:microsoft.com/office/officeart/2005/8/layout/cycle2"/>
    <dgm:cxn modelId="{96F12945-2684-4BAA-82E7-C34AF1ACB8BD}" type="presOf" srcId="{AB934117-FCD7-0E41-9BDD-FF13CF6C2F98}" destId="{3E295AC7-4CC2-C548-8F3D-0FA2D676369F}" srcOrd="1" destOrd="0" presId="urn:microsoft.com/office/officeart/2005/8/layout/cycle2"/>
    <dgm:cxn modelId="{1E8B9151-FB32-4EC7-95FA-4DFB1B3839E8}" type="presOf" srcId="{396A2DD5-FF6B-C441-B4BC-05D29A4C0A16}" destId="{901BCEB9-EC08-9A41-9344-E9AED0C7452E}" srcOrd="0" destOrd="0" presId="urn:microsoft.com/office/officeart/2005/8/layout/cycle2"/>
    <dgm:cxn modelId="{7B47F175-4BC5-4BD1-976C-F21F5DC7D2B7}" type="presOf" srcId="{3385CF03-9C1A-7546-87AC-17363A3ED9A1}" destId="{26BC3448-FCBA-8B4B-93EB-B3F89B12ED0C}" srcOrd="1" destOrd="0" presId="urn:microsoft.com/office/officeart/2005/8/layout/cycle2"/>
    <dgm:cxn modelId="{C9FBF056-A8C6-8B47-9EFB-16A2B1738423}" srcId="{E7033519-8D57-FE49-AC59-4ED2C3163BFA}" destId="{F8A2AEEC-C5FA-174E-B99A-7ACAE35CA9A1}" srcOrd="1" destOrd="0" parTransId="{4B56AA46-0494-0042-AB49-31E3F3E600D4}" sibTransId="{3385CF03-9C1A-7546-87AC-17363A3ED9A1}"/>
    <dgm:cxn modelId="{2815108D-1135-4A01-9242-2C50F4122C6E}" type="presOf" srcId="{F8A2AEEC-C5FA-174E-B99A-7ACAE35CA9A1}" destId="{98EC668D-7F61-5C4E-8EE5-62474FEFA2AB}" srcOrd="0" destOrd="0" presId="urn:microsoft.com/office/officeart/2005/8/layout/cycle2"/>
    <dgm:cxn modelId="{4CEAF9A1-3E43-4042-A6F6-6D979FF0325C}" type="presOf" srcId="{385DBB98-4322-9449-95AA-A80EF91D19AC}" destId="{10D4A275-FB35-8440-B864-D5BC72D23334}" srcOrd="0" destOrd="0" presId="urn:microsoft.com/office/officeart/2005/8/layout/cycle2"/>
    <dgm:cxn modelId="{545AF5CA-D4F3-4087-8189-F44D2D521700}" type="presOf" srcId="{9A31FA23-A963-764E-B3EA-69266A867856}" destId="{8B8B7BA8-DE76-5D4D-93CF-B91FA968F6C9}" srcOrd="0" destOrd="0" presId="urn:microsoft.com/office/officeart/2005/8/layout/cycle2"/>
    <dgm:cxn modelId="{C36C15D4-8546-49A5-9905-363262173853}" type="presOf" srcId="{9BC30304-4403-4B48-8123-C403F46E9C25}" destId="{917F714D-DD8D-B344-9358-B9E40A28A5C2}" srcOrd="0" destOrd="0" presId="urn:microsoft.com/office/officeart/2005/8/layout/cycle2"/>
    <dgm:cxn modelId="{530C4ED9-F43B-4063-A8BB-55F9E9072B5A}" type="presOf" srcId="{569FD167-81CD-8847-94D1-6D2EBBF77284}" destId="{3FA151FB-2EBF-734A-BF10-171480AC181A}" srcOrd="0" destOrd="0" presId="urn:microsoft.com/office/officeart/2005/8/layout/cycle2"/>
    <dgm:cxn modelId="{9AB2DFD9-E82D-B24B-9E9A-9D4B4050FFCE}" srcId="{E7033519-8D57-FE49-AC59-4ED2C3163BFA}" destId="{385DBB98-4322-9449-95AA-A80EF91D19AC}" srcOrd="3" destOrd="0" parTransId="{1EFCA961-4798-2742-8685-E7FE3170AC57}" sibTransId="{396A2DD5-FF6B-C441-B4BC-05D29A4C0A16}"/>
    <dgm:cxn modelId="{B6B471E4-C93F-4135-B44F-B98F69DD7933}" type="presOf" srcId="{A35921E9-D5BE-FC4B-89E7-5002239A878D}" destId="{5449399E-3CC2-6C4E-BFF6-CA22DD819E69}" srcOrd="0" destOrd="0" presId="urn:microsoft.com/office/officeart/2005/8/layout/cycle2"/>
    <dgm:cxn modelId="{3D0F3CE5-DFD9-47EC-906A-DBEAE0ADDF0B}" type="presOf" srcId="{7FC7C11B-26C1-1241-8F92-B8C58DF062DC}" destId="{C12FD748-6F50-8A48-BEC7-EEC6306D8F5B}" srcOrd="1" destOrd="0" presId="urn:microsoft.com/office/officeart/2005/8/layout/cycle2"/>
    <dgm:cxn modelId="{155B4CFF-649B-4200-839C-E7433BC6759C}" type="presOf" srcId="{7FC7C11B-26C1-1241-8F92-B8C58DF062DC}" destId="{BA8CCED5-274F-2A41-8538-005141C86B4A}" srcOrd="0" destOrd="0" presId="urn:microsoft.com/office/officeart/2005/8/layout/cycle2"/>
    <dgm:cxn modelId="{36718DE6-3EE8-4CAC-962B-40CA4D3582CF}" type="presParOf" srcId="{0BDF00DD-4E72-DC42-B2A0-C39FCB218AE5}" destId="{3FA151FB-2EBF-734A-BF10-171480AC181A}" srcOrd="0" destOrd="0" presId="urn:microsoft.com/office/officeart/2005/8/layout/cycle2"/>
    <dgm:cxn modelId="{BEB9F1BF-424A-4F2D-9995-FFC7431F2419}" type="presParOf" srcId="{0BDF00DD-4E72-DC42-B2A0-C39FCB218AE5}" destId="{917F714D-DD8D-B344-9358-B9E40A28A5C2}" srcOrd="1" destOrd="0" presId="urn:microsoft.com/office/officeart/2005/8/layout/cycle2"/>
    <dgm:cxn modelId="{0BDAA545-91D6-4030-9535-DB9F086C3742}" type="presParOf" srcId="{917F714D-DD8D-B344-9358-B9E40A28A5C2}" destId="{D6BB8743-C702-5845-9524-CAB3C4120433}" srcOrd="0" destOrd="0" presId="urn:microsoft.com/office/officeart/2005/8/layout/cycle2"/>
    <dgm:cxn modelId="{017B36AA-A46B-44A7-9CB6-52A819208999}" type="presParOf" srcId="{0BDF00DD-4E72-DC42-B2A0-C39FCB218AE5}" destId="{98EC668D-7F61-5C4E-8EE5-62474FEFA2AB}" srcOrd="2" destOrd="0" presId="urn:microsoft.com/office/officeart/2005/8/layout/cycle2"/>
    <dgm:cxn modelId="{9D1EB86F-8F4A-4980-A1BA-05646A3FF21A}" type="presParOf" srcId="{0BDF00DD-4E72-DC42-B2A0-C39FCB218AE5}" destId="{D3F7B016-A92D-A544-9F71-17D31018FC86}" srcOrd="3" destOrd="0" presId="urn:microsoft.com/office/officeart/2005/8/layout/cycle2"/>
    <dgm:cxn modelId="{51211EC8-DC75-43F5-9149-72B91CC97686}" type="presParOf" srcId="{D3F7B016-A92D-A544-9F71-17D31018FC86}" destId="{26BC3448-FCBA-8B4B-93EB-B3F89B12ED0C}" srcOrd="0" destOrd="0" presId="urn:microsoft.com/office/officeart/2005/8/layout/cycle2"/>
    <dgm:cxn modelId="{6120DBAD-7527-4F0F-99EF-62C2819D36CA}" type="presParOf" srcId="{0BDF00DD-4E72-DC42-B2A0-C39FCB218AE5}" destId="{8B8B7BA8-DE76-5D4D-93CF-B91FA968F6C9}" srcOrd="4" destOrd="0" presId="urn:microsoft.com/office/officeart/2005/8/layout/cycle2"/>
    <dgm:cxn modelId="{2E9DB741-0306-4F83-BFD6-260043DD5238}" type="presParOf" srcId="{0BDF00DD-4E72-DC42-B2A0-C39FCB218AE5}" destId="{03732FC9-891D-F143-BBC5-4D77D84FC04B}" srcOrd="5" destOrd="0" presId="urn:microsoft.com/office/officeart/2005/8/layout/cycle2"/>
    <dgm:cxn modelId="{9AE45306-EF9E-4E58-B2E3-D80E574744F0}" type="presParOf" srcId="{03732FC9-891D-F143-BBC5-4D77D84FC04B}" destId="{3E295AC7-4CC2-C548-8F3D-0FA2D676369F}" srcOrd="0" destOrd="0" presId="urn:microsoft.com/office/officeart/2005/8/layout/cycle2"/>
    <dgm:cxn modelId="{E828EF63-00C4-4B32-8B11-8BDA9A94A0CF}" type="presParOf" srcId="{0BDF00DD-4E72-DC42-B2A0-C39FCB218AE5}" destId="{10D4A275-FB35-8440-B864-D5BC72D23334}" srcOrd="6" destOrd="0" presId="urn:microsoft.com/office/officeart/2005/8/layout/cycle2"/>
    <dgm:cxn modelId="{FCA1998C-4D43-40CB-A18D-E56B0C12E3E5}" type="presParOf" srcId="{0BDF00DD-4E72-DC42-B2A0-C39FCB218AE5}" destId="{901BCEB9-EC08-9A41-9344-E9AED0C7452E}" srcOrd="7" destOrd="0" presId="urn:microsoft.com/office/officeart/2005/8/layout/cycle2"/>
    <dgm:cxn modelId="{095BA99C-BD79-4B71-80E9-355CBAB7F108}" type="presParOf" srcId="{901BCEB9-EC08-9A41-9344-E9AED0C7452E}" destId="{DBD23830-F7C3-254C-AD4B-8539E5174402}" srcOrd="0" destOrd="0" presId="urn:microsoft.com/office/officeart/2005/8/layout/cycle2"/>
    <dgm:cxn modelId="{F5477EDD-BD42-4022-80CE-027A7BED5EDF}" type="presParOf" srcId="{0BDF00DD-4E72-DC42-B2A0-C39FCB218AE5}" destId="{5449399E-3CC2-6C4E-BFF6-CA22DD819E69}" srcOrd="8" destOrd="0" presId="urn:microsoft.com/office/officeart/2005/8/layout/cycle2"/>
    <dgm:cxn modelId="{C036C1A1-67A7-4EE8-BACC-6012579474DF}" type="presParOf" srcId="{0BDF00DD-4E72-DC42-B2A0-C39FCB218AE5}" destId="{BA8CCED5-274F-2A41-8538-005141C86B4A}" srcOrd="9" destOrd="0" presId="urn:microsoft.com/office/officeart/2005/8/layout/cycle2"/>
    <dgm:cxn modelId="{4A25B239-2E5D-49E8-8312-85D48499E4EA}" type="presParOf" srcId="{BA8CCED5-274F-2A41-8538-005141C86B4A}" destId="{C12FD748-6F50-8A48-BEC7-EEC6306D8F5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8C4C2F-9DA9-4550-BBDC-D86A1934D997}" type="doc">
      <dgm:prSet loTypeId="urn:microsoft.com/office/officeart/2016/7/layout/LinearBlockProcessNumbered" loCatId="process" qsTypeId="urn:microsoft.com/office/officeart/2005/8/quickstyle/simple3" qsCatId="simple" csTypeId="urn:microsoft.com/office/officeart/2005/8/colors/accent1_2" csCatId="accent1" phldr="1"/>
      <dgm:spPr/>
      <dgm:t>
        <a:bodyPr/>
        <a:lstStyle/>
        <a:p>
          <a:endParaRPr lang="en-US"/>
        </a:p>
      </dgm:t>
    </dgm:pt>
    <dgm:pt modelId="{286316EF-CF5A-4371-AC44-A7DA53FD667A}">
      <dgm:prSet/>
      <dgm:spPr/>
      <dgm:t>
        <a:bodyPr/>
        <a:lstStyle/>
        <a:p>
          <a:r>
            <a:rPr lang="en-US" dirty="0">
              <a:latin typeface="Source Sans Pro Light" panose="020B0403030403020204" pitchFamily="34" charset="0"/>
              <a:ea typeface="Source Sans Pro Light" panose="020B0403030403020204" pitchFamily="34" charset="0"/>
            </a:rPr>
            <a:t>Prioritize factual over emotional explanations </a:t>
          </a:r>
        </a:p>
      </dgm:t>
    </dgm:pt>
    <dgm:pt modelId="{4A0DFEF9-8D32-4E58-9239-72DCAB1C7B98}" type="parTrans" cxnId="{BF407BAD-D39C-424E-82C6-48973A92C0F0}">
      <dgm:prSet/>
      <dgm:spPr/>
      <dgm:t>
        <a:bodyPr/>
        <a:lstStyle/>
        <a:p>
          <a:endParaRPr lang="en-US">
            <a:latin typeface="Source Sans Pro Light" panose="020B0403030403020204" pitchFamily="34" charset="0"/>
            <a:ea typeface="Source Sans Pro Light" panose="020B0403030403020204" pitchFamily="34" charset="0"/>
          </a:endParaRPr>
        </a:p>
      </dgm:t>
    </dgm:pt>
    <dgm:pt modelId="{5A8ED2D7-FFAA-49C0-A416-F8E84B286F62}" type="sibTrans" cxnId="{BF407BAD-D39C-424E-82C6-48973A92C0F0}">
      <dgm:prSet phldrT="01" phldr="0"/>
      <dgm:spPr/>
      <dgm:t>
        <a:bodyPr/>
        <a:lstStyle/>
        <a:p>
          <a:r>
            <a:rPr lang="en-US">
              <a:latin typeface="Source Sans Pro Light" panose="020B0403030403020204" pitchFamily="34" charset="0"/>
              <a:ea typeface="Source Sans Pro Light" panose="020B0403030403020204" pitchFamily="34" charset="0"/>
            </a:rPr>
            <a:t>01</a:t>
          </a:r>
        </a:p>
      </dgm:t>
    </dgm:pt>
    <dgm:pt modelId="{A3DFBE14-AC89-4F76-BB8C-B83755A1E1A4}">
      <dgm:prSet/>
      <dgm:spPr/>
      <dgm:t>
        <a:bodyPr/>
        <a:lstStyle/>
        <a:p>
          <a:r>
            <a:rPr lang="en-US" dirty="0">
              <a:latin typeface="Source Sans Pro Light" panose="020B0403030403020204" pitchFamily="34" charset="0"/>
              <a:ea typeface="Source Sans Pro Light" panose="020B0403030403020204" pitchFamily="34" charset="0"/>
            </a:rPr>
            <a:t>Transparency and consistency set the tone</a:t>
          </a:r>
        </a:p>
      </dgm:t>
    </dgm:pt>
    <dgm:pt modelId="{B4795EA7-5BEA-41BA-B766-150850237E6B}" type="parTrans" cxnId="{0CD07613-2C7D-4D61-8054-B891255E73E3}">
      <dgm:prSet/>
      <dgm:spPr/>
      <dgm:t>
        <a:bodyPr/>
        <a:lstStyle/>
        <a:p>
          <a:endParaRPr lang="en-US">
            <a:latin typeface="Source Sans Pro Light" panose="020B0403030403020204" pitchFamily="34" charset="0"/>
            <a:ea typeface="Source Sans Pro Light" panose="020B0403030403020204" pitchFamily="34" charset="0"/>
          </a:endParaRPr>
        </a:p>
      </dgm:t>
    </dgm:pt>
    <dgm:pt modelId="{9D2DC555-6E55-4BA4-B849-E120D4966B2B}" type="sibTrans" cxnId="{0CD07613-2C7D-4D61-8054-B891255E73E3}">
      <dgm:prSet phldrT="02" phldr="0"/>
      <dgm:spPr/>
      <dgm:t>
        <a:bodyPr/>
        <a:lstStyle/>
        <a:p>
          <a:r>
            <a:rPr lang="en-US">
              <a:latin typeface="Source Sans Pro Light" panose="020B0403030403020204" pitchFamily="34" charset="0"/>
              <a:ea typeface="Source Sans Pro Light" panose="020B0403030403020204" pitchFamily="34" charset="0"/>
            </a:rPr>
            <a:t>02</a:t>
          </a:r>
        </a:p>
      </dgm:t>
    </dgm:pt>
    <dgm:pt modelId="{D6E9DA5C-AD43-47A2-B1E7-FDA7D3D6982C}">
      <dgm:prSet/>
      <dgm:spPr/>
      <dgm:t>
        <a:bodyPr/>
        <a:lstStyle/>
        <a:p>
          <a:r>
            <a:rPr lang="en-US" dirty="0">
              <a:latin typeface="Source Sans Pro Light" panose="020B0403030403020204" pitchFamily="34" charset="0"/>
              <a:ea typeface="Source Sans Pro Light" panose="020B0403030403020204" pitchFamily="34" charset="0"/>
            </a:rPr>
            <a:t>Always speak up against negative behavior</a:t>
          </a:r>
        </a:p>
      </dgm:t>
    </dgm:pt>
    <dgm:pt modelId="{2380E624-A435-4321-BCA5-D93F7497B491}" type="parTrans" cxnId="{728DC47D-088C-4F0B-B63D-70E90B822B7A}">
      <dgm:prSet/>
      <dgm:spPr/>
      <dgm:t>
        <a:bodyPr/>
        <a:lstStyle/>
        <a:p>
          <a:endParaRPr lang="en-US">
            <a:latin typeface="Source Sans Pro Light" panose="020B0403030403020204" pitchFamily="34" charset="0"/>
            <a:ea typeface="Source Sans Pro Light" panose="020B0403030403020204" pitchFamily="34" charset="0"/>
          </a:endParaRPr>
        </a:p>
      </dgm:t>
    </dgm:pt>
    <dgm:pt modelId="{AB99374A-7313-427E-917F-2BFA24C000E6}" type="sibTrans" cxnId="{728DC47D-088C-4F0B-B63D-70E90B822B7A}">
      <dgm:prSet phldrT="03" phldr="0"/>
      <dgm:spPr/>
      <dgm:t>
        <a:bodyPr/>
        <a:lstStyle/>
        <a:p>
          <a:r>
            <a:rPr lang="en-US">
              <a:latin typeface="Source Sans Pro Light" panose="020B0403030403020204" pitchFamily="34" charset="0"/>
              <a:ea typeface="Source Sans Pro Light" panose="020B0403030403020204" pitchFamily="34" charset="0"/>
            </a:rPr>
            <a:t>03</a:t>
          </a:r>
          <a:endParaRPr lang="en-US" dirty="0">
            <a:latin typeface="Source Sans Pro Light" panose="020B0403030403020204" pitchFamily="34" charset="0"/>
            <a:ea typeface="Source Sans Pro Light" panose="020B0403030403020204" pitchFamily="34" charset="0"/>
          </a:endParaRPr>
        </a:p>
      </dgm:t>
    </dgm:pt>
    <dgm:pt modelId="{32704BC3-75BE-4FCC-9CB7-F69B859729AC}" type="pres">
      <dgm:prSet presAssocID="{898C4C2F-9DA9-4550-BBDC-D86A1934D997}" presName="Name0" presStyleCnt="0">
        <dgm:presLayoutVars>
          <dgm:animLvl val="lvl"/>
          <dgm:resizeHandles val="exact"/>
        </dgm:presLayoutVars>
      </dgm:prSet>
      <dgm:spPr/>
    </dgm:pt>
    <dgm:pt modelId="{ACF10C76-F9D3-41D1-9AAA-41998FB37E0D}" type="pres">
      <dgm:prSet presAssocID="{286316EF-CF5A-4371-AC44-A7DA53FD667A}" presName="compositeNode" presStyleCnt="0">
        <dgm:presLayoutVars>
          <dgm:bulletEnabled val="1"/>
        </dgm:presLayoutVars>
      </dgm:prSet>
      <dgm:spPr/>
    </dgm:pt>
    <dgm:pt modelId="{12F87BB0-4379-4139-8A97-74AC9473A255}" type="pres">
      <dgm:prSet presAssocID="{286316EF-CF5A-4371-AC44-A7DA53FD667A}" presName="bgRect" presStyleLbl="alignNode1" presStyleIdx="0" presStyleCnt="3"/>
      <dgm:spPr/>
    </dgm:pt>
    <dgm:pt modelId="{FCC1272C-6D15-41BF-97C0-764D62DEBEAE}" type="pres">
      <dgm:prSet presAssocID="{5A8ED2D7-FFAA-49C0-A416-F8E84B286F62}" presName="sibTransNodeRect" presStyleLbl="alignNode1" presStyleIdx="0" presStyleCnt="3">
        <dgm:presLayoutVars>
          <dgm:chMax val="0"/>
          <dgm:bulletEnabled val="1"/>
        </dgm:presLayoutVars>
      </dgm:prSet>
      <dgm:spPr/>
    </dgm:pt>
    <dgm:pt modelId="{E2004D5A-55DB-4E89-8EDD-3DA5010E4E00}" type="pres">
      <dgm:prSet presAssocID="{286316EF-CF5A-4371-AC44-A7DA53FD667A}" presName="nodeRect" presStyleLbl="alignNode1" presStyleIdx="0" presStyleCnt="3">
        <dgm:presLayoutVars>
          <dgm:bulletEnabled val="1"/>
        </dgm:presLayoutVars>
      </dgm:prSet>
      <dgm:spPr/>
    </dgm:pt>
    <dgm:pt modelId="{BB6EFA43-1EB8-46E5-9D97-4913B2A1E6EA}" type="pres">
      <dgm:prSet presAssocID="{5A8ED2D7-FFAA-49C0-A416-F8E84B286F62}" presName="sibTrans" presStyleCnt="0"/>
      <dgm:spPr/>
    </dgm:pt>
    <dgm:pt modelId="{234DA162-3D07-4F7B-B5C2-C12050742C0E}" type="pres">
      <dgm:prSet presAssocID="{A3DFBE14-AC89-4F76-BB8C-B83755A1E1A4}" presName="compositeNode" presStyleCnt="0">
        <dgm:presLayoutVars>
          <dgm:bulletEnabled val="1"/>
        </dgm:presLayoutVars>
      </dgm:prSet>
      <dgm:spPr/>
    </dgm:pt>
    <dgm:pt modelId="{E54A68E0-E651-4DD1-89C1-52617E6E9470}" type="pres">
      <dgm:prSet presAssocID="{A3DFBE14-AC89-4F76-BB8C-B83755A1E1A4}" presName="bgRect" presStyleLbl="alignNode1" presStyleIdx="1" presStyleCnt="3"/>
      <dgm:spPr/>
    </dgm:pt>
    <dgm:pt modelId="{77133B81-2E95-4AF3-8874-C4D9CFBE3FE6}" type="pres">
      <dgm:prSet presAssocID="{9D2DC555-6E55-4BA4-B849-E120D4966B2B}" presName="sibTransNodeRect" presStyleLbl="alignNode1" presStyleIdx="1" presStyleCnt="3">
        <dgm:presLayoutVars>
          <dgm:chMax val="0"/>
          <dgm:bulletEnabled val="1"/>
        </dgm:presLayoutVars>
      </dgm:prSet>
      <dgm:spPr/>
    </dgm:pt>
    <dgm:pt modelId="{245597FB-AF69-484C-A541-8B6D5AED88CE}" type="pres">
      <dgm:prSet presAssocID="{A3DFBE14-AC89-4F76-BB8C-B83755A1E1A4}" presName="nodeRect" presStyleLbl="alignNode1" presStyleIdx="1" presStyleCnt="3">
        <dgm:presLayoutVars>
          <dgm:bulletEnabled val="1"/>
        </dgm:presLayoutVars>
      </dgm:prSet>
      <dgm:spPr/>
    </dgm:pt>
    <dgm:pt modelId="{27577BF9-3D7F-4A73-A203-9CD4C4786094}" type="pres">
      <dgm:prSet presAssocID="{9D2DC555-6E55-4BA4-B849-E120D4966B2B}" presName="sibTrans" presStyleCnt="0"/>
      <dgm:spPr/>
    </dgm:pt>
    <dgm:pt modelId="{90092DB0-EA86-48A5-B9AC-8DDBC8E28E40}" type="pres">
      <dgm:prSet presAssocID="{D6E9DA5C-AD43-47A2-B1E7-FDA7D3D6982C}" presName="compositeNode" presStyleCnt="0">
        <dgm:presLayoutVars>
          <dgm:bulletEnabled val="1"/>
        </dgm:presLayoutVars>
      </dgm:prSet>
      <dgm:spPr/>
    </dgm:pt>
    <dgm:pt modelId="{770BAA57-7FE6-4E18-BC39-455F766FA11D}" type="pres">
      <dgm:prSet presAssocID="{D6E9DA5C-AD43-47A2-B1E7-FDA7D3D6982C}" presName="bgRect" presStyleLbl="alignNode1" presStyleIdx="2" presStyleCnt="3"/>
      <dgm:spPr/>
    </dgm:pt>
    <dgm:pt modelId="{2C1B4C75-6127-4715-9E54-56ADDF4B4356}" type="pres">
      <dgm:prSet presAssocID="{AB99374A-7313-427E-917F-2BFA24C000E6}" presName="sibTransNodeRect" presStyleLbl="alignNode1" presStyleIdx="2" presStyleCnt="3">
        <dgm:presLayoutVars>
          <dgm:chMax val="0"/>
          <dgm:bulletEnabled val="1"/>
        </dgm:presLayoutVars>
      </dgm:prSet>
      <dgm:spPr/>
    </dgm:pt>
    <dgm:pt modelId="{4431A7C0-5E65-4CB2-968D-87EC5B7D38C7}" type="pres">
      <dgm:prSet presAssocID="{D6E9DA5C-AD43-47A2-B1E7-FDA7D3D6982C}" presName="nodeRect" presStyleLbl="alignNode1" presStyleIdx="2" presStyleCnt="3">
        <dgm:presLayoutVars>
          <dgm:bulletEnabled val="1"/>
        </dgm:presLayoutVars>
      </dgm:prSet>
      <dgm:spPr/>
    </dgm:pt>
  </dgm:ptLst>
  <dgm:cxnLst>
    <dgm:cxn modelId="{0CD07613-2C7D-4D61-8054-B891255E73E3}" srcId="{898C4C2F-9DA9-4550-BBDC-D86A1934D997}" destId="{A3DFBE14-AC89-4F76-BB8C-B83755A1E1A4}" srcOrd="1" destOrd="0" parTransId="{B4795EA7-5BEA-41BA-B766-150850237E6B}" sibTransId="{9D2DC555-6E55-4BA4-B849-E120D4966B2B}"/>
    <dgm:cxn modelId="{87958917-E319-3F42-B45E-7DDA11E7C39C}" type="presOf" srcId="{9D2DC555-6E55-4BA4-B849-E120D4966B2B}" destId="{77133B81-2E95-4AF3-8874-C4D9CFBE3FE6}" srcOrd="0" destOrd="0" presId="urn:microsoft.com/office/officeart/2016/7/layout/LinearBlockProcessNumbered"/>
    <dgm:cxn modelId="{50D2061F-E277-C745-8118-9D87DED86C0B}" type="presOf" srcId="{286316EF-CF5A-4371-AC44-A7DA53FD667A}" destId="{12F87BB0-4379-4139-8A97-74AC9473A255}" srcOrd="0" destOrd="0" presId="urn:microsoft.com/office/officeart/2016/7/layout/LinearBlockProcessNumbered"/>
    <dgm:cxn modelId="{E3607172-79D8-FF42-92BF-8FF365CF629F}" type="presOf" srcId="{AB99374A-7313-427E-917F-2BFA24C000E6}" destId="{2C1B4C75-6127-4715-9E54-56ADDF4B4356}" srcOrd="0" destOrd="0" presId="urn:microsoft.com/office/officeart/2016/7/layout/LinearBlockProcessNumbered"/>
    <dgm:cxn modelId="{7D6C5F74-84E4-3944-AF4A-A0A3938CBC3E}" type="presOf" srcId="{5A8ED2D7-FFAA-49C0-A416-F8E84B286F62}" destId="{FCC1272C-6D15-41BF-97C0-764D62DEBEAE}" srcOrd="0" destOrd="0" presId="urn:microsoft.com/office/officeart/2016/7/layout/LinearBlockProcessNumbered"/>
    <dgm:cxn modelId="{728DC47D-088C-4F0B-B63D-70E90B822B7A}" srcId="{898C4C2F-9DA9-4550-BBDC-D86A1934D997}" destId="{D6E9DA5C-AD43-47A2-B1E7-FDA7D3D6982C}" srcOrd="2" destOrd="0" parTransId="{2380E624-A435-4321-BCA5-D93F7497B491}" sibTransId="{AB99374A-7313-427E-917F-2BFA24C000E6}"/>
    <dgm:cxn modelId="{DCB37A84-0F01-F24A-923A-316DF2BC4D3B}" type="presOf" srcId="{D6E9DA5C-AD43-47A2-B1E7-FDA7D3D6982C}" destId="{4431A7C0-5E65-4CB2-968D-87EC5B7D38C7}" srcOrd="1" destOrd="0" presId="urn:microsoft.com/office/officeart/2016/7/layout/LinearBlockProcessNumbered"/>
    <dgm:cxn modelId="{66DADD89-72B2-F04E-A6BA-51A27A462460}" type="presOf" srcId="{898C4C2F-9DA9-4550-BBDC-D86A1934D997}" destId="{32704BC3-75BE-4FCC-9CB7-F69B859729AC}" srcOrd="0" destOrd="0" presId="urn:microsoft.com/office/officeart/2016/7/layout/LinearBlockProcessNumbered"/>
    <dgm:cxn modelId="{38AB328E-8772-2C46-B96B-F80C2C957320}" type="presOf" srcId="{D6E9DA5C-AD43-47A2-B1E7-FDA7D3D6982C}" destId="{770BAA57-7FE6-4E18-BC39-455F766FA11D}" srcOrd="0" destOrd="0" presId="urn:microsoft.com/office/officeart/2016/7/layout/LinearBlockProcessNumbered"/>
    <dgm:cxn modelId="{8E224692-0C68-CB47-9AE0-DF370A31F284}" type="presOf" srcId="{A3DFBE14-AC89-4F76-BB8C-B83755A1E1A4}" destId="{E54A68E0-E651-4DD1-89C1-52617E6E9470}" srcOrd="0" destOrd="0" presId="urn:microsoft.com/office/officeart/2016/7/layout/LinearBlockProcessNumbered"/>
    <dgm:cxn modelId="{BF407BAD-D39C-424E-82C6-48973A92C0F0}" srcId="{898C4C2F-9DA9-4550-BBDC-D86A1934D997}" destId="{286316EF-CF5A-4371-AC44-A7DA53FD667A}" srcOrd="0" destOrd="0" parTransId="{4A0DFEF9-8D32-4E58-9239-72DCAB1C7B98}" sibTransId="{5A8ED2D7-FFAA-49C0-A416-F8E84B286F62}"/>
    <dgm:cxn modelId="{C3FE78D4-7D5B-264D-85BE-291111338E09}" type="presOf" srcId="{A3DFBE14-AC89-4F76-BB8C-B83755A1E1A4}" destId="{245597FB-AF69-484C-A541-8B6D5AED88CE}" srcOrd="1" destOrd="0" presId="urn:microsoft.com/office/officeart/2016/7/layout/LinearBlockProcessNumbered"/>
    <dgm:cxn modelId="{AFD889E3-D880-814D-A735-D8477F0E313F}" type="presOf" srcId="{286316EF-CF5A-4371-AC44-A7DA53FD667A}" destId="{E2004D5A-55DB-4E89-8EDD-3DA5010E4E00}" srcOrd="1" destOrd="0" presId="urn:microsoft.com/office/officeart/2016/7/layout/LinearBlockProcessNumbered"/>
    <dgm:cxn modelId="{0A3E7716-BC2B-5E48-9736-6B096965D08E}" type="presParOf" srcId="{32704BC3-75BE-4FCC-9CB7-F69B859729AC}" destId="{ACF10C76-F9D3-41D1-9AAA-41998FB37E0D}" srcOrd="0" destOrd="0" presId="urn:microsoft.com/office/officeart/2016/7/layout/LinearBlockProcessNumbered"/>
    <dgm:cxn modelId="{B4C2F79D-050A-2243-8DB2-22E7BEA170E9}" type="presParOf" srcId="{ACF10C76-F9D3-41D1-9AAA-41998FB37E0D}" destId="{12F87BB0-4379-4139-8A97-74AC9473A255}" srcOrd="0" destOrd="0" presId="urn:microsoft.com/office/officeart/2016/7/layout/LinearBlockProcessNumbered"/>
    <dgm:cxn modelId="{04E1EBFA-2487-CA4D-B4EC-6BC072219EB9}" type="presParOf" srcId="{ACF10C76-F9D3-41D1-9AAA-41998FB37E0D}" destId="{FCC1272C-6D15-41BF-97C0-764D62DEBEAE}" srcOrd="1" destOrd="0" presId="urn:microsoft.com/office/officeart/2016/7/layout/LinearBlockProcessNumbered"/>
    <dgm:cxn modelId="{63E22959-F22E-4146-A153-26C57C0984FC}" type="presParOf" srcId="{ACF10C76-F9D3-41D1-9AAA-41998FB37E0D}" destId="{E2004D5A-55DB-4E89-8EDD-3DA5010E4E00}" srcOrd="2" destOrd="0" presId="urn:microsoft.com/office/officeart/2016/7/layout/LinearBlockProcessNumbered"/>
    <dgm:cxn modelId="{4C5D2637-571A-254B-BCCA-073A90B97ED3}" type="presParOf" srcId="{32704BC3-75BE-4FCC-9CB7-F69B859729AC}" destId="{BB6EFA43-1EB8-46E5-9D97-4913B2A1E6EA}" srcOrd="1" destOrd="0" presId="urn:microsoft.com/office/officeart/2016/7/layout/LinearBlockProcessNumbered"/>
    <dgm:cxn modelId="{314413B1-DC4F-8247-A4C7-F1308C316F16}" type="presParOf" srcId="{32704BC3-75BE-4FCC-9CB7-F69B859729AC}" destId="{234DA162-3D07-4F7B-B5C2-C12050742C0E}" srcOrd="2" destOrd="0" presId="urn:microsoft.com/office/officeart/2016/7/layout/LinearBlockProcessNumbered"/>
    <dgm:cxn modelId="{F845B9DF-1B70-E749-B440-E724F3B0868A}" type="presParOf" srcId="{234DA162-3D07-4F7B-B5C2-C12050742C0E}" destId="{E54A68E0-E651-4DD1-89C1-52617E6E9470}" srcOrd="0" destOrd="0" presId="urn:microsoft.com/office/officeart/2016/7/layout/LinearBlockProcessNumbered"/>
    <dgm:cxn modelId="{CAA705CC-4131-4641-91DD-52C0F0D7E15E}" type="presParOf" srcId="{234DA162-3D07-4F7B-B5C2-C12050742C0E}" destId="{77133B81-2E95-4AF3-8874-C4D9CFBE3FE6}" srcOrd="1" destOrd="0" presId="urn:microsoft.com/office/officeart/2016/7/layout/LinearBlockProcessNumbered"/>
    <dgm:cxn modelId="{389524FA-068F-8948-86C6-243510692FA0}" type="presParOf" srcId="{234DA162-3D07-4F7B-B5C2-C12050742C0E}" destId="{245597FB-AF69-484C-A541-8B6D5AED88CE}" srcOrd="2" destOrd="0" presId="urn:microsoft.com/office/officeart/2016/7/layout/LinearBlockProcessNumbered"/>
    <dgm:cxn modelId="{3E536E9A-3D06-2D4B-80C0-2014EF09FBB9}" type="presParOf" srcId="{32704BC3-75BE-4FCC-9CB7-F69B859729AC}" destId="{27577BF9-3D7F-4A73-A203-9CD4C4786094}" srcOrd="3" destOrd="0" presId="urn:microsoft.com/office/officeart/2016/7/layout/LinearBlockProcessNumbered"/>
    <dgm:cxn modelId="{515BB173-C7BB-C64F-A507-A58CB2B55B0E}" type="presParOf" srcId="{32704BC3-75BE-4FCC-9CB7-F69B859729AC}" destId="{90092DB0-EA86-48A5-B9AC-8DDBC8E28E40}" srcOrd="4" destOrd="0" presId="urn:microsoft.com/office/officeart/2016/7/layout/LinearBlockProcessNumbered"/>
    <dgm:cxn modelId="{82CAF617-DE32-CE43-8C85-C6AAAB9B5E4E}" type="presParOf" srcId="{90092DB0-EA86-48A5-B9AC-8DDBC8E28E40}" destId="{770BAA57-7FE6-4E18-BC39-455F766FA11D}" srcOrd="0" destOrd="0" presId="urn:microsoft.com/office/officeart/2016/7/layout/LinearBlockProcessNumbered"/>
    <dgm:cxn modelId="{B7A64BAE-A4E9-F24C-83D5-2D7A06818C03}" type="presParOf" srcId="{90092DB0-EA86-48A5-B9AC-8DDBC8E28E40}" destId="{2C1B4C75-6127-4715-9E54-56ADDF4B4356}" srcOrd="1" destOrd="0" presId="urn:microsoft.com/office/officeart/2016/7/layout/LinearBlockProcessNumbered"/>
    <dgm:cxn modelId="{842B9E27-46CE-2546-AEBB-4664B9FFECEF}" type="presParOf" srcId="{90092DB0-EA86-48A5-B9AC-8DDBC8E28E40}" destId="{4431A7C0-5E65-4CB2-968D-87EC5B7D38C7}"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9D2FE5-E693-D043-9384-A3AD709B2DB7}" type="doc">
      <dgm:prSet loTypeId="urn:microsoft.com/office/officeart/2005/8/layout/process1" loCatId="" qsTypeId="urn:microsoft.com/office/officeart/2005/8/quickstyle/simple4" qsCatId="simple" csTypeId="urn:microsoft.com/office/officeart/2005/8/colors/accent1_2" csCatId="accent1" phldr="1"/>
      <dgm:spPr/>
    </dgm:pt>
    <dgm:pt modelId="{2279796E-A79A-9F42-BC06-9E86ADEAE2D9}">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sz="1800" dirty="0"/>
            <a:t>Filing a complaint </a:t>
          </a:r>
        </a:p>
      </dgm:t>
    </dgm:pt>
    <dgm:pt modelId="{2D50A3A6-8104-2D46-8B75-FE45D2A166B3}" type="parTrans" cxnId="{BC424200-2CBE-E848-8FAB-BC8613F50016}">
      <dgm:prSet/>
      <dgm:spPr/>
      <dgm:t>
        <a:bodyPr/>
        <a:lstStyle/>
        <a:p>
          <a:endParaRPr lang="en-US" sz="1800"/>
        </a:p>
      </dgm:t>
    </dgm:pt>
    <dgm:pt modelId="{EB3BA459-A262-F74B-88DD-0BBEC1F131AE}" type="sibTrans" cxnId="{BC424200-2CBE-E848-8FAB-BC8613F50016}">
      <dgm:prSet custT="1"/>
      <dgm:spPr>
        <a:solidFill>
          <a:srgbClr val="C00000"/>
        </a:solidFill>
      </dgm:spPr>
      <dgm:t>
        <a:bodyPr/>
        <a:lstStyle/>
        <a:p>
          <a:endParaRPr lang="en-US" sz="1800"/>
        </a:p>
      </dgm:t>
    </dgm:pt>
    <dgm:pt modelId="{925BEC7C-936D-9947-B19C-4CB130F56F92}">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sz="1800" dirty="0"/>
            <a:t>Submission of report</a:t>
          </a:r>
        </a:p>
      </dgm:t>
    </dgm:pt>
    <dgm:pt modelId="{4A15B5D0-4B46-084D-B3A0-01ABF646E754}" type="parTrans" cxnId="{65C0F9D3-A869-4A45-A32F-4656D77AC41B}">
      <dgm:prSet/>
      <dgm:spPr/>
      <dgm:t>
        <a:bodyPr/>
        <a:lstStyle/>
        <a:p>
          <a:endParaRPr lang="en-US" sz="1800"/>
        </a:p>
      </dgm:t>
    </dgm:pt>
    <dgm:pt modelId="{CD97850B-A759-0C4B-97A6-7C1368F183EA}" type="sibTrans" cxnId="{65C0F9D3-A869-4A45-A32F-4656D77AC41B}">
      <dgm:prSet custT="1"/>
      <dgm:spPr>
        <a:solidFill>
          <a:srgbClr val="C00000"/>
        </a:solidFill>
      </dgm:spPr>
      <dgm:t>
        <a:bodyPr/>
        <a:lstStyle/>
        <a:p>
          <a:endParaRPr lang="en-US" sz="1800"/>
        </a:p>
      </dgm:t>
    </dgm:pt>
    <dgm:pt modelId="{0E4BD9E2-8FEA-1F42-9324-468CDCCD72FF}">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sz="1800" dirty="0"/>
            <a:t>Action based on report</a:t>
          </a:r>
        </a:p>
      </dgm:t>
    </dgm:pt>
    <dgm:pt modelId="{0F6A2A92-4B65-9049-865C-5E4CBB1746EA}" type="parTrans" cxnId="{6904CE22-5F4A-3242-8B0F-00122A60E0DA}">
      <dgm:prSet/>
      <dgm:spPr/>
      <dgm:t>
        <a:bodyPr/>
        <a:lstStyle/>
        <a:p>
          <a:endParaRPr lang="en-US" sz="1800"/>
        </a:p>
      </dgm:t>
    </dgm:pt>
    <dgm:pt modelId="{8A55F1E7-C7B2-EC48-9A03-F3B517E301C0}" type="sibTrans" cxnId="{6904CE22-5F4A-3242-8B0F-00122A60E0DA}">
      <dgm:prSet/>
      <dgm:spPr/>
      <dgm:t>
        <a:bodyPr/>
        <a:lstStyle/>
        <a:p>
          <a:endParaRPr lang="en-US" sz="1800"/>
        </a:p>
      </dgm:t>
    </dgm:pt>
    <dgm:pt modelId="{3E4BE1AF-70D0-F045-9102-78C7144EB4A0}">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sz="1800" dirty="0"/>
            <a:t>Inquiry into complaint</a:t>
          </a:r>
        </a:p>
      </dgm:t>
    </dgm:pt>
    <dgm:pt modelId="{232DAF9A-CA1F-F541-8C6F-AADF80702AAE}" type="sibTrans" cxnId="{6069BA75-880F-B945-801D-D3491CF2BDA3}">
      <dgm:prSet custT="1"/>
      <dgm:spPr>
        <a:solidFill>
          <a:srgbClr val="C00000"/>
        </a:solidFill>
      </dgm:spPr>
      <dgm:t>
        <a:bodyPr/>
        <a:lstStyle/>
        <a:p>
          <a:endParaRPr lang="en-US" sz="1800"/>
        </a:p>
      </dgm:t>
    </dgm:pt>
    <dgm:pt modelId="{7BFDAE27-9D0A-2349-A883-C98D6A84C5EC}" type="parTrans" cxnId="{6069BA75-880F-B945-801D-D3491CF2BDA3}">
      <dgm:prSet/>
      <dgm:spPr/>
      <dgm:t>
        <a:bodyPr/>
        <a:lstStyle/>
        <a:p>
          <a:endParaRPr lang="en-US" sz="1800"/>
        </a:p>
      </dgm:t>
    </dgm:pt>
    <dgm:pt modelId="{3D9E70C2-DEF2-9E48-8732-F61F6CC430D1}" type="pres">
      <dgm:prSet presAssocID="{669D2FE5-E693-D043-9384-A3AD709B2DB7}" presName="Name0" presStyleCnt="0">
        <dgm:presLayoutVars>
          <dgm:dir/>
          <dgm:resizeHandles val="exact"/>
        </dgm:presLayoutVars>
      </dgm:prSet>
      <dgm:spPr/>
    </dgm:pt>
    <dgm:pt modelId="{48BE7F1B-139B-EF45-999C-F11156A02000}" type="pres">
      <dgm:prSet presAssocID="{2279796E-A79A-9F42-BC06-9E86ADEAE2D9}" presName="node" presStyleLbl="node1" presStyleIdx="0" presStyleCnt="4">
        <dgm:presLayoutVars>
          <dgm:bulletEnabled val="1"/>
        </dgm:presLayoutVars>
      </dgm:prSet>
      <dgm:spPr/>
    </dgm:pt>
    <dgm:pt modelId="{D4D34978-33B3-4441-8BB2-9E489408C8D7}" type="pres">
      <dgm:prSet presAssocID="{EB3BA459-A262-F74B-88DD-0BBEC1F131AE}" presName="sibTrans" presStyleLbl="sibTrans2D1" presStyleIdx="0" presStyleCnt="3"/>
      <dgm:spPr/>
    </dgm:pt>
    <dgm:pt modelId="{4C99E93C-6EC5-874D-9F8C-DFC77B910374}" type="pres">
      <dgm:prSet presAssocID="{EB3BA459-A262-F74B-88DD-0BBEC1F131AE}" presName="connectorText" presStyleLbl="sibTrans2D1" presStyleIdx="0" presStyleCnt="3"/>
      <dgm:spPr/>
    </dgm:pt>
    <dgm:pt modelId="{999CD417-6F08-0940-BA03-3976DFF3E0F7}" type="pres">
      <dgm:prSet presAssocID="{3E4BE1AF-70D0-F045-9102-78C7144EB4A0}" presName="node" presStyleLbl="node1" presStyleIdx="1" presStyleCnt="4">
        <dgm:presLayoutVars>
          <dgm:bulletEnabled val="1"/>
        </dgm:presLayoutVars>
      </dgm:prSet>
      <dgm:spPr/>
    </dgm:pt>
    <dgm:pt modelId="{AC39ADAC-825D-A343-B4AB-17FD0FD6D87F}" type="pres">
      <dgm:prSet presAssocID="{232DAF9A-CA1F-F541-8C6F-AADF80702AAE}" presName="sibTrans" presStyleLbl="sibTrans2D1" presStyleIdx="1" presStyleCnt="3"/>
      <dgm:spPr/>
    </dgm:pt>
    <dgm:pt modelId="{40B0FCFC-173F-4E4B-83DB-9553D438168D}" type="pres">
      <dgm:prSet presAssocID="{232DAF9A-CA1F-F541-8C6F-AADF80702AAE}" presName="connectorText" presStyleLbl="sibTrans2D1" presStyleIdx="1" presStyleCnt="3"/>
      <dgm:spPr/>
    </dgm:pt>
    <dgm:pt modelId="{07251140-8BA0-E948-8B1E-7153DEEA5A09}" type="pres">
      <dgm:prSet presAssocID="{925BEC7C-936D-9947-B19C-4CB130F56F92}" presName="node" presStyleLbl="node1" presStyleIdx="2" presStyleCnt="4">
        <dgm:presLayoutVars>
          <dgm:bulletEnabled val="1"/>
        </dgm:presLayoutVars>
      </dgm:prSet>
      <dgm:spPr/>
    </dgm:pt>
    <dgm:pt modelId="{0BF48CC4-2A9C-BE45-B0A4-2DC70ED0317A}" type="pres">
      <dgm:prSet presAssocID="{CD97850B-A759-0C4B-97A6-7C1368F183EA}" presName="sibTrans" presStyleLbl="sibTrans2D1" presStyleIdx="2" presStyleCnt="3"/>
      <dgm:spPr/>
    </dgm:pt>
    <dgm:pt modelId="{055F5A68-D0F4-104A-8D01-6E8A408A7857}" type="pres">
      <dgm:prSet presAssocID="{CD97850B-A759-0C4B-97A6-7C1368F183EA}" presName="connectorText" presStyleLbl="sibTrans2D1" presStyleIdx="2" presStyleCnt="3"/>
      <dgm:spPr/>
    </dgm:pt>
    <dgm:pt modelId="{9CAED195-FFDA-3E41-8908-791B44EED053}" type="pres">
      <dgm:prSet presAssocID="{0E4BD9E2-8FEA-1F42-9324-468CDCCD72FF}" presName="node" presStyleLbl="node1" presStyleIdx="3" presStyleCnt="4">
        <dgm:presLayoutVars>
          <dgm:bulletEnabled val="1"/>
        </dgm:presLayoutVars>
      </dgm:prSet>
      <dgm:spPr/>
    </dgm:pt>
  </dgm:ptLst>
  <dgm:cxnLst>
    <dgm:cxn modelId="{BC424200-2CBE-E848-8FAB-BC8613F50016}" srcId="{669D2FE5-E693-D043-9384-A3AD709B2DB7}" destId="{2279796E-A79A-9F42-BC06-9E86ADEAE2D9}" srcOrd="0" destOrd="0" parTransId="{2D50A3A6-8104-2D46-8B75-FE45D2A166B3}" sibTransId="{EB3BA459-A262-F74B-88DD-0BBEC1F131AE}"/>
    <dgm:cxn modelId="{F2F36510-78AB-E442-8B00-75F8161F0FC7}" type="presOf" srcId="{2279796E-A79A-9F42-BC06-9E86ADEAE2D9}" destId="{48BE7F1B-139B-EF45-999C-F11156A02000}" srcOrd="0" destOrd="0" presId="urn:microsoft.com/office/officeart/2005/8/layout/process1"/>
    <dgm:cxn modelId="{6904CE22-5F4A-3242-8B0F-00122A60E0DA}" srcId="{669D2FE5-E693-D043-9384-A3AD709B2DB7}" destId="{0E4BD9E2-8FEA-1F42-9324-468CDCCD72FF}" srcOrd="3" destOrd="0" parTransId="{0F6A2A92-4B65-9049-865C-5E4CBB1746EA}" sibTransId="{8A55F1E7-C7B2-EC48-9A03-F3B517E301C0}"/>
    <dgm:cxn modelId="{59922425-FA3A-EE47-8DF8-E54BC0BAD17E}" type="presOf" srcId="{925BEC7C-936D-9947-B19C-4CB130F56F92}" destId="{07251140-8BA0-E948-8B1E-7153DEEA5A09}" srcOrd="0" destOrd="0" presId="urn:microsoft.com/office/officeart/2005/8/layout/process1"/>
    <dgm:cxn modelId="{A6892C3A-4B8D-284C-9391-1022C3FFA330}" type="presOf" srcId="{CD97850B-A759-0C4B-97A6-7C1368F183EA}" destId="{0BF48CC4-2A9C-BE45-B0A4-2DC70ED0317A}" srcOrd="0" destOrd="0" presId="urn:microsoft.com/office/officeart/2005/8/layout/process1"/>
    <dgm:cxn modelId="{1EB5D967-185E-7A42-863C-D89BF50C699A}" type="presOf" srcId="{0E4BD9E2-8FEA-1F42-9324-468CDCCD72FF}" destId="{9CAED195-FFDA-3E41-8908-791B44EED053}" srcOrd="0" destOrd="0" presId="urn:microsoft.com/office/officeart/2005/8/layout/process1"/>
    <dgm:cxn modelId="{3D948754-E1F7-EA41-A181-6EED715B7140}" type="presOf" srcId="{232DAF9A-CA1F-F541-8C6F-AADF80702AAE}" destId="{AC39ADAC-825D-A343-B4AB-17FD0FD6D87F}" srcOrd="0" destOrd="0" presId="urn:microsoft.com/office/officeart/2005/8/layout/process1"/>
    <dgm:cxn modelId="{6069BA75-880F-B945-801D-D3491CF2BDA3}" srcId="{669D2FE5-E693-D043-9384-A3AD709B2DB7}" destId="{3E4BE1AF-70D0-F045-9102-78C7144EB4A0}" srcOrd="1" destOrd="0" parTransId="{7BFDAE27-9D0A-2349-A883-C98D6A84C5EC}" sibTransId="{232DAF9A-CA1F-F541-8C6F-AADF80702AAE}"/>
    <dgm:cxn modelId="{C45C4E88-99B5-9944-BA3C-B22B03354D4E}" type="presOf" srcId="{CD97850B-A759-0C4B-97A6-7C1368F183EA}" destId="{055F5A68-D0F4-104A-8D01-6E8A408A7857}" srcOrd="1" destOrd="0" presId="urn:microsoft.com/office/officeart/2005/8/layout/process1"/>
    <dgm:cxn modelId="{B0DEC8A6-62FF-3A4A-A56C-1C6EA2D4D6D2}" type="presOf" srcId="{669D2FE5-E693-D043-9384-A3AD709B2DB7}" destId="{3D9E70C2-DEF2-9E48-8732-F61F6CC430D1}" srcOrd="0" destOrd="0" presId="urn:microsoft.com/office/officeart/2005/8/layout/process1"/>
    <dgm:cxn modelId="{732125CB-C157-F743-918D-4C369ECC3625}" type="presOf" srcId="{3E4BE1AF-70D0-F045-9102-78C7144EB4A0}" destId="{999CD417-6F08-0940-BA03-3976DFF3E0F7}" srcOrd="0" destOrd="0" presId="urn:microsoft.com/office/officeart/2005/8/layout/process1"/>
    <dgm:cxn modelId="{65C0F9D3-A869-4A45-A32F-4656D77AC41B}" srcId="{669D2FE5-E693-D043-9384-A3AD709B2DB7}" destId="{925BEC7C-936D-9947-B19C-4CB130F56F92}" srcOrd="2" destOrd="0" parTransId="{4A15B5D0-4B46-084D-B3A0-01ABF646E754}" sibTransId="{CD97850B-A759-0C4B-97A6-7C1368F183EA}"/>
    <dgm:cxn modelId="{0EA159D5-99E3-204A-BBE7-97604E2AF351}" type="presOf" srcId="{EB3BA459-A262-F74B-88DD-0BBEC1F131AE}" destId="{4C99E93C-6EC5-874D-9F8C-DFC77B910374}" srcOrd="1" destOrd="0" presId="urn:microsoft.com/office/officeart/2005/8/layout/process1"/>
    <dgm:cxn modelId="{C9999EDB-CF2E-3140-98EF-D46C4C82D2B8}" type="presOf" srcId="{EB3BA459-A262-F74B-88DD-0BBEC1F131AE}" destId="{D4D34978-33B3-4441-8BB2-9E489408C8D7}" srcOrd="0" destOrd="0" presId="urn:microsoft.com/office/officeart/2005/8/layout/process1"/>
    <dgm:cxn modelId="{0510FCF7-A294-8F4F-820D-503A0063E25C}" type="presOf" srcId="{232DAF9A-CA1F-F541-8C6F-AADF80702AAE}" destId="{40B0FCFC-173F-4E4B-83DB-9553D438168D}" srcOrd="1" destOrd="0" presId="urn:microsoft.com/office/officeart/2005/8/layout/process1"/>
    <dgm:cxn modelId="{AAF7B94E-02A9-C842-9D5E-BCC5F8986F9C}" type="presParOf" srcId="{3D9E70C2-DEF2-9E48-8732-F61F6CC430D1}" destId="{48BE7F1B-139B-EF45-999C-F11156A02000}" srcOrd="0" destOrd="0" presId="urn:microsoft.com/office/officeart/2005/8/layout/process1"/>
    <dgm:cxn modelId="{277CF0C6-2532-6E4F-8DA4-8E46A3F3B77E}" type="presParOf" srcId="{3D9E70C2-DEF2-9E48-8732-F61F6CC430D1}" destId="{D4D34978-33B3-4441-8BB2-9E489408C8D7}" srcOrd="1" destOrd="0" presId="urn:microsoft.com/office/officeart/2005/8/layout/process1"/>
    <dgm:cxn modelId="{EFA55314-70F5-EC42-9AF1-F12486A706AC}" type="presParOf" srcId="{D4D34978-33B3-4441-8BB2-9E489408C8D7}" destId="{4C99E93C-6EC5-874D-9F8C-DFC77B910374}" srcOrd="0" destOrd="0" presId="urn:microsoft.com/office/officeart/2005/8/layout/process1"/>
    <dgm:cxn modelId="{8E625797-7593-1741-9F13-76D738238F9E}" type="presParOf" srcId="{3D9E70C2-DEF2-9E48-8732-F61F6CC430D1}" destId="{999CD417-6F08-0940-BA03-3976DFF3E0F7}" srcOrd="2" destOrd="0" presId="urn:microsoft.com/office/officeart/2005/8/layout/process1"/>
    <dgm:cxn modelId="{BE7642D3-C725-0C45-9E07-D838C834186E}" type="presParOf" srcId="{3D9E70C2-DEF2-9E48-8732-F61F6CC430D1}" destId="{AC39ADAC-825D-A343-B4AB-17FD0FD6D87F}" srcOrd="3" destOrd="0" presId="urn:microsoft.com/office/officeart/2005/8/layout/process1"/>
    <dgm:cxn modelId="{10361C97-5F75-BF45-9972-5F0787F8461D}" type="presParOf" srcId="{AC39ADAC-825D-A343-B4AB-17FD0FD6D87F}" destId="{40B0FCFC-173F-4E4B-83DB-9553D438168D}" srcOrd="0" destOrd="0" presId="urn:microsoft.com/office/officeart/2005/8/layout/process1"/>
    <dgm:cxn modelId="{EDA000D4-D1D0-BA44-B475-D86BF12902BA}" type="presParOf" srcId="{3D9E70C2-DEF2-9E48-8732-F61F6CC430D1}" destId="{07251140-8BA0-E948-8B1E-7153DEEA5A09}" srcOrd="4" destOrd="0" presId="urn:microsoft.com/office/officeart/2005/8/layout/process1"/>
    <dgm:cxn modelId="{37A47378-A41A-A740-A808-F3403364DB68}" type="presParOf" srcId="{3D9E70C2-DEF2-9E48-8732-F61F6CC430D1}" destId="{0BF48CC4-2A9C-BE45-B0A4-2DC70ED0317A}" srcOrd="5" destOrd="0" presId="urn:microsoft.com/office/officeart/2005/8/layout/process1"/>
    <dgm:cxn modelId="{7BF5F7B8-E0D2-FC4A-95BA-CF33DB51F4EE}" type="presParOf" srcId="{0BF48CC4-2A9C-BE45-B0A4-2DC70ED0317A}" destId="{055F5A68-D0F4-104A-8D01-6E8A408A7857}" srcOrd="0" destOrd="0" presId="urn:microsoft.com/office/officeart/2005/8/layout/process1"/>
    <dgm:cxn modelId="{654DA7AD-8ED0-6A49-96B6-054BA431DA8D}" type="presParOf" srcId="{3D9E70C2-DEF2-9E48-8732-F61F6CC430D1}" destId="{9CAED195-FFDA-3E41-8908-791B44EED053}" srcOrd="6" destOrd="0" presId="urn:microsoft.com/office/officeart/2005/8/layout/process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70C38A-37B4-6948-ABAF-A6D8827823C7}" type="doc">
      <dgm:prSet loTypeId="urn:microsoft.com/office/officeart/2005/8/layout/radial4" loCatId="" qsTypeId="urn:microsoft.com/office/officeart/2005/8/quickstyle/simple2" qsCatId="simple" csTypeId="urn:microsoft.com/office/officeart/2005/8/colors/colorful1" csCatId="colorful" phldr="1"/>
      <dgm:spPr/>
      <dgm:t>
        <a:bodyPr/>
        <a:lstStyle/>
        <a:p>
          <a:endParaRPr lang="en-US"/>
        </a:p>
      </dgm:t>
    </dgm:pt>
    <dgm:pt modelId="{CACD894C-2863-D149-8CA7-16D2F2D04F7E}">
      <dgm:prSet phldrT="[Text]" custT="1"/>
      <dgm:spPr/>
      <dgm:t>
        <a:bodyPr/>
        <a:lstStyle/>
        <a:p>
          <a:r>
            <a:rPr lang="en-US" sz="2400" dirty="0">
              <a:solidFill>
                <a:srgbClr val="000000"/>
              </a:solidFill>
              <a:latin typeface="Calibri"/>
              <a:cs typeface="Calibri"/>
            </a:rPr>
            <a:t>Factors affecting compensation</a:t>
          </a:r>
        </a:p>
      </dgm:t>
    </dgm:pt>
    <dgm:pt modelId="{C058273B-D1B1-D443-9B38-74146BD9D2BF}" type="parTrans" cxnId="{A032136A-B1BC-4744-AD41-96A2A8E70CCE}">
      <dgm:prSet/>
      <dgm:spPr/>
      <dgm:t>
        <a:bodyPr/>
        <a:lstStyle/>
        <a:p>
          <a:endParaRPr lang="en-US" sz="2400">
            <a:solidFill>
              <a:srgbClr val="000000"/>
            </a:solidFill>
          </a:endParaRPr>
        </a:p>
      </dgm:t>
    </dgm:pt>
    <dgm:pt modelId="{C877181F-745A-F040-90D8-4A8652763C28}" type="sibTrans" cxnId="{A032136A-B1BC-4744-AD41-96A2A8E70CCE}">
      <dgm:prSet/>
      <dgm:spPr/>
      <dgm:t>
        <a:bodyPr/>
        <a:lstStyle/>
        <a:p>
          <a:endParaRPr lang="en-US" sz="2400">
            <a:solidFill>
              <a:srgbClr val="000000"/>
            </a:solidFill>
          </a:endParaRPr>
        </a:p>
      </dgm:t>
    </dgm:pt>
    <dgm:pt modelId="{825D31E5-CD04-8946-BC3F-B719EED28B22}">
      <dgm:prSet phldrT="[Text]" custT="1"/>
      <dgm:spPr/>
      <dgm:t>
        <a:bodyPr/>
        <a:lstStyle/>
        <a:p>
          <a:r>
            <a:rPr lang="en-US" sz="2800" dirty="0">
              <a:solidFill>
                <a:srgbClr val="000000"/>
              </a:solidFill>
              <a:latin typeface="Calibri"/>
              <a:cs typeface="Calibri"/>
            </a:rPr>
            <a:t>Trauma </a:t>
          </a:r>
        </a:p>
      </dgm:t>
    </dgm:pt>
    <dgm:pt modelId="{C019CFAC-1108-8446-AE07-31DD5526EC7E}" type="parTrans" cxnId="{9C06135F-F3A0-FA4F-8C1D-B9DC36BD2795}">
      <dgm:prSet/>
      <dgm:spPr/>
      <dgm:t>
        <a:bodyPr/>
        <a:lstStyle/>
        <a:p>
          <a:endParaRPr lang="en-US" sz="2400">
            <a:solidFill>
              <a:srgbClr val="000000"/>
            </a:solidFill>
          </a:endParaRPr>
        </a:p>
      </dgm:t>
    </dgm:pt>
    <dgm:pt modelId="{51152F52-EE37-2B41-98B2-069079644A98}" type="sibTrans" cxnId="{9C06135F-F3A0-FA4F-8C1D-B9DC36BD2795}">
      <dgm:prSet/>
      <dgm:spPr/>
      <dgm:t>
        <a:bodyPr/>
        <a:lstStyle/>
        <a:p>
          <a:endParaRPr lang="en-US" sz="2400">
            <a:solidFill>
              <a:srgbClr val="000000"/>
            </a:solidFill>
          </a:endParaRPr>
        </a:p>
      </dgm:t>
    </dgm:pt>
    <dgm:pt modelId="{8CC7AB60-1165-D64C-9531-1DFE5882AE46}">
      <dgm:prSet phldrT="[Text]" custT="1"/>
      <dgm:spPr/>
      <dgm:t>
        <a:bodyPr/>
        <a:lstStyle/>
        <a:p>
          <a:r>
            <a:rPr lang="en-US" sz="2800" dirty="0">
              <a:solidFill>
                <a:srgbClr val="000000"/>
              </a:solidFill>
              <a:latin typeface="Calibri"/>
              <a:cs typeface="Calibri"/>
            </a:rPr>
            <a:t>Loss of career opportunity</a:t>
          </a:r>
        </a:p>
      </dgm:t>
    </dgm:pt>
    <dgm:pt modelId="{A44C8FBA-9659-8746-8273-2DFEA951CCAD}" type="parTrans" cxnId="{BCA1834C-CEEC-1E4B-A148-D454880CD732}">
      <dgm:prSet/>
      <dgm:spPr/>
      <dgm:t>
        <a:bodyPr/>
        <a:lstStyle/>
        <a:p>
          <a:endParaRPr lang="en-US" sz="2400">
            <a:solidFill>
              <a:srgbClr val="000000"/>
            </a:solidFill>
          </a:endParaRPr>
        </a:p>
      </dgm:t>
    </dgm:pt>
    <dgm:pt modelId="{5221F717-322E-B042-9028-BC90EE159B31}" type="sibTrans" cxnId="{BCA1834C-CEEC-1E4B-A148-D454880CD732}">
      <dgm:prSet/>
      <dgm:spPr/>
      <dgm:t>
        <a:bodyPr/>
        <a:lstStyle/>
        <a:p>
          <a:endParaRPr lang="en-US" sz="2400">
            <a:solidFill>
              <a:srgbClr val="000000"/>
            </a:solidFill>
          </a:endParaRPr>
        </a:p>
      </dgm:t>
    </dgm:pt>
    <dgm:pt modelId="{15C7ECFB-97F4-E247-BF81-E48CAB1FB2F0}">
      <dgm:prSet phldrT="[Text]" custT="1"/>
      <dgm:spPr/>
      <dgm:t>
        <a:bodyPr/>
        <a:lstStyle/>
        <a:p>
          <a:r>
            <a:rPr lang="en-US" sz="2800" dirty="0">
              <a:solidFill>
                <a:srgbClr val="000000"/>
              </a:solidFill>
              <a:latin typeface="Calibri"/>
              <a:cs typeface="Calibri"/>
            </a:rPr>
            <a:t>Medical expenses</a:t>
          </a:r>
        </a:p>
      </dgm:t>
    </dgm:pt>
    <dgm:pt modelId="{2630AF79-CF1E-C242-A0A8-65BD54AD0F9B}" type="parTrans" cxnId="{CDD3C750-7BC1-4745-8858-87379A9DEA3D}">
      <dgm:prSet/>
      <dgm:spPr/>
      <dgm:t>
        <a:bodyPr/>
        <a:lstStyle/>
        <a:p>
          <a:endParaRPr lang="en-US" sz="2400">
            <a:solidFill>
              <a:srgbClr val="000000"/>
            </a:solidFill>
          </a:endParaRPr>
        </a:p>
      </dgm:t>
    </dgm:pt>
    <dgm:pt modelId="{CE97DD09-4CA7-4F4A-8601-2774E2A7BCE2}" type="sibTrans" cxnId="{CDD3C750-7BC1-4745-8858-87379A9DEA3D}">
      <dgm:prSet/>
      <dgm:spPr/>
      <dgm:t>
        <a:bodyPr/>
        <a:lstStyle/>
        <a:p>
          <a:endParaRPr lang="en-US" sz="2400">
            <a:solidFill>
              <a:srgbClr val="000000"/>
            </a:solidFill>
          </a:endParaRPr>
        </a:p>
      </dgm:t>
    </dgm:pt>
    <dgm:pt modelId="{9EC4CA1D-4D28-6C49-8AE2-AE0D011B61B6}">
      <dgm:prSet phldrT="[Text]" custT="1"/>
      <dgm:spPr/>
      <dgm:t>
        <a:bodyPr/>
        <a:lstStyle/>
        <a:p>
          <a:r>
            <a:rPr lang="en-US" sz="2800" dirty="0">
              <a:solidFill>
                <a:srgbClr val="000000"/>
              </a:solidFill>
              <a:latin typeface="Calibri"/>
              <a:cs typeface="Calibri"/>
            </a:rPr>
            <a:t>Financial status of the respondent</a:t>
          </a:r>
        </a:p>
      </dgm:t>
    </dgm:pt>
    <dgm:pt modelId="{95D480E4-399A-D042-8930-2FC2B596F9F1}" type="parTrans" cxnId="{52690379-5EA9-5249-A811-B63AC34ED70F}">
      <dgm:prSet/>
      <dgm:spPr/>
      <dgm:t>
        <a:bodyPr/>
        <a:lstStyle/>
        <a:p>
          <a:endParaRPr lang="en-US" sz="2400">
            <a:solidFill>
              <a:srgbClr val="000000"/>
            </a:solidFill>
          </a:endParaRPr>
        </a:p>
      </dgm:t>
    </dgm:pt>
    <dgm:pt modelId="{F208408E-D089-CE41-A71B-D192392C8B69}" type="sibTrans" cxnId="{52690379-5EA9-5249-A811-B63AC34ED70F}">
      <dgm:prSet/>
      <dgm:spPr/>
      <dgm:t>
        <a:bodyPr/>
        <a:lstStyle/>
        <a:p>
          <a:endParaRPr lang="en-US" sz="2400">
            <a:solidFill>
              <a:srgbClr val="000000"/>
            </a:solidFill>
          </a:endParaRPr>
        </a:p>
      </dgm:t>
    </dgm:pt>
    <dgm:pt modelId="{EE7F66C1-E40E-524C-9AC8-8C186B130684}">
      <dgm:prSet phldrT="[Text]" custT="1"/>
      <dgm:spPr/>
      <dgm:t>
        <a:bodyPr/>
        <a:lstStyle/>
        <a:p>
          <a:r>
            <a:rPr lang="en-US" sz="2800" dirty="0">
              <a:solidFill>
                <a:srgbClr val="000000"/>
              </a:solidFill>
              <a:latin typeface="Calibri"/>
              <a:cs typeface="Calibri"/>
            </a:rPr>
            <a:t>Payment terms</a:t>
          </a:r>
        </a:p>
      </dgm:t>
    </dgm:pt>
    <dgm:pt modelId="{FEC8B605-F35D-D24B-8D64-EF5953133CE9}" type="parTrans" cxnId="{346A0C9C-F4E0-1442-AC8E-ED2DE9386EF7}">
      <dgm:prSet/>
      <dgm:spPr/>
      <dgm:t>
        <a:bodyPr/>
        <a:lstStyle/>
        <a:p>
          <a:endParaRPr lang="en-US" sz="2400">
            <a:solidFill>
              <a:srgbClr val="000000"/>
            </a:solidFill>
          </a:endParaRPr>
        </a:p>
      </dgm:t>
    </dgm:pt>
    <dgm:pt modelId="{957718DE-72E9-5348-87EE-03F900D18E2D}" type="sibTrans" cxnId="{346A0C9C-F4E0-1442-AC8E-ED2DE9386EF7}">
      <dgm:prSet/>
      <dgm:spPr/>
      <dgm:t>
        <a:bodyPr/>
        <a:lstStyle/>
        <a:p>
          <a:endParaRPr lang="en-US" sz="2400">
            <a:solidFill>
              <a:srgbClr val="000000"/>
            </a:solidFill>
          </a:endParaRPr>
        </a:p>
      </dgm:t>
    </dgm:pt>
    <dgm:pt modelId="{9741E27C-F9D8-EF48-BFA9-1A8A749DC685}" type="pres">
      <dgm:prSet presAssocID="{8970C38A-37B4-6948-ABAF-A6D8827823C7}" presName="cycle" presStyleCnt="0">
        <dgm:presLayoutVars>
          <dgm:chMax val="1"/>
          <dgm:dir/>
          <dgm:animLvl val="ctr"/>
          <dgm:resizeHandles val="exact"/>
        </dgm:presLayoutVars>
      </dgm:prSet>
      <dgm:spPr/>
    </dgm:pt>
    <dgm:pt modelId="{3F302CD0-568F-2B47-A8E7-C2020AC5F7D6}" type="pres">
      <dgm:prSet presAssocID="{CACD894C-2863-D149-8CA7-16D2F2D04F7E}" presName="centerShape" presStyleLbl="node0" presStyleIdx="0" presStyleCnt="1" custScaleX="107636" custScaleY="107446"/>
      <dgm:spPr/>
    </dgm:pt>
    <dgm:pt modelId="{3B3ECF5D-408D-514F-9994-EA25AF75C4CB}" type="pres">
      <dgm:prSet presAssocID="{C019CFAC-1108-8446-AE07-31DD5526EC7E}" presName="parTrans" presStyleLbl="bgSibTrans2D1" presStyleIdx="0" presStyleCnt="5"/>
      <dgm:spPr/>
    </dgm:pt>
    <dgm:pt modelId="{32A0D63F-AC4E-504C-A0FF-84E61CEC910F}" type="pres">
      <dgm:prSet presAssocID="{825D31E5-CD04-8946-BC3F-B719EED28B22}" presName="node" presStyleLbl="node1" presStyleIdx="0" presStyleCnt="5">
        <dgm:presLayoutVars>
          <dgm:bulletEnabled val="1"/>
        </dgm:presLayoutVars>
      </dgm:prSet>
      <dgm:spPr/>
    </dgm:pt>
    <dgm:pt modelId="{4147241E-C845-D042-8425-FEA6A57AE6B2}" type="pres">
      <dgm:prSet presAssocID="{A44C8FBA-9659-8746-8273-2DFEA951CCAD}" presName="parTrans" presStyleLbl="bgSibTrans2D1" presStyleIdx="1" presStyleCnt="5"/>
      <dgm:spPr/>
    </dgm:pt>
    <dgm:pt modelId="{3A045384-8DAA-E24A-B28A-EBFB8A12F851}" type="pres">
      <dgm:prSet presAssocID="{8CC7AB60-1165-D64C-9531-1DFE5882AE46}" presName="node" presStyleLbl="node1" presStyleIdx="1" presStyleCnt="5">
        <dgm:presLayoutVars>
          <dgm:bulletEnabled val="1"/>
        </dgm:presLayoutVars>
      </dgm:prSet>
      <dgm:spPr/>
    </dgm:pt>
    <dgm:pt modelId="{54F3F2DB-17B7-C049-A727-F613E659E41B}" type="pres">
      <dgm:prSet presAssocID="{2630AF79-CF1E-C242-A0A8-65BD54AD0F9B}" presName="parTrans" presStyleLbl="bgSibTrans2D1" presStyleIdx="2" presStyleCnt="5"/>
      <dgm:spPr/>
    </dgm:pt>
    <dgm:pt modelId="{077BBD9E-859A-D443-AE0E-90E4EBD702CB}" type="pres">
      <dgm:prSet presAssocID="{15C7ECFB-97F4-E247-BF81-E48CAB1FB2F0}" presName="node" presStyleLbl="node1" presStyleIdx="2" presStyleCnt="5">
        <dgm:presLayoutVars>
          <dgm:bulletEnabled val="1"/>
        </dgm:presLayoutVars>
      </dgm:prSet>
      <dgm:spPr/>
    </dgm:pt>
    <dgm:pt modelId="{AC7DE61C-CBC7-C148-B803-01A1DB38ECB8}" type="pres">
      <dgm:prSet presAssocID="{95D480E4-399A-D042-8930-2FC2B596F9F1}" presName="parTrans" presStyleLbl="bgSibTrans2D1" presStyleIdx="3" presStyleCnt="5"/>
      <dgm:spPr/>
    </dgm:pt>
    <dgm:pt modelId="{5AFA7E5D-4EA5-DF4C-A5D6-27DE49FE0A3D}" type="pres">
      <dgm:prSet presAssocID="{9EC4CA1D-4D28-6C49-8AE2-AE0D011B61B6}" presName="node" presStyleLbl="node1" presStyleIdx="3" presStyleCnt="5">
        <dgm:presLayoutVars>
          <dgm:bulletEnabled val="1"/>
        </dgm:presLayoutVars>
      </dgm:prSet>
      <dgm:spPr/>
    </dgm:pt>
    <dgm:pt modelId="{04709812-DE85-6845-B4F6-B63F5EB252D3}" type="pres">
      <dgm:prSet presAssocID="{FEC8B605-F35D-D24B-8D64-EF5953133CE9}" presName="parTrans" presStyleLbl="bgSibTrans2D1" presStyleIdx="4" presStyleCnt="5"/>
      <dgm:spPr/>
    </dgm:pt>
    <dgm:pt modelId="{40359DDD-B305-0C4A-8589-6FF601A3DB2A}" type="pres">
      <dgm:prSet presAssocID="{EE7F66C1-E40E-524C-9AC8-8C186B130684}" presName="node" presStyleLbl="node1" presStyleIdx="4" presStyleCnt="5">
        <dgm:presLayoutVars>
          <dgm:bulletEnabled val="1"/>
        </dgm:presLayoutVars>
      </dgm:prSet>
      <dgm:spPr/>
    </dgm:pt>
  </dgm:ptLst>
  <dgm:cxnLst>
    <dgm:cxn modelId="{E44C3501-B324-0E44-A638-2E44EB5B4DCE}" type="presOf" srcId="{2630AF79-CF1E-C242-A0A8-65BD54AD0F9B}" destId="{54F3F2DB-17B7-C049-A727-F613E659E41B}" srcOrd="0" destOrd="0" presId="urn:microsoft.com/office/officeart/2005/8/layout/radial4"/>
    <dgm:cxn modelId="{6BB54301-D7BE-8F45-8258-65CBC93E73FC}" type="presOf" srcId="{FEC8B605-F35D-D24B-8D64-EF5953133CE9}" destId="{04709812-DE85-6845-B4F6-B63F5EB252D3}" srcOrd="0" destOrd="0" presId="urn:microsoft.com/office/officeart/2005/8/layout/radial4"/>
    <dgm:cxn modelId="{9FD1BF03-49E1-0446-8219-6E49A2E1D723}" type="presOf" srcId="{9EC4CA1D-4D28-6C49-8AE2-AE0D011B61B6}" destId="{5AFA7E5D-4EA5-DF4C-A5D6-27DE49FE0A3D}" srcOrd="0" destOrd="0" presId="urn:microsoft.com/office/officeart/2005/8/layout/radial4"/>
    <dgm:cxn modelId="{F07F762C-B6F8-3D44-857B-D5A0ED60F6CC}" type="presOf" srcId="{EE7F66C1-E40E-524C-9AC8-8C186B130684}" destId="{40359DDD-B305-0C4A-8589-6FF601A3DB2A}" srcOrd="0" destOrd="0" presId="urn:microsoft.com/office/officeart/2005/8/layout/radial4"/>
    <dgm:cxn modelId="{81265D37-0661-924F-9E7A-44216526EFAF}" type="presOf" srcId="{A44C8FBA-9659-8746-8273-2DFEA951CCAD}" destId="{4147241E-C845-D042-8425-FEA6A57AE6B2}" srcOrd="0" destOrd="0" presId="urn:microsoft.com/office/officeart/2005/8/layout/radial4"/>
    <dgm:cxn modelId="{423E7C3D-417F-4D46-96C8-EAEE60E5329F}" type="presOf" srcId="{825D31E5-CD04-8946-BC3F-B719EED28B22}" destId="{32A0D63F-AC4E-504C-A0FF-84E61CEC910F}" srcOrd="0" destOrd="0" presId="urn:microsoft.com/office/officeart/2005/8/layout/radial4"/>
    <dgm:cxn modelId="{2DCF0E3F-30A6-F843-8552-416EC7465322}" type="presOf" srcId="{95D480E4-399A-D042-8930-2FC2B596F9F1}" destId="{AC7DE61C-CBC7-C148-B803-01A1DB38ECB8}" srcOrd="0" destOrd="0" presId="urn:microsoft.com/office/officeart/2005/8/layout/radial4"/>
    <dgm:cxn modelId="{9C06135F-F3A0-FA4F-8C1D-B9DC36BD2795}" srcId="{CACD894C-2863-D149-8CA7-16D2F2D04F7E}" destId="{825D31E5-CD04-8946-BC3F-B719EED28B22}" srcOrd="0" destOrd="0" parTransId="{C019CFAC-1108-8446-AE07-31DD5526EC7E}" sibTransId="{51152F52-EE37-2B41-98B2-069079644A98}"/>
    <dgm:cxn modelId="{A032136A-B1BC-4744-AD41-96A2A8E70CCE}" srcId="{8970C38A-37B4-6948-ABAF-A6D8827823C7}" destId="{CACD894C-2863-D149-8CA7-16D2F2D04F7E}" srcOrd="0" destOrd="0" parTransId="{C058273B-D1B1-D443-9B38-74146BD9D2BF}" sibTransId="{C877181F-745A-F040-90D8-4A8652763C28}"/>
    <dgm:cxn modelId="{BCA1834C-CEEC-1E4B-A148-D454880CD732}" srcId="{CACD894C-2863-D149-8CA7-16D2F2D04F7E}" destId="{8CC7AB60-1165-D64C-9531-1DFE5882AE46}" srcOrd="1" destOrd="0" parTransId="{A44C8FBA-9659-8746-8273-2DFEA951CCAD}" sibTransId="{5221F717-322E-B042-9028-BC90EE159B31}"/>
    <dgm:cxn modelId="{CDD3C750-7BC1-4745-8858-87379A9DEA3D}" srcId="{CACD894C-2863-D149-8CA7-16D2F2D04F7E}" destId="{15C7ECFB-97F4-E247-BF81-E48CAB1FB2F0}" srcOrd="2" destOrd="0" parTransId="{2630AF79-CF1E-C242-A0A8-65BD54AD0F9B}" sibTransId="{CE97DD09-4CA7-4F4A-8601-2774E2A7BCE2}"/>
    <dgm:cxn modelId="{A0197E52-DE7E-A14A-A6AB-73A34FFC6E10}" type="presOf" srcId="{8CC7AB60-1165-D64C-9531-1DFE5882AE46}" destId="{3A045384-8DAA-E24A-B28A-EBFB8A12F851}" srcOrd="0" destOrd="0" presId="urn:microsoft.com/office/officeart/2005/8/layout/radial4"/>
    <dgm:cxn modelId="{52690379-5EA9-5249-A811-B63AC34ED70F}" srcId="{CACD894C-2863-D149-8CA7-16D2F2D04F7E}" destId="{9EC4CA1D-4D28-6C49-8AE2-AE0D011B61B6}" srcOrd="3" destOrd="0" parTransId="{95D480E4-399A-D042-8930-2FC2B596F9F1}" sibTransId="{F208408E-D089-CE41-A71B-D192392C8B69}"/>
    <dgm:cxn modelId="{7D745A81-9041-2349-9B59-5C3DAADDC2AA}" type="presOf" srcId="{8970C38A-37B4-6948-ABAF-A6D8827823C7}" destId="{9741E27C-F9D8-EF48-BFA9-1A8A749DC685}" srcOrd="0" destOrd="0" presId="urn:microsoft.com/office/officeart/2005/8/layout/radial4"/>
    <dgm:cxn modelId="{346A0C9C-F4E0-1442-AC8E-ED2DE9386EF7}" srcId="{CACD894C-2863-D149-8CA7-16D2F2D04F7E}" destId="{EE7F66C1-E40E-524C-9AC8-8C186B130684}" srcOrd="4" destOrd="0" parTransId="{FEC8B605-F35D-D24B-8D64-EF5953133CE9}" sibTransId="{957718DE-72E9-5348-87EE-03F900D18E2D}"/>
    <dgm:cxn modelId="{84F451B0-191A-934F-B841-FFE655687432}" type="presOf" srcId="{15C7ECFB-97F4-E247-BF81-E48CAB1FB2F0}" destId="{077BBD9E-859A-D443-AE0E-90E4EBD702CB}" srcOrd="0" destOrd="0" presId="urn:microsoft.com/office/officeart/2005/8/layout/radial4"/>
    <dgm:cxn modelId="{10FD19D2-A56E-E749-99F2-02E4BEE52628}" type="presOf" srcId="{C019CFAC-1108-8446-AE07-31DD5526EC7E}" destId="{3B3ECF5D-408D-514F-9994-EA25AF75C4CB}" srcOrd="0" destOrd="0" presId="urn:microsoft.com/office/officeart/2005/8/layout/radial4"/>
    <dgm:cxn modelId="{7705B8E9-C895-DE48-BA8B-D58B6B9B9884}" type="presOf" srcId="{CACD894C-2863-D149-8CA7-16D2F2D04F7E}" destId="{3F302CD0-568F-2B47-A8E7-C2020AC5F7D6}" srcOrd="0" destOrd="0" presId="urn:microsoft.com/office/officeart/2005/8/layout/radial4"/>
    <dgm:cxn modelId="{4CF9B5CA-1ACD-C641-9D9F-2AFC242A88D7}" type="presParOf" srcId="{9741E27C-F9D8-EF48-BFA9-1A8A749DC685}" destId="{3F302CD0-568F-2B47-A8E7-C2020AC5F7D6}" srcOrd="0" destOrd="0" presId="urn:microsoft.com/office/officeart/2005/8/layout/radial4"/>
    <dgm:cxn modelId="{9CAA9266-F31D-DC47-956F-BDBD897DD80D}" type="presParOf" srcId="{9741E27C-F9D8-EF48-BFA9-1A8A749DC685}" destId="{3B3ECF5D-408D-514F-9994-EA25AF75C4CB}" srcOrd="1" destOrd="0" presId="urn:microsoft.com/office/officeart/2005/8/layout/radial4"/>
    <dgm:cxn modelId="{8C92ADEA-D212-544A-92B5-F1EE4B7A906D}" type="presParOf" srcId="{9741E27C-F9D8-EF48-BFA9-1A8A749DC685}" destId="{32A0D63F-AC4E-504C-A0FF-84E61CEC910F}" srcOrd="2" destOrd="0" presId="urn:microsoft.com/office/officeart/2005/8/layout/radial4"/>
    <dgm:cxn modelId="{95A9BF91-10BC-A04D-9673-CE351D79BCFE}" type="presParOf" srcId="{9741E27C-F9D8-EF48-BFA9-1A8A749DC685}" destId="{4147241E-C845-D042-8425-FEA6A57AE6B2}" srcOrd="3" destOrd="0" presId="urn:microsoft.com/office/officeart/2005/8/layout/radial4"/>
    <dgm:cxn modelId="{65309352-0E5C-AC45-A259-496BE43B8E4B}" type="presParOf" srcId="{9741E27C-F9D8-EF48-BFA9-1A8A749DC685}" destId="{3A045384-8DAA-E24A-B28A-EBFB8A12F851}" srcOrd="4" destOrd="0" presId="urn:microsoft.com/office/officeart/2005/8/layout/radial4"/>
    <dgm:cxn modelId="{E5BC24CE-4834-C040-AD01-CE04E6E66E5D}" type="presParOf" srcId="{9741E27C-F9D8-EF48-BFA9-1A8A749DC685}" destId="{54F3F2DB-17B7-C049-A727-F613E659E41B}" srcOrd="5" destOrd="0" presId="urn:microsoft.com/office/officeart/2005/8/layout/radial4"/>
    <dgm:cxn modelId="{E0B0D3C1-9367-7B4B-87E4-5ADB6C43A308}" type="presParOf" srcId="{9741E27C-F9D8-EF48-BFA9-1A8A749DC685}" destId="{077BBD9E-859A-D443-AE0E-90E4EBD702CB}" srcOrd="6" destOrd="0" presId="urn:microsoft.com/office/officeart/2005/8/layout/radial4"/>
    <dgm:cxn modelId="{7F476EAF-21F3-324F-8504-FA74C7E8042B}" type="presParOf" srcId="{9741E27C-F9D8-EF48-BFA9-1A8A749DC685}" destId="{AC7DE61C-CBC7-C148-B803-01A1DB38ECB8}" srcOrd="7" destOrd="0" presId="urn:microsoft.com/office/officeart/2005/8/layout/radial4"/>
    <dgm:cxn modelId="{46F8D25A-FA5E-5C4C-BE55-5E266939B913}" type="presParOf" srcId="{9741E27C-F9D8-EF48-BFA9-1A8A749DC685}" destId="{5AFA7E5D-4EA5-DF4C-A5D6-27DE49FE0A3D}" srcOrd="8" destOrd="0" presId="urn:microsoft.com/office/officeart/2005/8/layout/radial4"/>
    <dgm:cxn modelId="{1D2171E8-F610-1749-A2B1-1B47CB637E58}" type="presParOf" srcId="{9741E27C-F9D8-EF48-BFA9-1A8A749DC685}" destId="{04709812-DE85-6845-B4F6-B63F5EB252D3}" srcOrd="9" destOrd="0" presId="urn:microsoft.com/office/officeart/2005/8/layout/radial4"/>
    <dgm:cxn modelId="{CA8E6356-D05C-3740-96C9-53DB75D8586F}" type="presParOf" srcId="{9741E27C-F9D8-EF48-BFA9-1A8A749DC685}" destId="{40359DDD-B305-0C4A-8589-6FF601A3DB2A}"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CF9664-0CC9-4645-BD56-8090959BD04F}">
      <dsp:nvSpPr>
        <dsp:cNvPr id="0" name=""/>
        <dsp:cNvSpPr/>
      </dsp:nvSpPr>
      <dsp:spPr>
        <a:xfrm>
          <a:off x="2618424" y="2315152"/>
          <a:ext cx="1972134" cy="1594236"/>
        </a:xfrm>
        <a:prstGeom prst="roundRect">
          <a:avLst/>
        </a:prstGeom>
        <a:solidFill>
          <a:schemeClr val="lt1">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b="1" kern="1200" dirty="0">
              <a:effectLst>
                <a:outerShdw blurRad="38100" dist="38100" dir="2700000" algn="tl">
                  <a:srgbClr val="000000">
                    <a:alpha val="43137"/>
                  </a:srgbClr>
                </a:outerShdw>
              </a:effectLst>
            </a:rPr>
            <a:t>Sexual Harassment</a:t>
          </a:r>
        </a:p>
      </dsp:txBody>
      <dsp:txXfrm>
        <a:off x="2696248" y="2392976"/>
        <a:ext cx="1816486" cy="1438588"/>
      </dsp:txXfrm>
    </dsp:sp>
    <dsp:sp modelId="{4CFC6C47-05CD-CF40-B93E-CA42D74F8E83}">
      <dsp:nvSpPr>
        <dsp:cNvPr id="0" name=""/>
        <dsp:cNvSpPr/>
      </dsp:nvSpPr>
      <dsp:spPr>
        <a:xfrm rot="16211030">
          <a:off x="3043664" y="1749956"/>
          <a:ext cx="1130397" cy="0"/>
        </a:xfrm>
        <a:custGeom>
          <a:avLst/>
          <a:gdLst/>
          <a:ahLst/>
          <a:cxnLst/>
          <a:rect l="0" t="0" r="0" b="0"/>
          <a:pathLst>
            <a:path>
              <a:moveTo>
                <a:pt x="0" y="0"/>
              </a:moveTo>
              <a:lnTo>
                <a:pt x="1130397"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4D160E7-631C-9349-BBA1-7FB72BCCF6BC}">
      <dsp:nvSpPr>
        <dsp:cNvPr id="0" name=""/>
        <dsp:cNvSpPr/>
      </dsp:nvSpPr>
      <dsp:spPr>
        <a:xfrm>
          <a:off x="2741493" y="116622"/>
          <a:ext cx="1741791" cy="1068138"/>
        </a:xfrm>
        <a:prstGeom prst="roundRect">
          <a:avLst/>
        </a:prstGeom>
        <a:solidFill>
          <a:schemeClr val="lt1">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i="1" kern="1200"/>
            <a:t>Demanding sexual favours</a:t>
          </a:r>
          <a:endParaRPr lang="en-US" sz="1600" b="1" i="1" kern="1200" dirty="0"/>
        </a:p>
      </dsp:txBody>
      <dsp:txXfrm>
        <a:off x="2793635" y="168764"/>
        <a:ext cx="1637507" cy="963854"/>
      </dsp:txXfrm>
    </dsp:sp>
    <dsp:sp modelId="{6052F559-D6A7-A04A-9F60-00E72AD9B82B}">
      <dsp:nvSpPr>
        <dsp:cNvPr id="0" name=""/>
        <dsp:cNvSpPr/>
      </dsp:nvSpPr>
      <dsp:spPr>
        <a:xfrm rot="20305398">
          <a:off x="4567210" y="2599791"/>
          <a:ext cx="666391" cy="0"/>
        </a:xfrm>
        <a:custGeom>
          <a:avLst/>
          <a:gdLst/>
          <a:ahLst/>
          <a:cxnLst/>
          <a:rect l="0" t="0" r="0" b="0"/>
          <a:pathLst>
            <a:path>
              <a:moveTo>
                <a:pt x="0" y="0"/>
              </a:moveTo>
              <a:lnTo>
                <a:pt x="666391"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340916E-3802-064C-AEE0-70A08817A114}">
      <dsp:nvSpPr>
        <dsp:cNvPr id="0" name=""/>
        <dsp:cNvSpPr/>
      </dsp:nvSpPr>
      <dsp:spPr>
        <a:xfrm>
          <a:off x="5210253" y="1481039"/>
          <a:ext cx="2337300" cy="1068138"/>
        </a:xfrm>
        <a:prstGeom prst="roundRect">
          <a:avLst/>
        </a:prstGeom>
        <a:solidFill>
          <a:schemeClr val="lt1">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i="1" kern="1200"/>
            <a:t>Verbal, non-verbal</a:t>
          </a:r>
          <a:endParaRPr lang="en-US" sz="1600" b="1" i="1" kern="1200" dirty="0"/>
        </a:p>
      </dsp:txBody>
      <dsp:txXfrm>
        <a:off x="5262395" y="1533181"/>
        <a:ext cx="2233016" cy="963854"/>
      </dsp:txXfrm>
    </dsp:sp>
    <dsp:sp modelId="{E9DB6B59-73F4-9944-BD76-33CD6BC3BF48}">
      <dsp:nvSpPr>
        <dsp:cNvPr id="0" name=""/>
        <dsp:cNvSpPr/>
      </dsp:nvSpPr>
      <dsp:spPr>
        <a:xfrm rot="1601491">
          <a:off x="4547634" y="3788962"/>
          <a:ext cx="805608" cy="0"/>
        </a:xfrm>
        <a:custGeom>
          <a:avLst/>
          <a:gdLst/>
          <a:ahLst/>
          <a:cxnLst/>
          <a:rect l="0" t="0" r="0" b="0"/>
          <a:pathLst>
            <a:path>
              <a:moveTo>
                <a:pt x="0" y="0"/>
              </a:moveTo>
              <a:lnTo>
                <a:pt x="805608"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601C7E8-AA56-5743-B4C2-9549DA1D378E}">
      <dsp:nvSpPr>
        <dsp:cNvPr id="0" name=""/>
        <dsp:cNvSpPr/>
      </dsp:nvSpPr>
      <dsp:spPr>
        <a:xfrm>
          <a:off x="5310320" y="3954572"/>
          <a:ext cx="2063579" cy="1068138"/>
        </a:xfrm>
        <a:prstGeom prst="roundRect">
          <a:avLst/>
        </a:prstGeom>
        <a:solidFill>
          <a:schemeClr val="lt1">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i="1" kern="1200"/>
            <a:t>Physical assault</a:t>
          </a:r>
          <a:endParaRPr lang="en-US" sz="1600" b="1" i="1" kern="1200" dirty="0"/>
        </a:p>
      </dsp:txBody>
      <dsp:txXfrm>
        <a:off x="5362462" y="4006714"/>
        <a:ext cx="1959295" cy="963854"/>
      </dsp:txXfrm>
    </dsp:sp>
    <dsp:sp modelId="{8F79919E-1BEF-6D44-97F7-FA6770F82496}">
      <dsp:nvSpPr>
        <dsp:cNvPr id="0" name=""/>
        <dsp:cNvSpPr/>
      </dsp:nvSpPr>
      <dsp:spPr>
        <a:xfrm rot="9095863">
          <a:off x="1810781" y="3849868"/>
          <a:ext cx="859364" cy="0"/>
        </a:xfrm>
        <a:custGeom>
          <a:avLst/>
          <a:gdLst/>
          <a:ahLst/>
          <a:cxnLst/>
          <a:rect l="0" t="0" r="0" b="0"/>
          <a:pathLst>
            <a:path>
              <a:moveTo>
                <a:pt x="0" y="0"/>
              </a:moveTo>
              <a:lnTo>
                <a:pt x="859364"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28015D7-21F5-F846-B474-FB7EC7820990}">
      <dsp:nvSpPr>
        <dsp:cNvPr id="0" name=""/>
        <dsp:cNvSpPr/>
      </dsp:nvSpPr>
      <dsp:spPr>
        <a:xfrm>
          <a:off x="0" y="4023754"/>
          <a:ext cx="1862502" cy="1068138"/>
        </a:xfrm>
        <a:prstGeom prst="roundRect">
          <a:avLst/>
        </a:prstGeom>
        <a:solidFill>
          <a:schemeClr val="lt1">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i="1" kern="1200" dirty="0"/>
            <a:t>Showing pornography</a:t>
          </a:r>
        </a:p>
      </dsp:txBody>
      <dsp:txXfrm>
        <a:off x="52142" y="4075896"/>
        <a:ext cx="1758218" cy="963854"/>
      </dsp:txXfrm>
    </dsp:sp>
    <dsp:sp modelId="{C55C4B53-E0B0-BC48-ACAE-46B63397A0B4}">
      <dsp:nvSpPr>
        <dsp:cNvPr id="0" name=""/>
        <dsp:cNvSpPr/>
      </dsp:nvSpPr>
      <dsp:spPr>
        <a:xfrm rot="12423624">
          <a:off x="2188147" y="2504994"/>
          <a:ext cx="455192" cy="0"/>
        </a:xfrm>
        <a:custGeom>
          <a:avLst/>
          <a:gdLst/>
          <a:ahLst/>
          <a:cxnLst/>
          <a:rect l="0" t="0" r="0" b="0"/>
          <a:pathLst>
            <a:path>
              <a:moveTo>
                <a:pt x="0" y="0"/>
              </a:moveTo>
              <a:lnTo>
                <a:pt x="455192"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AC6620F-9480-A147-A649-A4B0122448B4}">
      <dsp:nvSpPr>
        <dsp:cNvPr id="0" name=""/>
        <dsp:cNvSpPr/>
      </dsp:nvSpPr>
      <dsp:spPr>
        <a:xfrm>
          <a:off x="0" y="1333315"/>
          <a:ext cx="2335238" cy="1068138"/>
        </a:xfrm>
        <a:prstGeom prst="roundRect">
          <a:avLst/>
        </a:prstGeom>
        <a:solidFill>
          <a:schemeClr val="lt1">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i="1" kern="1200" dirty="0"/>
            <a:t>Making sexually colored remarks</a:t>
          </a:r>
        </a:p>
      </dsp:txBody>
      <dsp:txXfrm>
        <a:off x="52142" y="1385457"/>
        <a:ext cx="2230954" cy="9638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A151FB-2EBF-734A-BF10-171480AC181A}">
      <dsp:nvSpPr>
        <dsp:cNvPr id="0" name=""/>
        <dsp:cNvSpPr/>
      </dsp:nvSpPr>
      <dsp:spPr>
        <a:xfrm>
          <a:off x="3222252" y="50096"/>
          <a:ext cx="1613093" cy="1613093"/>
        </a:xfrm>
        <a:prstGeom prst="ellipse">
          <a:avLst/>
        </a:prstGeom>
        <a:solidFill>
          <a:schemeClr val="accent2">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Detrimental treatment at work</a:t>
          </a:r>
        </a:p>
      </dsp:txBody>
      <dsp:txXfrm>
        <a:off x="3458484" y="286328"/>
        <a:ext cx="1140629" cy="1140629"/>
      </dsp:txXfrm>
    </dsp:sp>
    <dsp:sp modelId="{917F714D-DD8D-B344-9358-B9E40A28A5C2}">
      <dsp:nvSpPr>
        <dsp:cNvPr id="0" name=""/>
        <dsp:cNvSpPr/>
      </dsp:nvSpPr>
      <dsp:spPr>
        <a:xfrm rot="2160012">
          <a:off x="4784436" y="1289329"/>
          <a:ext cx="429123" cy="544419"/>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b="1" kern="1200">
            <a:solidFill>
              <a:schemeClr val="tx1"/>
            </a:solidFill>
          </a:endParaRPr>
        </a:p>
      </dsp:txBody>
      <dsp:txXfrm>
        <a:off x="4796729" y="1360378"/>
        <a:ext cx="300386" cy="326651"/>
      </dsp:txXfrm>
    </dsp:sp>
    <dsp:sp modelId="{98EC668D-7F61-5C4E-8EE5-62474FEFA2AB}">
      <dsp:nvSpPr>
        <dsp:cNvPr id="0" name=""/>
        <dsp:cNvSpPr/>
      </dsp:nvSpPr>
      <dsp:spPr>
        <a:xfrm>
          <a:off x="5182302" y="1474166"/>
          <a:ext cx="1613093" cy="1613093"/>
        </a:xfrm>
        <a:prstGeom prst="ellipse">
          <a:avLst/>
        </a:prstGeom>
        <a:solidFill>
          <a:schemeClr val="accent3">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solidFill>
                <a:schemeClr val="tx1"/>
              </a:solidFill>
            </a:rPr>
            <a:t>Preferential treatment at work</a:t>
          </a:r>
          <a:endParaRPr lang="en-US" sz="1600" b="1" kern="1200" dirty="0">
            <a:solidFill>
              <a:schemeClr val="tx1"/>
            </a:solidFill>
          </a:endParaRPr>
        </a:p>
      </dsp:txBody>
      <dsp:txXfrm>
        <a:off x="5418534" y="1710398"/>
        <a:ext cx="1140629" cy="1140629"/>
      </dsp:txXfrm>
    </dsp:sp>
    <dsp:sp modelId="{D3F7B016-A92D-A544-9F71-17D31018FC86}">
      <dsp:nvSpPr>
        <dsp:cNvPr id="0" name=""/>
        <dsp:cNvSpPr/>
      </dsp:nvSpPr>
      <dsp:spPr>
        <a:xfrm rot="6521026">
          <a:off x="5454794" y="3073852"/>
          <a:ext cx="347579" cy="544419"/>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b="1" kern="1200">
            <a:solidFill>
              <a:schemeClr val="tx1"/>
            </a:solidFill>
          </a:endParaRPr>
        </a:p>
      </dsp:txBody>
      <dsp:txXfrm rot="10800000">
        <a:off x="5523633" y="3133347"/>
        <a:ext cx="243305" cy="326651"/>
      </dsp:txXfrm>
    </dsp:sp>
    <dsp:sp modelId="{8B8B7BA8-DE76-5D4D-93CF-B91FA968F6C9}">
      <dsp:nvSpPr>
        <dsp:cNvPr id="0" name=""/>
        <dsp:cNvSpPr/>
      </dsp:nvSpPr>
      <dsp:spPr>
        <a:xfrm>
          <a:off x="4365463" y="3619908"/>
          <a:ext cx="1749431" cy="1749431"/>
        </a:xfrm>
        <a:prstGeom prst="ellipse">
          <a:avLst/>
        </a:prstGeom>
        <a:solidFill>
          <a:schemeClr val="accent4">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solidFill>
                <a:schemeClr val="tx1"/>
              </a:solidFill>
            </a:rPr>
            <a:t>Threat to employment status</a:t>
          </a:r>
          <a:endParaRPr lang="en-US" sz="1600" b="1" kern="1200" dirty="0">
            <a:solidFill>
              <a:schemeClr val="tx1"/>
            </a:solidFill>
          </a:endParaRPr>
        </a:p>
      </dsp:txBody>
      <dsp:txXfrm>
        <a:off x="4621661" y="3876106"/>
        <a:ext cx="1237035" cy="1237035"/>
      </dsp:txXfrm>
    </dsp:sp>
    <dsp:sp modelId="{03732FC9-891D-F143-BBC5-4D77D84FC04B}">
      <dsp:nvSpPr>
        <dsp:cNvPr id="0" name=""/>
        <dsp:cNvSpPr/>
      </dsp:nvSpPr>
      <dsp:spPr>
        <a:xfrm rot="10800000">
          <a:off x="3870301" y="4222415"/>
          <a:ext cx="349914" cy="544419"/>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b="1" kern="1200">
            <a:solidFill>
              <a:schemeClr val="tx1"/>
            </a:solidFill>
          </a:endParaRPr>
        </a:p>
      </dsp:txBody>
      <dsp:txXfrm rot="10800000">
        <a:off x="3975275" y="4331299"/>
        <a:ext cx="244940" cy="326651"/>
      </dsp:txXfrm>
    </dsp:sp>
    <dsp:sp modelId="{10D4A275-FB35-8440-B864-D5BC72D23334}">
      <dsp:nvSpPr>
        <dsp:cNvPr id="0" name=""/>
        <dsp:cNvSpPr/>
      </dsp:nvSpPr>
      <dsp:spPr>
        <a:xfrm>
          <a:off x="1929586" y="3606794"/>
          <a:ext cx="1775660" cy="1775660"/>
        </a:xfrm>
        <a:prstGeom prst="ellipse">
          <a:avLst/>
        </a:prstGeom>
        <a:solidFill>
          <a:schemeClr val="accent5">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solidFill>
                <a:schemeClr val="tx1"/>
              </a:solidFill>
            </a:rPr>
            <a:t>Creating a hostile work environment</a:t>
          </a:r>
          <a:endParaRPr lang="en-US" sz="1600" b="1" kern="1200" dirty="0">
            <a:solidFill>
              <a:schemeClr val="tx1"/>
            </a:solidFill>
          </a:endParaRPr>
        </a:p>
      </dsp:txBody>
      <dsp:txXfrm>
        <a:off x="2189625" y="3866833"/>
        <a:ext cx="1255582" cy="1255582"/>
      </dsp:txXfrm>
    </dsp:sp>
    <dsp:sp modelId="{901BCEB9-EC08-9A41-9344-E9AED0C7452E}">
      <dsp:nvSpPr>
        <dsp:cNvPr id="0" name=""/>
        <dsp:cNvSpPr/>
      </dsp:nvSpPr>
      <dsp:spPr>
        <a:xfrm rot="15078975">
          <a:off x="2262837" y="3086091"/>
          <a:ext cx="340628" cy="544419"/>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b="1" kern="1200">
            <a:solidFill>
              <a:schemeClr val="tx1"/>
            </a:solidFill>
          </a:endParaRPr>
        </a:p>
      </dsp:txBody>
      <dsp:txXfrm rot="10800000">
        <a:off x="2330299" y="3243376"/>
        <a:ext cx="238440" cy="326651"/>
      </dsp:txXfrm>
    </dsp:sp>
    <dsp:sp modelId="{5449399E-3CC2-6C4E-BFF6-CA22DD819E69}">
      <dsp:nvSpPr>
        <dsp:cNvPr id="0" name=""/>
        <dsp:cNvSpPr/>
      </dsp:nvSpPr>
      <dsp:spPr>
        <a:xfrm>
          <a:off x="1262202" y="1474166"/>
          <a:ext cx="1613093" cy="1613093"/>
        </a:xfrm>
        <a:prstGeom prst="ellipse">
          <a:avLst/>
        </a:prstGeom>
        <a:solidFill>
          <a:schemeClr val="accent6">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Humiliating treatment affecting health or safety</a:t>
          </a:r>
        </a:p>
      </dsp:txBody>
      <dsp:txXfrm>
        <a:off x="1498434" y="1710398"/>
        <a:ext cx="1140629" cy="1140629"/>
      </dsp:txXfrm>
    </dsp:sp>
    <dsp:sp modelId="{BA8CCED5-274F-2A41-8538-005141C86B4A}">
      <dsp:nvSpPr>
        <dsp:cNvPr id="0" name=""/>
        <dsp:cNvSpPr/>
      </dsp:nvSpPr>
      <dsp:spPr>
        <a:xfrm rot="19439988">
          <a:off x="2824386" y="1303607"/>
          <a:ext cx="429123" cy="544419"/>
        </a:xfrm>
        <a:prstGeom prst="rightArrow">
          <a:avLst>
            <a:gd name="adj1" fmla="val 60000"/>
            <a:gd name="adj2" fmla="val 50000"/>
          </a:avLst>
        </a:prstGeom>
        <a:solidFill>
          <a:schemeClr val="accent6">
            <a:hueOff val="0"/>
            <a:satOff val="0"/>
            <a:lumOff val="0"/>
            <a:alphaOff val="0"/>
          </a:schemeClr>
        </a:soli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b="1" kern="1200">
            <a:solidFill>
              <a:schemeClr val="tx1"/>
            </a:solidFill>
          </a:endParaRPr>
        </a:p>
      </dsp:txBody>
      <dsp:txXfrm>
        <a:off x="2836679" y="1450326"/>
        <a:ext cx="300386" cy="3266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F87BB0-4379-4139-8A97-74AC9473A255}">
      <dsp:nvSpPr>
        <dsp:cNvPr id="0" name=""/>
        <dsp:cNvSpPr/>
      </dsp:nvSpPr>
      <dsp:spPr>
        <a:xfrm>
          <a:off x="632" y="1127294"/>
          <a:ext cx="2560653" cy="3072784"/>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252936" tIns="0" rIns="252936" bIns="330200" numCol="1" spcCol="1270" anchor="t" anchorCtr="0">
          <a:noAutofit/>
        </a:bodyPr>
        <a:lstStyle/>
        <a:p>
          <a:pPr marL="0" lvl="0" indent="0" algn="l" defTabSz="1155700">
            <a:lnSpc>
              <a:spcPct val="90000"/>
            </a:lnSpc>
            <a:spcBef>
              <a:spcPct val="0"/>
            </a:spcBef>
            <a:spcAft>
              <a:spcPct val="35000"/>
            </a:spcAft>
            <a:buNone/>
          </a:pPr>
          <a:r>
            <a:rPr lang="en-US" sz="2600" kern="1200" dirty="0">
              <a:latin typeface="Source Sans Pro Light" panose="020B0403030403020204" pitchFamily="34" charset="0"/>
              <a:ea typeface="Source Sans Pro Light" panose="020B0403030403020204" pitchFamily="34" charset="0"/>
            </a:rPr>
            <a:t>Prioritize factual over emotional explanations </a:t>
          </a:r>
        </a:p>
      </dsp:txBody>
      <dsp:txXfrm>
        <a:off x="632" y="2356408"/>
        <a:ext cx="2560653" cy="1843670"/>
      </dsp:txXfrm>
    </dsp:sp>
    <dsp:sp modelId="{FCC1272C-6D15-41BF-97C0-764D62DEBEAE}">
      <dsp:nvSpPr>
        <dsp:cNvPr id="0" name=""/>
        <dsp:cNvSpPr/>
      </dsp:nvSpPr>
      <dsp:spPr>
        <a:xfrm>
          <a:off x="632" y="1127294"/>
          <a:ext cx="2560653" cy="1229113"/>
        </a:xfrm>
        <a:prstGeom prst="rect">
          <a:avLst/>
        </a:prstGeom>
        <a:noFill/>
        <a:ln w="9525" cap="flat" cmpd="sng" algn="ctr">
          <a:noFill/>
          <a:prstDash val="solid"/>
        </a:ln>
        <a:effectLst/>
        <a:sp3d/>
      </dsp:spPr>
      <dsp:style>
        <a:lnRef idx="1">
          <a:scrgbClr r="0" g="0" b="0"/>
        </a:lnRef>
        <a:fillRef idx="2">
          <a:scrgbClr r="0" g="0" b="0"/>
        </a:fillRef>
        <a:effectRef idx="1">
          <a:scrgbClr r="0" g="0" b="0"/>
        </a:effectRef>
        <a:fontRef idx="minor">
          <a:schemeClr val="dk1"/>
        </a:fontRef>
      </dsp:style>
      <dsp:txBody>
        <a:bodyPr spcFirstLastPara="0" vert="horz" wrap="square" lIns="252936" tIns="165100" rIns="252936" bIns="165100" numCol="1" spcCol="1270" anchor="ctr" anchorCtr="0">
          <a:noAutofit/>
        </a:bodyPr>
        <a:lstStyle/>
        <a:p>
          <a:pPr marL="0" lvl="0" indent="0" algn="l" defTabSz="2933700">
            <a:lnSpc>
              <a:spcPct val="90000"/>
            </a:lnSpc>
            <a:spcBef>
              <a:spcPct val="0"/>
            </a:spcBef>
            <a:spcAft>
              <a:spcPct val="35000"/>
            </a:spcAft>
            <a:buNone/>
          </a:pPr>
          <a:r>
            <a:rPr lang="en-US" sz="6600" kern="1200">
              <a:latin typeface="Source Sans Pro Light" panose="020B0403030403020204" pitchFamily="34" charset="0"/>
              <a:ea typeface="Source Sans Pro Light" panose="020B0403030403020204" pitchFamily="34" charset="0"/>
            </a:rPr>
            <a:t>01</a:t>
          </a:r>
        </a:p>
      </dsp:txBody>
      <dsp:txXfrm>
        <a:off x="632" y="1127294"/>
        <a:ext cx="2560653" cy="1229113"/>
      </dsp:txXfrm>
    </dsp:sp>
    <dsp:sp modelId="{E54A68E0-E651-4DD1-89C1-52617E6E9470}">
      <dsp:nvSpPr>
        <dsp:cNvPr id="0" name=""/>
        <dsp:cNvSpPr/>
      </dsp:nvSpPr>
      <dsp:spPr>
        <a:xfrm>
          <a:off x="2766138" y="1127294"/>
          <a:ext cx="2560653" cy="3072784"/>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252936" tIns="0" rIns="252936" bIns="330200" numCol="1" spcCol="1270" anchor="t" anchorCtr="0">
          <a:noAutofit/>
        </a:bodyPr>
        <a:lstStyle/>
        <a:p>
          <a:pPr marL="0" lvl="0" indent="0" algn="l" defTabSz="1155700">
            <a:lnSpc>
              <a:spcPct val="90000"/>
            </a:lnSpc>
            <a:spcBef>
              <a:spcPct val="0"/>
            </a:spcBef>
            <a:spcAft>
              <a:spcPct val="35000"/>
            </a:spcAft>
            <a:buNone/>
          </a:pPr>
          <a:r>
            <a:rPr lang="en-US" sz="2600" kern="1200" dirty="0">
              <a:latin typeface="Source Sans Pro Light" panose="020B0403030403020204" pitchFamily="34" charset="0"/>
              <a:ea typeface="Source Sans Pro Light" panose="020B0403030403020204" pitchFamily="34" charset="0"/>
            </a:rPr>
            <a:t>Transparency and consistency set the tone</a:t>
          </a:r>
        </a:p>
      </dsp:txBody>
      <dsp:txXfrm>
        <a:off x="2766138" y="2356408"/>
        <a:ext cx="2560653" cy="1843670"/>
      </dsp:txXfrm>
    </dsp:sp>
    <dsp:sp modelId="{77133B81-2E95-4AF3-8874-C4D9CFBE3FE6}">
      <dsp:nvSpPr>
        <dsp:cNvPr id="0" name=""/>
        <dsp:cNvSpPr/>
      </dsp:nvSpPr>
      <dsp:spPr>
        <a:xfrm>
          <a:off x="2766138" y="1127294"/>
          <a:ext cx="2560653" cy="1229113"/>
        </a:xfrm>
        <a:prstGeom prst="rect">
          <a:avLst/>
        </a:prstGeom>
        <a:noFill/>
        <a:ln w="9525" cap="flat" cmpd="sng" algn="ctr">
          <a:noFill/>
          <a:prstDash val="solid"/>
        </a:ln>
        <a:effectLst/>
        <a:sp3d/>
      </dsp:spPr>
      <dsp:style>
        <a:lnRef idx="1">
          <a:scrgbClr r="0" g="0" b="0"/>
        </a:lnRef>
        <a:fillRef idx="2">
          <a:scrgbClr r="0" g="0" b="0"/>
        </a:fillRef>
        <a:effectRef idx="1">
          <a:scrgbClr r="0" g="0" b="0"/>
        </a:effectRef>
        <a:fontRef idx="minor">
          <a:schemeClr val="dk1"/>
        </a:fontRef>
      </dsp:style>
      <dsp:txBody>
        <a:bodyPr spcFirstLastPara="0" vert="horz" wrap="square" lIns="252936" tIns="165100" rIns="252936" bIns="165100" numCol="1" spcCol="1270" anchor="ctr" anchorCtr="0">
          <a:noAutofit/>
        </a:bodyPr>
        <a:lstStyle/>
        <a:p>
          <a:pPr marL="0" lvl="0" indent="0" algn="l" defTabSz="2933700">
            <a:lnSpc>
              <a:spcPct val="90000"/>
            </a:lnSpc>
            <a:spcBef>
              <a:spcPct val="0"/>
            </a:spcBef>
            <a:spcAft>
              <a:spcPct val="35000"/>
            </a:spcAft>
            <a:buNone/>
          </a:pPr>
          <a:r>
            <a:rPr lang="en-US" sz="6600" kern="1200">
              <a:latin typeface="Source Sans Pro Light" panose="020B0403030403020204" pitchFamily="34" charset="0"/>
              <a:ea typeface="Source Sans Pro Light" panose="020B0403030403020204" pitchFamily="34" charset="0"/>
            </a:rPr>
            <a:t>02</a:t>
          </a:r>
        </a:p>
      </dsp:txBody>
      <dsp:txXfrm>
        <a:off x="2766138" y="1127294"/>
        <a:ext cx="2560653" cy="1229113"/>
      </dsp:txXfrm>
    </dsp:sp>
    <dsp:sp modelId="{770BAA57-7FE6-4E18-BC39-455F766FA11D}">
      <dsp:nvSpPr>
        <dsp:cNvPr id="0" name=""/>
        <dsp:cNvSpPr/>
      </dsp:nvSpPr>
      <dsp:spPr>
        <a:xfrm>
          <a:off x="5531644" y="1127294"/>
          <a:ext cx="2560653" cy="3072784"/>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252936" tIns="0" rIns="252936" bIns="330200" numCol="1" spcCol="1270" anchor="t" anchorCtr="0">
          <a:noAutofit/>
        </a:bodyPr>
        <a:lstStyle/>
        <a:p>
          <a:pPr marL="0" lvl="0" indent="0" algn="l" defTabSz="1155700">
            <a:lnSpc>
              <a:spcPct val="90000"/>
            </a:lnSpc>
            <a:spcBef>
              <a:spcPct val="0"/>
            </a:spcBef>
            <a:spcAft>
              <a:spcPct val="35000"/>
            </a:spcAft>
            <a:buNone/>
          </a:pPr>
          <a:r>
            <a:rPr lang="en-US" sz="2600" kern="1200" dirty="0">
              <a:latin typeface="Source Sans Pro Light" panose="020B0403030403020204" pitchFamily="34" charset="0"/>
              <a:ea typeface="Source Sans Pro Light" panose="020B0403030403020204" pitchFamily="34" charset="0"/>
            </a:rPr>
            <a:t>Always speak up against negative behavior</a:t>
          </a:r>
        </a:p>
      </dsp:txBody>
      <dsp:txXfrm>
        <a:off x="5531644" y="2356408"/>
        <a:ext cx="2560653" cy="1843670"/>
      </dsp:txXfrm>
    </dsp:sp>
    <dsp:sp modelId="{2C1B4C75-6127-4715-9E54-56ADDF4B4356}">
      <dsp:nvSpPr>
        <dsp:cNvPr id="0" name=""/>
        <dsp:cNvSpPr/>
      </dsp:nvSpPr>
      <dsp:spPr>
        <a:xfrm>
          <a:off x="5531644" y="1127294"/>
          <a:ext cx="2560653" cy="1229113"/>
        </a:xfrm>
        <a:prstGeom prst="rect">
          <a:avLst/>
        </a:prstGeom>
        <a:noFill/>
        <a:ln w="9525" cap="flat" cmpd="sng" algn="ctr">
          <a:noFill/>
          <a:prstDash val="solid"/>
        </a:ln>
        <a:effectLst/>
        <a:sp3d/>
      </dsp:spPr>
      <dsp:style>
        <a:lnRef idx="1">
          <a:scrgbClr r="0" g="0" b="0"/>
        </a:lnRef>
        <a:fillRef idx="2">
          <a:scrgbClr r="0" g="0" b="0"/>
        </a:fillRef>
        <a:effectRef idx="1">
          <a:scrgbClr r="0" g="0" b="0"/>
        </a:effectRef>
        <a:fontRef idx="minor">
          <a:schemeClr val="dk1"/>
        </a:fontRef>
      </dsp:style>
      <dsp:txBody>
        <a:bodyPr spcFirstLastPara="0" vert="horz" wrap="square" lIns="252936" tIns="165100" rIns="252936" bIns="165100" numCol="1" spcCol="1270" anchor="ctr" anchorCtr="0">
          <a:noAutofit/>
        </a:bodyPr>
        <a:lstStyle/>
        <a:p>
          <a:pPr marL="0" lvl="0" indent="0" algn="l" defTabSz="2933700">
            <a:lnSpc>
              <a:spcPct val="90000"/>
            </a:lnSpc>
            <a:spcBef>
              <a:spcPct val="0"/>
            </a:spcBef>
            <a:spcAft>
              <a:spcPct val="35000"/>
            </a:spcAft>
            <a:buNone/>
          </a:pPr>
          <a:r>
            <a:rPr lang="en-US" sz="6600" kern="1200">
              <a:latin typeface="Source Sans Pro Light" panose="020B0403030403020204" pitchFamily="34" charset="0"/>
              <a:ea typeface="Source Sans Pro Light" panose="020B0403030403020204" pitchFamily="34" charset="0"/>
            </a:rPr>
            <a:t>03</a:t>
          </a:r>
          <a:endParaRPr lang="en-US" sz="6600" kern="1200" dirty="0">
            <a:latin typeface="Source Sans Pro Light" panose="020B0403030403020204" pitchFamily="34" charset="0"/>
            <a:ea typeface="Source Sans Pro Light" panose="020B0403030403020204" pitchFamily="34" charset="0"/>
          </a:endParaRPr>
        </a:p>
      </dsp:txBody>
      <dsp:txXfrm>
        <a:off x="5531644" y="1127294"/>
        <a:ext cx="2560653" cy="12291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BE7F1B-139B-EF45-999C-F11156A02000}">
      <dsp:nvSpPr>
        <dsp:cNvPr id="0" name=""/>
        <dsp:cNvSpPr/>
      </dsp:nvSpPr>
      <dsp:spPr>
        <a:xfrm>
          <a:off x="3488" y="2200023"/>
          <a:ext cx="1525259" cy="915155"/>
        </a:xfrm>
        <a:prstGeom prst="roundRect">
          <a:avLst>
            <a:gd name="adj" fmla="val 10000"/>
          </a:avLst>
        </a:prstGeom>
        <a:solidFill>
          <a:schemeClr val="accent1"/>
        </a:solidFill>
        <a:ln w="10795"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Filing a complaint </a:t>
          </a:r>
        </a:p>
      </dsp:txBody>
      <dsp:txXfrm>
        <a:off x="30292" y="2226827"/>
        <a:ext cx="1471651" cy="861547"/>
      </dsp:txXfrm>
    </dsp:sp>
    <dsp:sp modelId="{D4D34978-33B3-4441-8BB2-9E489408C8D7}">
      <dsp:nvSpPr>
        <dsp:cNvPr id="0" name=""/>
        <dsp:cNvSpPr/>
      </dsp:nvSpPr>
      <dsp:spPr>
        <a:xfrm>
          <a:off x="1681274" y="2468468"/>
          <a:ext cx="323355" cy="378264"/>
        </a:xfrm>
        <a:prstGeom prst="rightArrow">
          <a:avLst>
            <a:gd name="adj1" fmla="val 60000"/>
            <a:gd name="adj2" fmla="val 50000"/>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1681274" y="2544121"/>
        <a:ext cx="226349" cy="226958"/>
      </dsp:txXfrm>
    </dsp:sp>
    <dsp:sp modelId="{999CD417-6F08-0940-BA03-3976DFF3E0F7}">
      <dsp:nvSpPr>
        <dsp:cNvPr id="0" name=""/>
        <dsp:cNvSpPr/>
      </dsp:nvSpPr>
      <dsp:spPr>
        <a:xfrm>
          <a:off x="2138852" y="2200023"/>
          <a:ext cx="1525259" cy="915155"/>
        </a:xfrm>
        <a:prstGeom prst="roundRect">
          <a:avLst>
            <a:gd name="adj" fmla="val 10000"/>
          </a:avLst>
        </a:prstGeom>
        <a:solidFill>
          <a:schemeClr val="accent1"/>
        </a:solidFill>
        <a:ln w="10795"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Inquiry into complaint</a:t>
          </a:r>
        </a:p>
      </dsp:txBody>
      <dsp:txXfrm>
        <a:off x="2165656" y="2226827"/>
        <a:ext cx="1471651" cy="861547"/>
      </dsp:txXfrm>
    </dsp:sp>
    <dsp:sp modelId="{AC39ADAC-825D-A343-B4AB-17FD0FD6D87F}">
      <dsp:nvSpPr>
        <dsp:cNvPr id="0" name=""/>
        <dsp:cNvSpPr/>
      </dsp:nvSpPr>
      <dsp:spPr>
        <a:xfrm>
          <a:off x="3816638" y="2468468"/>
          <a:ext cx="323355" cy="378264"/>
        </a:xfrm>
        <a:prstGeom prst="rightArrow">
          <a:avLst>
            <a:gd name="adj1" fmla="val 60000"/>
            <a:gd name="adj2" fmla="val 50000"/>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3816638" y="2544121"/>
        <a:ext cx="226349" cy="226958"/>
      </dsp:txXfrm>
    </dsp:sp>
    <dsp:sp modelId="{07251140-8BA0-E948-8B1E-7153DEEA5A09}">
      <dsp:nvSpPr>
        <dsp:cNvPr id="0" name=""/>
        <dsp:cNvSpPr/>
      </dsp:nvSpPr>
      <dsp:spPr>
        <a:xfrm>
          <a:off x="4274216" y="2200023"/>
          <a:ext cx="1525259" cy="915155"/>
        </a:xfrm>
        <a:prstGeom prst="roundRect">
          <a:avLst>
            <a:gd name="adj" fmla="val 10000"/>
          </a:avLst>
        </a:prstGeom>
        <a:solidFill>
          <a:schemeClr val="accent1"/>
        </a:solidFill>
        <a:ln w="10795"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Submission of report</a:t>
          </a:r>
        </a:p>
      </dsp:txBody>
      <dsp:txXfrm>
        <a:off x="4301020" y="2226827"/>
        <a:ext cx="1471651" cy="861547"/>
      </dsp:txXfrm>
    </dsp:sp>
    <dsp:sp modelId="{0BF48CC4-2A9C-BE45-B0A4-2DC70ED0317A}">
      <dsp:nvSpPr>
        <dsp:cNvPr id="0" name=""/>
        <dsp:cNvSpPr/>
      </dsp:nvSpPr>
      <dsp:spPr>
        <a:xfrm>
          <a:off x="5952002" y="2468468"/>
          <a:ext cx="323355" cy="378264"/>
        </a:xfrm>
        <a:prstGeom prst="rightArrow">
          <a:avLst>
            <a:gd name="adj1" fmla="val 60000"/>
            <a:gd name="adj2" fmla="val 50000"/>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952002" y="2544121"/>
        <a:ext cx="226349" cy="226958"/>
      </dsp:txXfrm>
    </dsp:sp>
    <dsp:sp modelId="{9CAED195-FFDA-3E41-8908-791B44EED053}">
      <dsp:nvSpPr>
        <dsp:cNvPr id="0" name=""/>
        <dsp:cNvSpPr/>
      </dsp:nvSpPr>
      <dsp:spPr>
        <a:xfrm>
          <a:off x="6409580" y="2200023"/>
          <a:ext cx="1525259" cy="915155"/>
        </a:xfrm>
        <a:prstGeom prst="roundRect">
          <a:avLst>
            <a:gd name="adj" fmla="val 10000"/>
          </a:avLst>
        </a:prstGeom>
        <a:solidFill>
          <a:schemeClr val="accent1"/>
        </a:solidFill>
        <a:ln w="10795"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Action based on report</a:t>
          </a:r>
        </a:p>
      </dsp:txBody>
      <dsp:txXfrm>
        <a:off x="6436384" y="2226827"/>
        <a:ext cx="1471651" cy="8615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02CD0-568F-2B47-A8E7-C2020AC5F7D6}">
      <dsp:nvSpPr>
        <dsp:cNvPr id="0" name=""/>
        <dsp:cNvSpPr/>
      </dsp:nvSpPr>
      <dsp:spPr>
        <a:xfrm>
          <a:off x="3791095" y="3496686"/>
          <a:ext cx="2904854" cy="2899726"/>
        </a:xfrm>
        <a:prstGeom prst="ellipse">
          <a:avLst/>
        </a:prstGeom>
        <a:solidFill>
          <a:schemeClr val="accent1">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rgbClr val="000000"/>
              </a:solidFill>
              <a:latin typeface="Calibri"/>
              <a:cs typeface="Calibri"/>
            </a:rPr>
            <a:t>Factors affecting compensation</a:t>
          </a:r>
        </a:p>
      </dsp:txBody>
      <dsp:txXfrm>
        <a:off x="4216501" y="3921341"/>
        <a:ext cx="2054042" cy="2050416"/>
      </dsp:txXfrm>
    </dsp:sp>
    <dsp:sp modelId="{3B3ECF5D-408D-514F-9994-EA25AF75C4CB}">
      <dsp:nvSpPr>
        <dsp:cNvPr id="0" name=""/>
        <dsp:cNvSpPr/>
      </dsp:nvSpPr>
      <dsp:spPr>
        <a:xfrm rot="10800000">
          <a:off x="1282721" y="4561974"/>
          <a:ext cx="2370413" cy="769151"/>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32A0D63F-AC4E-504C-A0FF-84E61CEC910F}">
      <dsp:nvSpPr>
        <dsp:cNvPr id="0" name=""/>
        <dsp:cNvSpPr/>
      </dsp:nvSpPr>
      <dsp:spPr>
        <a:xfrm>
          <a:off x="802" y="3921015"/>
          <a:ext cx="2563836" cy="2051069"/>
        </a:xfrm>
        <a:prstGeom prst="roundRect">
          <a:avLst>
            <a:gd name="adj" fmla="val 10000"/>
          </a:avLst>
        </a:prstGeom>
        <a:solidFill>
          <a:schemeClr val="accent2">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000000"/>
              </a:solidFill>
              <a:latin typeface="Calibri"/>
              <a:cs typeface="Calibri"/>
            </a:rPr>
            <a:t>Trauma </a:t>
          </a:r>
        </a:p>
      </dsp:txBody>
      <dsp:txXfrm>
        <a:off x="60876" y="3981089"/>
        <a:ext cx="2443688" cy="1930921"/>
      </dsp:txXfrm>
    </dsp:sp>
    <dsp:sp modelId="{4147241E-C845-D042-8425-FEA6A57AE6B2}">
      <dsp:nvSpPr>
        <dsp:cNvPr id="0" name=""/>
        <dsp:cNvSpPr/>
      </dsp:nvSpPr>
      <dsp:spPr>
        <a:xfrm rot="13500000">
          <a:off x="2095496" y="2599761"/>
          <a:ext cx="2371626" cy="769151"/>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3A045384-8DAA-E24A-B28A-EBFB8A12F851}">
      <dsp:nvSpPr>
        <dsp:cNvPr id="0" name=""/>
        <dsp:cNvSpPr/>
      </dsp:nvSpPr>
      <dsp:spPr>
        <a:xfrm>
          <a:off x="1160894" y="1120305"/>
          <a:ext cx="2563836" cy="2051069"/>
        </a:xfrm>
        <a:prstGeom prst="roundRect">
          <a:avLst>
            <a:gd name="adj" fmla="val 10000"/>
          </a:avLst>
        </a:prstGeom>
        <a:solidFill>
          <a:schemeClr val="accent3">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000000"/>
              </a:solidFill>
              <a:latin typeface="Calibri"/>
              <a:cs typeface="Calibri"/>
            </a:rPr>
            <a:t>Loss of career opportunity</a:t>
          </a:r>
        </a:p>
      </dsp:txBody>
      <dsp:txXfrm>
        <a:off x="1220968" y="1180379"/>
        <a:ext cx="2443688" cy="1930921"/>
      </dsp:txXfrm>
    </dsp:sp>
    <dsp:sp modelId="{54F3F2DB-17B7-C049-A727-F613E659E41B}">
      <dsp:nvSpPr>
        <dsp:cNvPr id="0" name=""/>
        <dsp:cNvSpPr/>
      </dsp:nvSpPr>
      <dsp:spPr>
        <a:xfrm rot="16200000">
          <a:off x="4057104" y="1787591"/>
          <a:ext cx="2372836" cy="769151"/>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077BBD9E-859A-D443-AE0E-90E4EBD702CB}">
      <dsp:nvSpPr>
        <dsp:cNvPr id="0" name=""/>
        <dsp:cNvSpPr/>
      </dsp:nvSpPr>
      <dsp:spPr>
        <a:xfrm>
          <a:off x="3961604" y="-39786"/>
          <a:ext cx="2563836" cy="2051069"/>
        </a:xfrm>
        <a:prstGeom prst="roundRect">
          <a:avLst>
            <a:gd name="adj" fmla="val 10000"/>
          </a:avLst>
        </a:prstGeom>
        <a:solidFill>
          <a:schemeClr val="accent4">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000000"/>
              </a:solidFill>
              <a:latin typeface="Calibri"/>
              <a:cs typeface="Calibri"/>
            </a:rPr>
            <a:t>Medical expenses</a:t>
          </a:r>
        </a:p>
      </dsp:txBody>
      <dsp:txXfrm>
        <a:off x="4021678" y="20288"/>
        <a:ext cx="2443688" cy="1930921"/>
      </dsp:txXfrm>
    </dsp:sp>
    <dsp:sp modelId="{AC7DE61C-CBC7-C148-B803-01A1DB38ECB8}">
      <dsp:nvSpPr>
        <dsp:cNvPr id="0" name=""/>
        <dsp:cNvSpPr/>
      </dsp:nvSpPr>
      <dsp:spPr>
        <a:xfrm rot="18900000">
          <a:off x="6019922" y="2599761"/>
          <a:ext cx="2371626" cy="769151"/>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5AFA7E5D-4EA5-DF4C-A5D6-27DE49FE0A3D}">
      <dsp:nvSpPr>
        <dsp:cNvPr id="0" name=""/>
        <dsp:cNvSpPr/>
      </dsp:nvSpPr>
      <dsp:spPr>
        <a:xfrm>
          <a:off x="6762314" y="1120305"/>
          <a:ext cx="2563836" cy="2051069"/>
        </a:xfrm>
        <a:prstGeom prst="roundRect">
          <a:avLst>
            <a:gd name="adj" fmla="val 10000"/>
          </a:avLst>
        </a:prstGeom>
        <a:solidFill>
          <a:schemeClr val="accent5">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000000"/>
              </a:solidFill>
              <a:latin typeface="Calibri"/>
              <a:cs typeface="Calibri"/>
            </a:rPr>
            <a:t>Financial status of the respondent</a:t>
          </a:r>
        </a:p>
      </dsp:txBody>
      <dsp:txXfrm>
        <a:off x="6822388" y="1180379"/>
        <a:ext cx="2443688" cy="1930921"/>
      </dsp:txXfrm>
    </dsp:sp>
    <dsp:sp modelId="{04709812-DE85-6845-B4F6-B63F5EB252D3}">
      <dsp:nvSpPr>
        <dsp:cNvPr id="0" name=""/>
        <dsp:cNvSpPr/>
      </dsp:nvSpPr>
      <dsp:spPr>
        <a:xfrm>
          <a:off x="6833910" y="4561974"/>
          <a:ext cx="2370413" cy="769151"/>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40359DDD-B305-0C4A-8589-6FF601A3DB2A}">
      <dsp:nvSpPr>
        <dsp:cNvPr id="0" name=""/>
        <dsp:cNvSpPr/>
      </dsp:nvSpPr>
      <dsp:spPr>
        <a:xfrm>
          <a:off x="7922406" y="3921015"/>
          <a:ext cx="2563836" cy="2051069"/>
        </a:xfrm>
        <a:prstGeom prst="roundRect">
          <a:avLst>
            <a:gd name="adj" fmla="val 10000"/>
          </a:avLst>
        </a:prstGeom>
        <a:solidFill>
          <a:schemeClr val="accent6">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000000"/>
              </a:solidFill>
              <a:latin typeface="Calibri"/>
              <a:cs typeface="Calibri"/>
            </a:rPr>
            <a:t>Payment terms</a:t>
          </a:r>
        </a:p>
      </dsp:txBody>
      <dsp:txXfrm>
        <a:off x="7982480" y="3981089"/>
        <a:ext cx="2443688" cy="1930921"/>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632462-E68D-4324-833A-D4B41B13B590}" type="datetimeFigureOut">
              <a:rPr lang="en-IN" smtClean="0"/>
              <a:t>27-09-2018</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F5702F-A00F-41C3-90E8-9A6878C961A5}" type="slidenum">
              <a:rPr lang="en-IN" smtClean="0"/>
              <a:t>‹#›</a:t>
            </a:fld>
            <a:endParaRPr lang="en-IN"/>
          </a:p>
        </p:txBody>
      </p:sp>
    </p:spTree>
    <p:extLst>
      <p:ext uri="{BB962C8B-B14F-4D97-AF65-F5344CB8AC3E}">
        <p14:creationId xmlns:p14="http://schemas.microsoft.com/office/powerpoint/2010/main" val="2844348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pseataskforce.org/uploads/tools/1327932869.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kern="1200" dirty="0">
                <a:solidFill>
                  <a:schemeClr val="tx1"/>
                </a:solidFill>
                <a:effectLst/>
                <a:latin typeface="+mn-lt"/>
                <a:ea typeface="+mn-ea"/>
                <a:cs typeface="+mn-cs"/>
              </a:rPr>
              <a:t>Any form of discrimination or harassment, including sexual or gender harassment, as well as physical or verbal abuse at the workplace or in connection with work, is prohibited."</a:t>
            </a:r>
          </a:p>
          <a:p>
            <a:endParaRPr lang="en-IN" dirty="0"/>
          </a:p>
        </p:txBody>
      </p:sp>
      <p:sp>
        <p:nvSpPr>
          <p:cNvPr id="4" name="Slide Number Placeholder 3"/>
          <p:cNvSpPr>
            <a:spLocks noGrp="1"/>
          </p:cNvSpPr>
          <p:nvPr>
            <p:ph type="sldNum" sz="quarter" idx="10"/>
          </p:nvPr>
        </p:nvSpPr>
        <p:spPr/>
        <p:txBody>
          <a:bodyPr/>
          <a:lstStyle/>
          <a:p>
            <a:fld id="{1BF5702F-A00F-41C3-90E8-9A6878C961A5}" type="slidenum">
              <a:rPr lang="en-IN" smtClean="0"/>
              <a:t>3</a:t>
            </a:fld>
            <a:endParaRPr lang="en-IN"/>
          </a:p>
        </p:txBody>
      </p:sp>
    </p:spTree>
    <p:extLst>
      <p:ext uri="{BB962C8B-B14F-4D97-AF65-F5344CB8AC3E}">
        <p14:creationId xmlns:p14="http://schemas.microsoft.com/office/powerpoint/2010/main" val="1374348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b="1" kern="1200" dirty="0">
                <a:solidFill>
                  <a:schemeClr val="tx1"/>
                </a:solidFill>
                <a:effectLst/>
                <a:latin typeface="+mn-lt"/>
                <a:ea typeface="+mn-ea"/>
                <a:cs typeface="+mn-cs"/>
              </a:rPr>
              <a:t>Sexual Harassment </a:t>
            </a:r>
            <a:r>
              <a:rPr lang="en-US" sz="1200" kern="1200" dirty="0">
                <a:solidFill>
                  <a:schemeClr val="tx1"/>
                </a:solidFill>
                <a:effectLst/>
                <a:latin typeface="+mn-lt"/>
                <a:ea typeface="+mn-ea"/>
                <a:cs typeface="+mn-cs"/>
              </a:rPr>
              <a:t>is a form of harassment and is any unwelcome sexual advance, request for sexual </a:t>
            </a:r>
            <a:r>
              <a:rPr lang="en-US" sz="1200" kern="1200" dirty="0" err="1">
                <a:solidFill>
                  <a:schemeClr val="tx1"/>
                </a:solidFill>
                <a:effectLst/>
                <a:latin typeface="+mn-lt"/>
                <a:ea typeface="+mn-ea"/>
                <a:cs typeface="+mn-cs"/>
              </a:rPr>
              <a:t>favour</a:t>
            </a:r>
            <a:r>
              <a:rPr lang="en-US" sz="1200" kern="1200" dirty="0">
                <a:solidFill>
                  <a:schemeClr val="tx1"/>
                </a:solidFill>
                <a:effectLst/>
                <a:latin typeface="+mn-lt"/>
                <a:ea typeface="+mn-ea"/>
                <a:cs typeface="+mn-cs"/>
              </a:rPr>
              <a:t>, verbal or physical conduct or gesture of a sexual nature, or any other </a:t>
            </a:r>
            <a:r>
              <a:rPr lang="en-US" sz="1200" kern="1200" dirty="0" err="1">
                <a:solidFill>
                  <a:schemeClr val="tx1"/>
                </a:solidFill>
                <a:effectLst/>
                <a:latin typeface="+mn-lt"/>
                <a:ea typeface="+mn-ea"/>
                <a:cs typeface="+mn-cs"/>
              </a:rPr>
              <a:t>behaviour</a:t>
            </a:r>
            <a:r>
              <a:rPr lang="en-US" sz="1200" kern="1200" dirty="0">
                <a:solidFill>
                  <a:schemeClr val="tx1"/>
                </a:solidFill>
                <a:effectLst/>
                <a:latin typeface="+mn-lt"/>
                <a:ea typeface="+mn-ea"/>
                <a:cs typeface="+mn-cs"/>
              </a:rPr>
              <a:t> of a sexual nature that has or that might reasonably be expected or be perceived to cause offense or humiliation.</a:t>
            </a:r>
            <a:endParaRPr lang="en-IN"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IN"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Sexual harassment may result in an intimidating, hostile or offensive environment or is made a condition of employment. Sexual harassment normally implies a series of incidents. However, a one-time incident could fall within the definition of sexual harassment if it has an unambiguously offensive sexual character. Staff members with any gender identity can be either the injured party or the offender.</a:t>
            </a:r>
            <a:endParaRPr lang="en-IN" sz="1200" kern="1200" dirty="0">
              <a:solidFill>
                <a:schemeClr val="tx1"/>
              </a:solidFill>
              <a:effectLst/>
              <a:latin typeface="+mn-lt"/>
              <a:ea typeface="+mn-ea"/>
              <a:cs typeface="+mn-cs"/>
            </a:endParaRPr>
          </a:p>
          <a:p>
            <a:endParaRPr lang="en-IN" dirty="0"/>
          </a:p>
          <a:p>
            <a:r>
              <a:rPr lang="en-CA" sz="1200" b="1" kern="1200" dirty="0">
                <a:solidFill>
                  <a:schemeClr val="tx1"/>
                </a:solidFill>
                <a:effectLst/>
                <a:latin typeface="+mn-lt"/>
                <a:ea typeface="+mn-ea"/>
                <a:cs typeface="+mn-cs"/>
              </a:rPr>
              <a:t>Sexual exploitation</a:t>
            </a:r>
            <a:r>
              <a:rPr lang="en-CA" sz="1200" kern="1200" dirty="0">
                <a:solidFill>
                  <a:schemeClr val="tx1"/>
                </a:solidFill>
                <a:effectLst/>
                <a:latin typeface="+mn-lt"/>
                <a:ea typeface="+mn-ea"/>
                <a:cs typeface="+mn-cs"/>
              </a:rPr>
              <a:t> is any actual or attempted abuse by UNDP personnel of a position of vulnerability, differential power, or trust, for sexual purposes, including, but not limited to, profiting monetarily, socially or politically from the sexual exploitation of another. Similarly, </a:t>
            </a:r>
            <a:r>
              <a:rPr lang="en-CA" sz="1200" b="1" kern="1200" dirty="0">
                <a:solidFill>
                  <a:schemeClr val="tx1"/>
                </a:solidFill>
                <a:effectLst/>
                <a:latin typeface="+mn-lt"/>
                <a:ea typeface="+mn-ea"/>
                <a:cs typeface="+mn-cs"/>
              </a:rPr>
              <a:t>sexual abuse</a:t>
            </a:r>
            <a:r>
              <a:rPr lang="en-CA" sz="1200" kern="1200" dirty="0">
                <a:solidFill>
                  <a:schemeClr val="tx1"/>
                </a:solidFill>
                <a:effectLst/>
                <a:latin typeface="+mn-lt"/>
                <a:ea typeface="+mn-ea"/>
                <a:cs typeface="+mn-cs"/>
              </a:rPr>
              <a:t> means the actual or threatened physical intrusion of a sexual nature by UNDP personnel, whether by force or under unequal or coercive conditions. All cases of sexual exploitation and abuse (SEA) are specifically addressed under the </a:t>
            </a:r>
            <a:r>
              <a:rPr lang="en-US" sz="1200" u="sng" strike="noStrike" kern="1200" dirty="0">
                <a:solidFill>
                  <a:schemeClr val="tx1"/>
                </a:solidFill>
                <a:effectLst/>
                <a:latin typeface="+mn-lt"/>
                <a:ea typeface="+mn-ea"/>
                <a:cs typeface="+mn-cs"/>
                <a:hlinkClick r:id="rId3"/>
              </a:rPr>
              <a:t>Secretary-General Bulletin ST/SGB/2003/13: Special Measures for Protection from Sexual Exploitation and Sexual Abuse</a:t>
            </a:r>
            <a:r>
              <a:rPr lang="en-CA" sz="1200" kern="1200" dirty="0">
                <a:solidFill>
                  <a:schemeClr val="tx1"/>
                </a:solidFill>
                <a:effectLst/>
                <a:latin typeface="+mn-lt"/>
                <a:ea typeface="+mn-ea"/>
                <a:cs typeface="+mn-cs"/>
              </a:rPr>
              <a:t>.</a:t>
            </a:r>
            <a:endParaRPr lang="en-IN" dirty="0"/>
          </a:p>
        </p:txBody>
      </p:sp>
      <p:sp>
        <p:nvSpPr>
          <p:cNvPr id="4" name="Slide Number Placeholder 3"/>
          <p:cNvSpPr>
            <a:spLocks noGrp="1"/>
          </p:cNvSpPr>
          <p:nvPr>
            <p:ph type="sldNum" sz="quarter" idx="10"/>
          </p:nvPr>
        </p:nvSpPr>
        <p:spPr/>
        <p:txBody>
          <a:bodyPr/>
          <a:lstStyle/>
          <a:p>
            <a:fld id="{1BF5702F-A00F-41C3-90E8-9A6878C961A5}" type="slidenum">
              <a:rPr lang="en-IN" smtClean="0"/>
              <a:t>6</a:t>
            </a:fld>
            <a:endParaRPr lang="en-IN"/>
          </a:p>
        </p:txBody>
      </p:sp>
    </p:spTree>
    <p:extLst>
      <p:ext uri="{BB962C8B-B14F-4D97-AF65-F5344CB8AC3E}">
        <p14:creationId xmlns:p14="http://schemas.microsoft.com/office/powerpoint/2010/main" val="2177167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497222-5272-423F-9414-8673A55C5CA0}" type="datetimeFigureOut">
              <a:rPr lang="en-IN" smtClean="0"/>
              <a:t>27-09-2018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51EAED-96CC-4F47-9D35-9A829ECF816E}" type="slidenum">
              <a:rPr lang="en-IN" smtClean="0"/>
              <a:t>‹#›</a:t>
            </a:fld>
            <a:endParaRPr lang="en-IN"/>
          </a:p>
        </p:txBody>
      </p:sp>
    </p:spTree>
    <p:extLst>
      <p:ext uri="{BB962C8B-B14F-4D97-AF65-F5344CB8AC3E}">
        <p14:creationId xmlns:p14="http://schemas.microsoft.com/office/powerpoint/2010/main" val="3041152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497222-5272-423F-9414-8673A55C5CA0}" type="datetimeFigureOut">
              <a:rPr lang="en-IN" smtClean="0"/>
              <a:t>27-09-2018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151EAED-96CC-4F47-9D35-9A829ECF816E}" type="slidenum">
              <a:rPr lang="en-IN" smtClean="0"/>
              <a:t>‹#›</a:t>
            </a:fld>
            <a:endParaRPr lang="en-IN"/>
          </a:p>
        </p:txBody>
      </p:sp>
    </p:spTree>
    <p:extLst>
      <p:ext uri="{BB962C8B-B14F-4D97-AF65-F5344CB8AC3E}">
        <p14:creationId xmlns:p14="http://schemas.microsoft.com/office/powerpoint/2010/main" val="1777257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497222-5272-423F-9414-8673A55C5CA0}" type="datetimeFigureOut">
              <a:rPr lang="en-IN" smtClean="0"/>
              <a:t>27-09-2018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151EAED-96CC-4F47-9D35-9A829ECF816E}" type="slidenum">
              <a:rPr lang="en-IN" smtClean="0"/>
              <a:t>‹#›</a:t>
            </a:fld>
            <a:endParaRPr lang="en-IN"/>
          </a:p>
        </p:txBody>
      </p:sp>
    </p:spTree>
    <p:extLst>
      <p:ext uri="{BB962C8B-B14F-4D97-AF65-F5344CB8AC3E}">
        <p14:creationId xmlns:p14="http://schemas.microsoft.com/office/powerpoint/2010/main" val="3821215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497222-5272-423F-9414-8673A55C5CA0}" type="datetimeFigureOut">
              <a:rPr lang="en-IN" smtClean="0"/>
              <a:t>27-09-2018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51EAED-96CC-4F47-9D35-9A829ECF816E}" type="slidenum">
              <a:rPr lang="en-IN" smtClean="0"/>
              <a:t>‹#›</a:t>
            </a:fld>
            <a:endParaRPr lang="en-IN"/>
          </a:p>
        </p:txBody>
      </p:sp>
    </p:spTree>
    <p:extLst>
      <p:ext uri="{BB962C8B-B14F-4D97-AF65-F5344CB8AC3E}">
        <p14:creationId xmlns:p14="http://schemas.microsoft.com/office/powerpoint/2010/main" val="3419307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497222-5272-423F-9414-8673A55C5CA0}" type="datetimeFigureOut">
              <a:rPr lang="en-IN" smtClean="0"/>
              <a:t>27-09-2018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51EAED-96CC-4F47-9D35-9A829ECF816E}" type="slidenum">
              <a:rPr lang="en-IN" smtClean="0"/>
              <a:t>‹#›</a:t>
            </a:fld>
            <a:endParaRPr lang="en-IN"/>
          </a:p>
        </p:txBody>
      </p:sp>
    </p:spTree>
    <p:extLst>
      <p:ext uri="{BB962C8B-B14F-4D97-AF65-F5344CB8AC3E}">
        <p14:creationId xmlns:p14="http://schemas.microsoft.com/office/powerpoint/2010/main" val="3957908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497222-5272-423F-9414-8673A55C5CA0}" type="datetimeFigureOut">
              <a:rPr lang="en-IN" smtClean="0"/>
              <a:t>27-09-2018</a:t>
            </a:fld>
            <a:endParaRPr lang="en-IN"/>
          </a:p>
        </p:txBody>
      </p:sp>
      <p:sp>
        <p:nvSpPr>
          <p:cNvPr id="9" name="Footer Placeholder 8"/>
          <p:cNvSpPr>
            <a:spLocks noGrp="1"/>
          </p:cNvSpPr>
          <p:nvPr>
            <p:ph type="ftr" sz="quarter" idx="11"/>
          </p:nvPr>
        </p:nvSpPr>
        <p:spPr/>
        <p:txBody>
          <a:bodyPr/>
          <a:lstStyle/>
          <a:p>
            <a:endParaRPr lang="en-IN"/>
          </a:p>
        </p:txBody>
      </p:sp>
      <p:sp>
        <p:nvSpPr>
          <p:cNvPr id="10" name="Slide Number Placeholder 9"/>
          <p:cNvSpPr>
            <a:spLocks noGrp="1"/>
          </p:cNvSpPr>
          <p:nvPr>
            <p:ph type="sldNum" sz="quarter" idx="12"/>
          </p:nvPr>
        </p:nvSpPr>
        <p:spPr/>
        <p:txBody>
          <a:bodyPr/>
          <a:lstStyle/>
          <a:p>
            <a:fld id="{0151EAED-96CC-4F47-9D35-9A829ECF816E}" type="slidenum">
              <a:rPr lang="en-IN" smtClean="0"/>
              <a:t>‹#›</a:t>
            </a:fld>
            <a:endParaRPr lang="en-IN"/>
          </a:p>
        </p:txBody>
      </p:sp>
    </p:spTree>
    <p:extLst>
      <p:ext uri="{BB962C8B-B14F-4D97-AF65-F5344CB8AC3E}">
        <p14:creationId xmlns:p14="http://schemas.microsoft.com/office/powerpoint/2010/main" val="129032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497222-5272-423F-9414-8673A55C5CA0}" type="datetimeFigureOut">
              <a:rPr lang="en-IN" smtClean="0"/>
              <a:t>27-09-2018</a:t>
            </a:fld>
            <a:endParaRPr lang="en-IN"/>
          </a:p>
        </p:txBody>
      </p:sp>
      <p:sp>
        <p:nvSpPr>
          <p:cNvPr id="11" name="Footer Placeholder 10"/>
          <p:cNvSpPr>
            <a:spLocks noGrp="1"/>
          </p:cNvSpPr>
          <p:nvPr>
            <p:ph type="ftr" sz="quarter" idx="11"/>
          </p:nvPr>
        </p:nvSpPr>
        <p:spPr/>
        <p:txBody>
          <a:bodyPr/>
          <a:lstStyle/>
          <a:p>
            <a:endParaRPr lang="en-IN"/>
          </a:p>
        </p:txBody>
      </p:sp>
      <p:sp>
        <p:nvSpPr>
          <p:cNvPr id="12" name="Slide Number Placeholder 11"/>
          <p:cNvSpPr>
            <a:spLocks noGrp="1"/>
          </p:cNvSpPr>
          <p:nvPr>
            <p:ph type="sldNum" sz="quarter" idx="12"/>
          </p:nvPr>
        </p:nvSpPr>
        <p:spPr/>
        <p:txBody>
          <a:bodyPr/>
          <a:lstStyle/>
          <a:p>
            <a:fld id="{0151EAED-96CC-4F47-9D35-9A829ECF816E}" type="slidenum">
              <a:rPr lang="en-IN" smtClean="0"/>
              <a:t>‹#›</a:t>
            </a:fld>
            <a:endParaRPr lang="en-IN"/>
          </a:p>
        </p:txBody>
      </p:sp>
    </p:spTree>
    <p:extLst>
      <p:ext uri="{BB962C8B-B14F-4D97-AF65-F5344CB8AC3E}">
        <p14:creationId xmlns:p14="http://schemas.microsoft.com/office/powerpoint/2010/main" val="2122292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497222-5272-423F-9414-8673A55C5CA0}" type="datetimeFigureOut">
              <a:rPr lang="en-IN" smtClean="0"/>
              <a:t>27-09-2018</a:t>
            </a:fld>
            <a:endParaRPr lang="en-IN"/>
          </a:p>
        </p:txBody>
      </p:sp>
      <p:sp>
        <p:nvSpPr>
          <p:cNvPr id="7" name="Footer Placeholder 6"/>
          <p:cNvSpPr>
            <a:spLocks noGrp="1"/>
          </p:cNvSpPr>
          <p:nvPr>
            <p:ph type="ftr" sz="quarter" idx="11"/>
          </p:nvPr>
        </p:nvSpPr>
        <p:spPr/>
        <p:txBody>
          <a:bodyPr/>
          <a:lstStyle/>
          <a:p>
            <a:endParaRPr lang="en-IN"/>
          </a:p>
        </p:txBody>
      </p:sp>
      <p:sp>
        <p:nvSpPr>
          <p:cNvPr id="8" name="Slide Number Placeholder 7"/>
          <p:cNvSpPr>
            <a:spLocks noGrp="1"/>
          </p:cNvSpPr>
          <p:nvPr>
            <p:ph type="sldNum" sz="quarter" idx="12"/>
          </p:nvPr>
        </p:nvSpPr>
        <p:spPr/>
        <p:txBody>
          <a:bodyPr/>
          <a:lstStyle/>
          <a:p>
            <a:fld id="{0151EAED-96CC-4F47-9D35-9A829ECF816E}" type="slidenum">
              <a:rPr lang="en-IN" smtClean="0"/>
              <a:t>‹#›</a:t>
            </a:fld>
            <a:endParaRPr lang="en-IN"/>
          </a:p>
        </p:txBody>
      </p:sp>
    </p:spTree>
    <p:extLst>
      <p:ext uri="{BB962C8B-B14F-4D97-AF65-F5344CB8AC3E}">
        <p14:creationId xmlns:p14="http://schemas.microsoft.com/office/powerpoint/2010/main" val="1157854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497222-5272-423F-9414-8673A55C5CA0}" type="datetimeFigureOut">
              <a:rPr lang="en-IN" smtClean="0"/>
              <a:t>27-09-2018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51EAED-96CC-4F47-9D35-9A829ECF816E}" type="slidenum">
              <a:rPr lang="en-IN" smtClean="0"/>
              <a:t>‹#›</a:t>
            </a:fld>
            <a:endParaRPr lang="en-IN"/>
          </a:p>
        </p:txBody>
      </p:sp>
    </p:spTree>
    <p:extLst>
      <p:ext uri="{BB962C8B-B14F-4D97-AF65-F5344CB8AC3E}">
        <p14:creationId xmlns:p14="http://schemas.microsoft.com/office/powerpoint/2010/main" val="3958259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497222-5272-423F-9414-8673A55C5CA0}" type="datetimeFigureOut">
              <a:rPr lang="en-IN" smtClean="0"/>
              <a:t>27-09-2018</a:t>
            </a:fld>
            <a:endParaRPr lang="en-IN"/>
          </a:p>
        </p:txBody>
      </p:sp>
      <p:sp>
        <p:nvSpPr>
          <p:cNvPr id="9" name="Footer Placeholder 8"/>
          <p:cNvSpPr>
            <a:spLocks noGrp="1"/>
          </p:cNvSpPr>
          <p:nvPr>
            <p:ph type="ftr" sz="quarter" idx="11"/>
          </p:nvPr>
        </p:nvSpPr>
        <p:spPr/>
        <p:txBody>
          <a:bodyPr/>
          <a:lstStyle/>
          <a:p>
            <a:endParaRPr lang="en-IN"/>
          </a:p>
        </p:txBody>
      </p:sp>
      <p:sp>
        <p:nvSpPr>
          <p:cNvPr id="10" name="Slide Number Placeholder 9"/>
          <p:cNvSpPr>
            <a:spLocks noGrp="1"/>
          </p:cNvSpPr>
          <p:nvPr>
            <p:ph type="sldNum" sz="quarter" idx="12"/>
          </p:nvPr>
        </p:nvSpPr>
        <p:spPr/>
        <p:txBody>
          <a:bodyPr/>
          <a:lstStyle/>
          <a:p>
            <a:fld id="{0151EAED-96CC-4F47-9D35-9A829ECF816E}" type="slidenum">
              <a:rPr lang="en-IN" smtClean="0"/>
              <a:t>‹#›</a:t>
            </a:fld>
            <a:endParaRPr lang="en-IN"/>
          </a:p>
        </p:txBody>
      </p:sp>
    </p:spTree>
    <p:extLst>
      <p:ext uri="{BB962C8B-B14F-4D97-AF65-F5344CB8AC3E}">
        <p14:creationId xmlns:p14="http://schemas.microsoft.com/office/powerpoint/2010/main" val="3600228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497222-5272-423F-9414-8673A55C5CA0}" type="datetimeFigureOut">
              <a:rPr lang="en-IN" smtClean="0"/>
              <a:t>27-09-2018</a:t>
            </a:fld>
            <a:endParaRPr lang="en-IN"/>
          </a:p>
        </p:txBody>
      </p:sp>
      <p:sp>
        <p:nvSpPr>
          <p:cNvPr id="9" name="Footer Placeholder 8"/>
          <p:cNvSpPr>
            <a:spLocks noGrp="1"/>
          </p:cNvSpPr>
          <p:nvPr>
            <p:ph type="ftr" sz="quarter" idx="11"/>
          </p:nvPr>
        </p:nvSpPr>
        <p:spPr>
          <a:xfrm>
            <a:off x="3499101" y="6356350"/>
            <a:ext cx="5911517" cy="365125"/>
          </a:xfrm>
        </p:spPr>
        <p:txBody>
          <a:bodyPr/>
          <a:lstStyle/>
          <a:p>
            <a:endParaRPr lang="en-IN"/>
          </a:p>
        </p:txBody>
      </p:sp>
      <p:sp>
        <p:nvSpPr>
          <p:cNvPr id="10" name="Slide Number Placeholder 9"/>
          <p:cNvSpPr>
            <a:spLocks noGrp="1"/>
          </p:cNvSpPr>
          <p:nvPr>
            <p:ph type="sldNum" sz="quarter" idx="12"/>
          </p:nvPr>
        </p:nvSpPr>
        <p:spPr/>
        <p:txBody>
          <a:bodyPr/>
          <a:lstStyle/>
          <a:p>
            <a:fld id="{0151EAED-96CC-4F47-9D35-9A829ECF816E}" type="slidenum">
              <a:rPr lang="en-IN" smtClean="0"/>
              <a:t>‹#›</a:t>
            </a:fld>
            <a:endParaRPr lang="en-IN"/>
          </a:p>
        </p:txBody>
      </p:sp>
    </p:spTree>
    <p:extLst>
      <p:ext uri="{BB962C8B-B14F-4D97-AF65-F5344CB8AC3E}">
        <p14:creationId xmlns:p14="http://schemas.microsoft.com/office/powerpoint/2010/main" val="3347254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497222-5272-423F-9414-8673A55C5CA0}" type="datetimeFigureOut">
              <a:rPr lang="en-IN" smtClean="0"/>
              <a:t>27-09-2018</a:t>
            </a:fld>
            <a:endParaRPr lang="en-IN"/>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IN"/>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0151EAED-96CC-4F47-9D35-9A829ECF816E}" type="slidenum">
              <a:rPr lang="en-IN" smtClean="0"/>
              <a:t>‹#›</a:t>
            </a:fld>
            <a:endParaRPr lang="en-IN"/>
          </a:p>
        </p:txBody>
      </p:sp>
    </p:spTree>
    <p:extLst>
      <p:ext uri="{BB962C8B-B14F-4D97-AF65-F5344CB8AC3E}">
        <p14:creationId xmlns:p14="http://schemas.microsoft.com/office/powerpoint/2010/main" val="4112007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233DFB-FBCD-4A8A-9CB4-83E8D3BCE60B}"/>
              </a:ext>
            </a:extLst>
          </p:cNvPr>
          <p:cNvSpPr>
            <a:spLocks noGrp="1"/>
          </p:cNvSpPr>
          <p:nvPr>
            <p:ph type="ctrTitle"/>
          </p:nvPr>
        </p:nvSpPr>
        <p:spPr/>
        <p:txBody>
          <a:bodyPr>
            <a:normAutofit/>
          </a:bodyPr>
          <a:lstStyle/>
          <a:p>
            <a:r>
              <a:rPr lang="en-US" dirty="0"/>
              <a:t>Awareness of Anti-Sexual Harassment Measures</a:t>
            </a:r>
          </a:p>
        </p:txBody>
      </p:sp>
    </p:spTree>
    <p:extLst>
      <p:ext uri="{BB962C8B-B14F-4D97-AF65-F5344CB8AC3E}">
        <p14:creationId xmlns:p14="http://schemas.microsoft.com/office/powerpoint/2010/main" val="1078961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22B0CAA-7DAA-4AE0-BFEB-9278B8954E39}"/>
              </a:ext>
            </a:extLst>
          </p:cNvPr>
          <p:cNvSpPr txBox="1">
            <a:spLocks/>
          </p:cNvSpPr>
          <p:nvPr/>
        </p:nvSpPr>
        <p:spPr>
          <a:xfrm>
            <a:off x="106016" y="1645920"/>
            <a:ext cx="3220279" cy="178308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4800" dirty="0">
                <a:solidFill>
                  <a:schemeClr val="bg1"/>
                </a:solidFill>
              </a:rPr>
              <a:t>Your Rights – Respondent </a:t>
            </a:r>
          </a:p>
        </p:txBody>
      </p:sp>
      <p:sp>
        <p:nvSpPr>
          <p:cNvPr id="6" name="Text Placeholder 3">
            <a:extLst>
              <a:ext uri="{FF2B5EF4-FFF2-40B4-BE49-F238E27FC236}">
                <a16:creationId xmlns:a16="http://schemas.microsoft.com/office/drawing/2014/main" id="{04B066E5-317C-4CEC-863F-5313E17B48AA}"/>
              </a:ext>
            </a:extLst>
          </p:cNvPr>
          <p:cNvSpPr txBox="1">
            <a:spLocks/>
          </p:cNvSpPr>
          <p:nvPr/>
        </p:nvSpPr>
        <p:spPr>
          <a:xfrm>
            <a:off x="0" y="3682965"/>
            <a:ext cx="3220279" cy="1741493"/>
          </a:xfrm>
          <a:prstGeom prst="rect">
            <a:avLst/>
          </a:prstGeom>
        </p:spPr>
        <p:txBody>
          <a:bodyPr>
            <a:normAutofit lnSpcReduction="10000"/>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dirty="0">
                <a:solidFill>
                  <a:schemeClr val="bg1"/>
                </a:solidFill>
              </a:rPr>
              <a:t>Reply to the complaint, </a:t>
            </a:r>
          </a:p>
          <a:p>
            <a:r>
              <a:rPr lang="en-US" dirty="0">
                <a:solidFill>
                  <a:schemeClr val="bg1"/>
                </a:solidFill>
              </a:rPr>
              <a:t>Be heard, and</a:t>
            </a:r>
          </a:p>
          <a:p>
            <a:r>
              <a:rPr lang="en-US" dirty="0">
                <a:solidFill>
                  <a:schemeClr val="bg1"/>
                </a:solidFill>
              </a:rPr>
              <a:t>Provide evidence and witnesses to support your  response</a:t>
            </a:r>
          </a:p>
        </p:txBody>
      </p:sp>
      <p:pic>
        <p:nvPicPr>
          <p:cNvPr id="7" name="Content Placeholder 5" descr="justice.jpg">
            <a:extLst>
              <a:ext uri="{FF2B5EF4-FFF2-40B4-BE49-F238E27FC236}">
                <a16:creationId xmlns:a16="http://schemas.microsoft.com/office/drawing/2014/main" id="{8570FCCD-F8CF-4490-BF37-96B284723287}"/>
              </a:ext>
            </a:extLst>
          </p:cNvPr>
          <p:cNvPicPr>
            <a:picLocks noChangeAspect="1"/>
          </p:cNvPicPr>
          <p:nvPr/>
        </p:nvPicPr>
        <p:blipFill>
          <a:blip r:embed="rId2">
            <a:extLst>
              <a:ext uri="{28A0092B-C50C-407E-A947-70E740481C1C}">
                <a14:useLocalDpi xmlns:a14="http://schemas.microsoft.com/office/drawing/2010/main" val="0"/>
              </a:ext>
            </a:extLst>
          </a:blip>
          <a:srcRect l="-6071" r="-6071"/>
          <a:stretch>
            <a:fillRect/>
          </a:stretch>
        </p:blipFill>
        <p:spPr>
          <a:xfrm>
            <a:off x="4729734" y="1498978"/>
            <a:ext cx="5486400" cy="3840480"/>
          </a:xfrm>
          <a:prstGeom prst="rect">
            <a:avLst/>
          </a:prstGeom>
        </p:spPr>
      </p:pic>
    </p:spTree>
    <p:extLst>
      <p:ext uri="{BB962C8B-B14F-4D97-AF65-F5344CB8AC3E}">
        <p14:creationId xmlns:p14="http://schemas.microsoft.com/office/powerpoint/2010/main" val="3336363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16534BD5-69CB-4130-96C2-79F35A93D832}"/>
              </a:ext>
            </a:extLst>
          </p:cNvPr>
          <p:cNvGraphicFramePr/>
          <p:nvPr>
            <p:extLst>
              <p:ext uri="{D42A27DB-BD31-4B8C-83A1-F6EECF244321}">
                <p14:modId xmlns:p14="http://schemas.microsoft.com/office/powerpoint/2010/main" val="2263407143"/>
              </p:ext>
            </p:extLst>
          </p:nvPr>
        </p:nvGraphicFramePr>
        <p:xfrm>
          <a:off x="852477" y="250686"/>
          <a:ext cx="10487046" cy="63566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7745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F076A9-EBAA-4DCD-B29E-CEA083DA92E9}"/>
              </a:ext>
            </a:extLst>
          </p:cNvPr>
          <p:cNvSpPr/>
          <p:nvPr/>
        </p:nvSpPr>
        <p:spPr>
          <a:xfrm>
            <a:off x="316734" y="2264360"/>
            <a:ext cx="2781531" cy="2554545"/>
          </a:xfrm>
          <a:prstGeom prst="rect">
            <a:avLst/>
          </a:prstGeom>
        </p:spPr>
        <p:txBody>
          <a:bodyPr wrap="none">
            <a:spAutoFit/>
          </a:bodyPr>
          <a:lstStyle/>
          <a:p>
            <a:r>
              <a:rPr lang="en-GB" sz="4000" dirty="0">
                <a:solidFill>
                  <a:schemeClr val="bg1"/>
                </a:solidFill>
              </a:rPr>
              <a:t>Confidential</a:t>
            </a:r>
          </a:p>
          <a:p>
            <a:r>
              <a:rPr lang="en-GB" sz="4000" dirty="0">
                <a:solidFill>
                  <a:schemeClr val="bg1"/>
                </a:solidFill>
              </a:rPr>
              <a:t>and </a:t>
            </a:r>
          </a:p>
          <a:p>
            <a:r>
              <a:rPr lang="en-GB" sz="4000" dirty="0">
                <a:solidFill>
                  <a:schemeClr val="bg1"/>
                </a:solidFill>
              </a:rPr>
              <a:t>Anonymity  </a:t>
            </a:r>
          </a:p>
          <a:p>
            <a:r>
              <a:rPr lang="en-GB" sz="4000" dirty="0">
                <a:solidFill>
                  <a:schemeClr val="bg1"/>
                </a:solidFill>
              </a:rPr>
              <a:t>at all times</a:t>
            </a:r>
            <a:endParaRPr lang="en-IN" sz="4000" dirty="0">
              <a:solidFill>
                <a:schemeClr val="bg1"/>
              </a:solidFill>
            </a:endParaRPr>
          </a:p>
        </p:txBody>
      </p:sp>
      <p:pic>
        <p:nvPicPr>
          <p:cNvPr id="5" name="Content Placeholder 3" descr="Shh.jpg">
            <a:extLst>
              <a:ext uri="{FF2B5EF4-FFF2-40B4-BE49-F238E27FC236}">
                <a16:creationId xmlns:a16="http://schemas.microsoft.com/office/drawing/2014/main" id="{4BA43C41-847A-443D-8ACB-B4B31D92E106}"/>
              </a:ext>
            </a:extLst>
          </p:cNvPr>
          <p:cNvPicPr>
            <a:picLocks noChangeAspect="1"/>
          </p:cNvPicPr>
          <p:nvPr/>
        </p:nvPicPr>
        <p:blipFill>
          <a:blip r:embed="rId2">
            <a:extLst>
              <a:ext uri="{28A0092B-C50C-407E-A947-70E740481C1C}">
                <a14:useLocalDpi xmlns:a14="http://schemas.microsoft.com/office/drawing/2010/main" val="0"/>
              </a:ext>
            </a:extLst>
          </a:blip>
          <a:srcRect l="-21429" r="-21429"/>
          <a:stretch>
            <a:fillRect/>
          </a:stretch>
        </p:blipFill>
        <p:spPr>
          <a:xfrm>
            <a:off x="4386194" y="1005839"/>
            <a:ext cx="5486400" cy="3840480"/>
          </a:xfrm>
          <a:prstGeom prst="rect">
            <a:avLst/>
          </a:prstGeom>
        </p:spPr>
      </p:pic>
    </p:spTree>
    <p:extLst>
      <p:ext uri="{BB962C8B-B14F-4D97-AF65-F5344CB8AC3E}">
        <p14:creationId xmlns:p14="http://schemas.microsoft.com/office/powerpoint/2010/main" val="2062461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F076A9-EBAA-4DCD-B29E-CEA083DA92E9}"/>
              </a:ext>
            </a:extLst>
          </p:cNvPr>
          <p:cNvSpPr/>
          <p:nvPr/>
        </p:nvSpPr>
        <p:spPr>
          <a:xfrm>
            <a:off x="0" y="2365034"/>
            <a:ext cx="3522118" cy="2554545"/>
          </a:xfrm>
          <a:prstGeom prst="rect">
            <a:avLst/>
          </a:prstGeom>
        </p:spPr>
        <p:txBody>
          <a:bodyPr wrap="none">
            <a:spAutoFit/>
          </a:bodyPr>
          <a:lstStyle/>
          <a:p>
            <a:pPr algn="ctr"/>
            <a:r>
              <a:rPr lang="en-IN" sz="3200" dirty="0">
                <a:solidFill>
                  <a:schemeClr val="bg1"/>
                </a:solidFill>
              </a:rPr>
              <a:t>Sec 354A, IPC: </a:t>
            </a:r>
            <a:br>
              <a:rPr lang="en-IN" sz="3200" dirty="0">
                <a:solidFill>
                  <a:schemeClr val="bg1"/>
                </a:solidFill>
              </a:rPr>
            </a:br>
            <a:r>
              <a:rPr lang="en-IN" sz="3200" dirty="0">
                <a:solidFill>
                  <a:schemeClr val="bg1"/>
                </a:solidFill>
              </a:rPr>
              <a:t>Sexual Harassment </a:t>
            </a:r>
          </a:p>
          <a:p>
            <a:pPr algn="ctr"/>
            <a:r>
              <a:rPr lang="en-IN" sz="3200" dirty="0">
                <a:solidFill>
                  <a:schemeClr val="bg1"/>
                </a:solidFill>
              </a:rPr>
              <a:t>of a woman by a </a:t>
            </a:r>
          </a:p>
          <a:p>
            <a:pPr algn="ctr"/>
            <a:r>
              <a:rPr lang="en-IN" sz="3200" dirty="0">
                <a:solidFill>
                  <a:schemeClr val="bg1"/>
                </a:solidFill>
              </a:rPr>
              <a:t>man is a </a:t>
            </a:r>
          </a:p>
          <a:p>
            <a:pPr algn="ctr"/>
            <a:r>
              <a:rPr lang="en-IN" sz="3200" dirty="0">
                <a:solidFill>
                  <a:schemeClr val="bg1"/>
                </a:solidFill>
              </a:rPr>
              <a:t>criminal offence</a:t>
            </a:r>
          </a:p>
        </p:txBody>
      </p:sp>
      <p:pic>
        <p:nvPicPr>
          <p:cNvPr id="5" name="Content Placeholder 3" descr="Jail.jpg">
            <a:extLst>
              <a:ext uri="{FF2B5EF4-FFF2-40B4-BE49-F238E27FC236}">
                <a16:creationId xmlns:a16="http://schemas.microsoft.com/office/drawing/2014/main" id="{DBC6B73C-E2EC-4E9C-8BDB-9F9632C6F86B}"/>
              </a:ext>
            </a:extLst>
          </p:cNvPr>
          <p:cNvPicPr>
            <a:picLocks noChangeAspect="1"/>
          </p:cNvPicPr>
          <p:nvPr/>
        </p:nvPicPr>
        <p:blipFill>
          <a:blip r:embed="rId2">
            <a:extLst>
              <a:ext uri="{28A0092B-C50C-407E-A947-70E740481C1C}">
                <a14:useLocalDpi xmlns:a14="http://schemas.microsoft.com/office/drawing/2010/main" val="0"/>
              </a:ext>
            </a:extLst>
          </a:blip>
          <a:srcRect t="15003" b="15003"/>
          <a:stretch>
            <a:fillRect/>
          </a:stretch>
        </p:blipFill>
        <p:spPr>
          <a:xfrm>
            <a:off x="4624734" y="1508760"/>
            <a:ext cx="5486400" cy="3840480"/>
          </a:xfrm>
          <a:prstGeom prst="rect">
            <a:avLst/>
          </a:prstGeom>
        </p:spPr>
      </p:pic>
    </p:spTree>
    <p:extLst>
      <p:ext uri="{BB962C8B-B14F-4D97-AF65-F5344CB8AC3E}">
        <p14:creationId xmlns:p14="http://schemas.microsoft.com/office/powerpoint/2010/main" val="4162536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B1C80CA-DAA4-4FEC-89E3-2615F4695BC6}"/>
              </a:ext>
            </a:extLst>
          </p:cNvPr>
          <p:cNvSpPr>
            <a:spLocks noGrp="1"/>
          </p:cNvSpPr>
          <p:nvPr>
            <p:ph type="body" idx="1"/>
          </p:nvPr>
        </p:nvSpPr>
        <p:spPr>
          <a:xfrm>
            <a:off x="3713921" y="1121000"/>
            <a:ext cx="7315200" cy="4418409"/>
          </a:xfrm>
        </p:spPr>
        <p:txBody>
          <a:bodyPr>
            <a:normAutofit/>
          </a:bodyPr>
          <a:lstStyle/>
          <a:p>
            <a:pPr marL="342900" indent="-342900">
              <a:buFont typeface="Arial" panose="020B0604020202020204" pitchFamily="34" charset="0"/>
              <a:buChar char="•"/>
            </a:pPr>
            <a:r>
              <a:rPr lang="en-GB" sz="2800" i="1" dirty="0"/>
              <a:t>The Sexual Harassment of Women at Workplace (Prevention, Prohibition and Redressal) Act, 2013</a:t>
            </a:r>
          </a:p>
          <a:p>
            <a:pPr marL="342900" indent="-342900">
              <a:buFont typeface="Arial" panose="020B0604020202020204" pitchFamily="34" charset="0"/>
              <a:buChar char="•"/>
            </a:pPr>
            <a:r>
              <a:rPr lang="en-GB" sz="2800" i="1" dirty="0"/>
              <a:t>The Sexual Harassment of Women at Workplace (Prevention, Prohibition and Redressal) Rules, 2013</a:t>
            </a:r>
          </a:p>
          <a:p>
            <a:pPr marL="342900" indent="-342900">
              <a:buFont typeface="Arial" panose="020B0604020202020204" pitchFamily="34" charset="0"/>
              <a:buChar char="•"/>
            </a:pPr>
            <a:r>
              <a:rPr lang="en-GB" sz="2800" i="1" dirty="0"/>
              <a:t>The Criminal Law (Amendment) Act, 2013</a:t>
            </a:r>
          </a:p>
          <a:p>
            <a:pPr marL="342900" indent="-342900">
              <a:buFont typeface="Arial" panose="020B0604020202020204" pitchFamily="34" charset="0"/>
              <a:buChar char="•"/>
            </a:pPr>
            <a:r>
              <a:rPr lang="en-US" sz="2800" i="1" dirty="0"/>
              <a:t>Indian Evidence Act, 1872</a:t>
            </a:r>
          </a:p>
          <a:p>
            <a:pPr marL="342900" indent="-342900">
              <a:buFont typeface="Arial" panose="020B0604020202020204" pitchFamily="34" charset="0"/>
              <a:buChar char="•"/>
            </a:pPr>
            <a:r>
              <a:rPr lang="en-US" sz="2800" i="1" dirty="0"/>
              <a:t>Related labor laws..</a:t>
            </a:r>
          </a:p>
        </p:txBody>
      </p:sp>
      <p:sp>
        <p:nvSpPr>
          <p:cNvPr id="4" name="Rectangle 3">
            <a:extLst>
              <a:ext uri="{FF2B5EF4-FFF2-40B4-BE49-F238E27FC236}">
                <a16:creationId xmlns:a16="http://schemas.microsoft.com/office/drawing/2014/main" id="{C6F076A9-EBAA-4DCD-B29E-CEA083DA92E9}"/>
              </a:ext>
            </a:extLst>
          </p:cNvPr>
          <p:cNvSpPr/>
          <p:nvPr/>
        </p:nvSpPr>
        <p:spPr>
          <a:xfrm>
            <a:off x="303481" y="2274838"/>
            <a:ext cx="2755883" cy="2308324"/>
          </a:xfrm>
          <a:prstGeom prst="rect">
            <a:avLst/>
          </a:prstGeom>
        </p:spPr>
        <p:txBody>
          <a:bodyPr wrap="none">
            <a:spAutoFit/>
          </a:bodyPr>
          <a:lstStyle/>
          <a:p>
            <a:r>
              <a:rPr lang="en-GB" sz="4800" dirty="0">
                <a:solidFill>
                  <a:schemeClr val="bg1"/>
                </a:solidFill>
              </a:rPr>
              <a:t>In India, </a:t>
            </a:r>
          </a:p>
          <a:p>
            <a:r>
              <a:rPr lang="en-GB" sz="4800" dirty="0">
                <a:solidFill>
                  <a:schemeClr val="bg1"/>
                </a:solidFill>
              </a:rPr>
              <a:t>the Law </a:t>
            </a:r>
          </a:p>
          <a:p>
            <a:r>
              <a:rPr lang="en-GB" sz="4800" dirty="0">
                <a:solidFill>
                  <a:schemeClr val="bg1"/>
                </a:solidFill>
              </a:rPr>
              <a:t>includes…</a:t>
            </a:r>
            <a:endParaRPr lang="en-IN" sz="4800" dirty="0">
              <a:solidFill>
                <a:schemeClr val="bg1"/>
              </a:solidFill>
            </a:endParaRPr>
          </a:p>
        </p:txBody>
      </p:sp>
    </p:spTree>
    <p:extLst>
      <p:ext uri="{BB962C8B-B14F-4D97-AF65-F5344CB8AC3E}">
        <p14:creationId xmlns:p14="http://schemas.microsoft.com/office/powerpoint/2010/main" val="2694155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B1C80CA-DAA4-4FEC-89E3-2615F4695BC6}"/>
              </a:ext>
            </a:extLst>
          </p:cNvPr>
          <p:cNvSpPr>
            <a:spLocks noGrp="1"/>
          </p:cNvSpPr>
          <p:nvPr>
            <p:ph type="body" idx="1"/>
          </p:nvPr>
        </p:nvSpPr>
        <p:spPr>
          <a:xfrm>
            <a:off x="3713921" y="1121000"/>
            <a:ext cx="7315200" cy="4418409"/>
          </a:xfrm>
        </p:spPr>
        <p:txBody>
          <a:bodyPr>
            <a:normAutofit/>
          </a:bodyPr>
          <a:lstStyle/>
          <a:p>
            <a:pPr marL="457200" indent="-457200">
              <a:buFont typeface="Arial" panose="020B0604020202020204" pitchFamily="34" charset="0"/>
              <a:buChar char="•"/>
            </a:pPr>
            <a:endParaRPr lang="en-GB" sz="2400" i="1" dirty="0"/>
          </a:p>
          <a:p>
            <a:endParaRPr lang="en-GB" sz="2400" i="1" dirty="0"/>
          </a:p>
          <a:p>
            <a:pPr marL="457200" indent="-457200">
              <a:buFont typeface="Arial" panose="020B0604020202020204" pitchFamily="34" charset="0"/>
              <a:buChar char="•"/>
            </a:pPr>
            <a:r>
              <a:rPr lang="en-GB" sz="2400" i="1" dirty="0"/>
              <a:t>Harassment, Sexual Harassment, Discrimination and Abuse of Authority Guidelines, </a:t>
            </a:r>
            <a:r>
              <a:rPr lang="en-GB" sz="2400" dirty="0"/>
              <a:t>implementing UN Staff Rule 1.2 (f), updated on 11</a:t>
            </a:r>
            <a:r>
              <a:rPr lang="en-GB" sz="2400" baseline="30000" dirty="0"/>
              <a:t>th</a:t>
            </a:r>
            <a:r>
              <a:rPr lang="en-GB" sz="2400" dirty="0"/>
              <a:t> May, 2018</a:t>
            </a:r>
          </a:p>
          <a:p>
            <a:pPr marL="457200" indent="-457200">
              <a:buFont typeface="Arial" panose="020B0604020202020204" pitchFamily="34" charset="0"/>
              <a:buChar char="•"/>
            </a:pPr>
            <a:r>
              <a:rPr lang="en-GB" sz="2400" i="1" dirty="0"/>
              <a:t>UNDP Policy for Protection Against Retaliation</a:t>
            </a:r>
          </a:p>
          <a:p>
            <a:pPr marL="457200" indent="-457200">
              <a:buFont typeface="Arial" panose="020B0604020202020204" pitchFamily="34" charset="0"/>
              <a:buChar char="•"/>
            </a:pPr>
            <a:r>
              <a:rPr lang="en-GB" sz="2400" dirty="0"/>
              <a:t>The Office of Audits and Investigations</a:t>
            </a:r>
          </a:p>
          <a:p>
            <a:pPr marL="457200" indent="-457200">
              <a:buFont typeface="Arial" panose="020B0604020202020204" pitchFamily="34" charset="0"/>
              <a:buChar char="•"/>
            </a:pPr>
            <a:r>
              <a:rPr lang="en-GB" sz="2400" dirty="0"/>
              <a:t>The Office of the Ombudsperson</a:t>
            </a:r>
          </a:p>
        </p:txBody>
      </p:sp>
      <p:sp>
        <p:nvSpPr>
          <p:cNvPr id="4" name="Rectangle 3">
            <a:extLst>
              <a:ext uri="{FF2B5EF4-FFF2-40B4-BE49-F238E27FC236}">
                <a16:creationId xmlns:a16="http://schemas.microsoft.com/office/drawing/2014/main" id="{C6F076A9-EBAA-4DCD-B29E-CEA083DA92E9}"/>
              </a:ext>
            </a:extLst>
          </p:cNvPr>
          <p:cNvSpPr/>
          <p:nvPr/>
        </p:nvSpPr>
        <p:spPr>
          <a:xfrm>
            <a:off x="144455" y="2299152"/>
            <a:ext cx="3234796" cy="2062103"/>
          </a:xfrm>
          <a:prstGeom prst="rect">
            <a:avLst/>
          </a:prstGeom>
        </p:spPr>
        <p:txBody>
          <a:bodyPr wrap="none">
            <a:spAutoFit/>
          </a:bodyPr>
          <a:lstStyle/>
          <a:p>
            <a:r>
              <a:rPr lang="en-GB" sz="3200" dirty="0">
                <a:solidFill>
                  <a:schemeClr val="bg1"/>
                </a:solidFill>
              </a:rPr>
              <a:t>For UN Staff, </a:t>
            </a:r>
          </a:p>
          <a:p>
            <a:r>
              <a:rPr lang="en-GB" sz="3200" dirty="0">
                <a:solidFill>
                  <a:schemeClr val="bg1"/>
                </a:solidFill>
              </a:rPr>
              <a:t>Contractors, </a:t>
            </a:r>
          </a:p>
          <a:p>
            <a:r>
              <a:rPr lang="en-GB" sz="3200" dirty="0">
                <a:solidFill>
                  <a:schemeClr val="bg1"/>
                </a:solidFill>
              </a:rPr>
              <a:t>Consultants &amp; </a:t>
            </a:r>
          </a:p>
          <a:p>
            <a:r>
              <a:rPr lang="en-GB" sz="3200" dirty="0">
                <a:solidFill>
                  <a:schemeClr val="bg1"/>
                </a:solidFill>
              </a:rPr>
              <a:t>Allied Personnel…</a:t>
            </a:r>
            <a:endParaRPr lang="en-IN" sz="3200" dirty="0">
              <a:solidFill>
                <a:schemeClr val="bg1"/>
              </a:solidFill>
            </a:endParaRPr>
          </a:p>
        </p:txBody>
      </p:sp>
    </p:spTree>
    <p:extLst>
      <p:ext uri="{BB962C8B-B14F-4D97-AF65-F5344CB8AC3E}">
        <p14:creationId xmlns:p14="http://schemas.microsoft.com/office/powerpoint/2010/main" val="3150793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6A0F4-8F98-4A52-8096-5A69701A7123}"/>
              </a:ext>
            </a:extLst>
          </p:cNvPr>
          <p:cNvSpPr>
            <a:spLocks noGrp="1"/>
          </p:cNvSpPr>
          <p:nvPr>
            <p:ph type="title"/>
          </p:nvPr>
        </p:nvSpPr>
        <p:spPr>
          <a:xfrm>
            <a:off x="4040191" y="1152012"/>
            <a:ext cx="7315200" cy="3255264"/>
          </a:xfrm>
        </p:spPr>
        <p:txBody>
          <a:bodyPr>
            <a:noAutofit/>
          </a:bodyPr>
          <a:lstStyle/>
          <a:p>
            <a:r>
              <a:rPr lang="en-US" sz="2400" dirty="0"/>
              <a:t>“… </a:t>
            </a:r>
            <a:r>
              <a:rPr lang="en-US" sz="2400" i="1" dirty="0"/>
              <a:t>it is the employer’s duty under the said Act of 2013, to treat sexual harassment as a misconduct under the service rules and to initiate action for such misconduct.</a:t>
            </a:r>
            <a:r>
              <a:rPr lang="en-US" sz="2400" dirty="0"/>
              <a:t>” </a:t>
            </a:r>
            <a:br>
              <a:rPr lang="en-US" sz="2400" dirty="0"/>
            </a:br>
            <a:r>
              <a:rPr lang="en-US" sz="2400" dirty="0"/>
              <a:t>	-  Justice M.S. </a:t>
            </a:r>
            <a:r>
              <a:rPr lang="en-US" sz="2400" dirty="0" err="1"/>
              <a:t>Karnik</a:t>
            </a:r>
            <a:endParaRPr lang="en-US" sz="2400" dirty="0"/>
          </a:p>
        </p:txBody>
      </p:sp>
      <p:sp>
        <p:nvSpPr>
          <p:cNvPr id="4" name="Rectangle 3">
            <a:extLst>
              <a:ext uri="{FF2B5EF4-FFF2-40B4-BE49-F238E27FC236}">
                <a16:creationId xmlns:a16="http://schemas.microsoft.com/office/drawing/2014/main" id="{C6F076A9-EBAA-4DCD-B29E-CEA083DA92E9}"/>
              </a:ext>
            </a:extLst>
          </p:cNvPr>
          <p:cNvSpPr/>
          <p:nvPr/>
        </p:nvSpPr>
        <p:spPr>
          <a:xfrm>
            <a:off x="132523" y="1659285"/>
            <a:ext cx="3207026" cy="3539430"/>
          </a:xfrm>
          <a:prstGeom prst="rect">
            <a:avLst/>
          </a:prstGeom>
        </p:spPr>
        <p:txBody>
          <a:bodyPr wrap="square">
            <a:spAutoFit/>
          </a:bodyPr>
          <a:lstStyle/>
          <a:p>
            <a:r>
              <a:rPr lang="en-IN" sz="3200" dirty="0" err="1">
                <a:solidFill>
                  <a:schemeClr val="bg1"/>
                </a:solidFill>
              </a:rPr>
              <a:t>Hiralal</a:t>
            </a:r>
            <a:r>
              <a:rPr lang="en-IN" sz="3200" dirty="0">
                <a:solidFill>
                  <a:schemeClr val="bg1"/>
                </a:solidFill>
              </a:rPr>
              <a:t> Rama Jadhav v. Govt. of Maharashtra, </a:t>
            </a:r>
            <a:br>
              <a:rPr lang="en-IN" sz="3200" dirty="0">
                <a:solidFill>
                  <a:schemeClr val="bg1"/>
                </a:solidFill>
              </a:rPr>
            </a:br>
            <a:r>
              <a:rPr lang="en-IN" sz="3200" dirty="0">
                <a:solidFill>
                  <a:schemeClr val="bg1"/>
                </a:solidFill>
              </a:rPr>
              <a:t>22 December 2017,</a:t>
            </a:r>
            <a:br>
              <a:rPr lang="en-IN" sz="3200" dirty="0">
                <a:solidFill>
                  <a:schemeClr val="bg1"/>
                </a:solidFill>
              </a:rPr>
            </a:br>
            <a:r>
              <a:rPr lang="en-IN" sz="3200" dirty="0">
                <a:solidFill>
                  <a:schemeClr val="bg1"/>
                </a:solidFill>
              </a:rPr>
              <a:t>Bombay High Court</a:t>
            </a:r>
          </a:p>
        </p:txBody>
      </p:sp>
    </p:spTree>
    <p:extLst>
      <p:ext uri="{BB962C8B-B14F-4D97-AF65-F5344CB8AC3E}">
        <p14:creationId xmlns:p14="http://schemas.microsoft.com/office/powerpoint/2010/main" val="2799172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F076A9-EBAA-4DCD-B29E-CEA083DA92E9}"/>
              </a:ext>
            </a:extLst>
          </p:cNvPr>
          <p:cNvSpPr/>
          <p:nvPr/>
        </p:nvSpPr>
        <p:spPr>
          <a:xfrm>
            <a:off x="303481" y="2274838"/>
            <a:ext cx="3033203" cy="2123658"/>
          </a:xfrm>
          <a:prstGeom prst="rect">
            <a:avLst/>
          </a:prstGeom>
        </p:spPr>
        <p:txBody>
          <a:bodyPr wrap="none">
            <a:spAutoFit/>
          </a:bodyPr>
          <a:lstStyle/>
          <a:p>
            <a:r>
              <a:rPr lang="en-IN" sz="4400" dirty="0">
                <a:solidFill>
                  <a:schemeClr val="bg1"/>
                </a:solidFill>
              </a:rPr>
              <a:t>Where can </a:t>
            </a:r>
          </a:p>
          <a:p>
            <a:r>
              <a:rPr lang="en-IN" sz="4400" dirty="0">
                <a:solidFill>
                  <a:schemeClr val="bg1"/>
                </a:solidFill>
              </a:rPr>
              <a:t>a complaint </a:t>
            </a:r>
          </a:p>
          <a:p>
            <a:r>
              <a:rPr lang="en-IN" sz="4400" dirty="0">
                <a:solidFill>
                  <a:schemeClr val="bg1"/>
                </a:solidFill>
              </a:rPr>
              <a:t>be filed?</a:t>
            </a:r>
          </a:p>
        </p:txBody>
      </p:sp>
      <p:sp>
        <p:nvSpPr>
          <p:cNvPr id="5" name="Content Placeholder 2">
            <a:extLst>
              <a:ext uri="{FF2B5EF4-FFF2-40B4-BE49-F238E27FC236}">
                <a16:creationId xmlns:a16="http://schemas.microsoft.com/office/drawing/2014/main" id="{BA56E817-A5F3-4D77-A4E3-33DC9E2576B3}"/>
              </a:ext>
            </a:extLst>
          </p:cNvPr>
          <p:cNvSpPr txBox="1">
            <a:spLocks/>
          </p:cNvSpPr>
          <p:nvPr/>
        </p:nvSpPr>
        <p:spPr>
          <a:xfrm>
            <a:off x="3895863" y="1508760"/>
            <a:ext cx="7607023" cy="3840480"/>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tx1">
                    <a:lumMod val="65000"/>
                    <a:lumOff val="35000"/>
                  </a:schemeClr>
                </a:solidFill>
                <a:latin typeface="+mn-lt"/>
                <a:ea typeface="+mn-ea"/>
                <a:cs typeface="+mn-cs"/>
              </a:defRPr>
            </a:lvl1pPr>
            <a:lvl2pPr marL="457200" indent="0" algn="l" defTabSz="914400" rtl="0" eaLnBrk="1" latinLnBrk="0" hangingPunct="1">
              <a:lnSpc>
                <a:spcPct val="90000"/>
              </a:lnSpc>
              <a:spcBef>
                <a:spcPts val="250"/>
              </a:spcBef>
              <a:spcAft>
                <a:spcPts val="250"/>
              </a:spcAft>
              <a:buClr>
                <a:schemeClr val="accent1"/>
              </a:buClr>
              <a:buFont typeface="Wingdings 2" pitchFamily="18" charset="2"/>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250"/>
              </a:spcBef>
              <a:spcAft>
                <a:spcPts val="250"/>
              </a:spcAft>
              <a:buClr>
                <a:schemeClr val="accent1"/>
              </a:buClr>
              <a:buFont typeface="Wingdings 2" pitchFamily="18"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9pPr>
          </a:lstStyle>
          <a:p>
            <a:pPr marL="342900" indent="-342900">
              <a:lnSpc>
                <a:spcPct val="100000"/>
              </a:lnSpc>
              <a:buFont typeface="Arial" panose="020B0604020202020204" pitchFamily="34" charset="0"/>
              <a:buChar char="•"/>
            </a:pPr>
            <a:r>
              <a:rPr lang="en-US" i="1" dirty="0"/>
              <a:t>Before the IC of the organization of the Respondent’s employment.</a:t>
            </a:r>
          </a:p>
          <a:p>
            <a:pPr marL="342900" indent="-342900">
              <a:lnSpc>
                <a:spcPct val="100000"/>
              </a:lnSpc>
              <a:buFont typeface="Arial" panose="020B0604020202020204" pitchFamily="34" charset="0"/>
              <a:buChar char="•"/>
            </a:pPr>
            <a:r>
              <a:rPr lang="en-US" i="1" dirty="0"/>
              <a:t>Before the LC when there is no IC at the Respondent’s workplace.</a:t>
            </a:r>
          </a:p>
          <a:p>
            <a:pPr marL="342900" indent="-342900">
              <a:lnSpc>
                <a:spcPct val="100000"/>
              </a:lnSpc>
              <a:buFont typeface="Arial" panose="020B0604020202020204" pitchFamily="34" charset="0"/>
              <a:buChar char="•"/>
            </a:pPr>
            <a:r>
              <a:rPr lang="en-US" i="1" dirty="0"/>
              <a:t>Before the Office of the Ombudsperson when the complaint is against a UN Staff Member, UN Consultant or any other UN personnel.</a:t>
            </a:r>
          </a:p>
          <a:p>
            <a:pPr marL="342900" indent="-342900">
              <a:lnSpc>
                <a:spcPct val="100000"/>
              </a:lnSpc>
              <a:buFont typeface="Arial" panose="020B0604020202020204" pitchFamily="34" charset="0"/>
              <a:buChar char="•"/>
            </a:pPr>
            <a:r>
              <a:rPr lang="en-US" i="1" dirty="0"/>
              <a:t>Before the police, if the action (or omission) also amounts to a criminal offence. </a:t>
            </a:r>
          </a:p>
        </p:txBody>
      </p:sp>
    </p:spTree>
    <p:extLst>
      <p:ext uri="{BB962C8B-B14F-4D97-AF65-F5344CB8AC3E}">
        <p14:creationId xmlns:p14="http://schemas.microsoft.com/office/powerpoint/2010/main" val="33276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F076A9-EBAA-4DCD-B29E-CEA083DA92E9}"/>
              </a:ext>
            </a:extLst>
          </p:cNvPr>
          <p:cNvSpPr/>
          <p:nvPr/>
        </p:nvSpPr>
        <p:spPr>
          <a:xfrm>
            <a:off x="303481" y="2274838"/>
            <a:ext cx="2999539" cy="2123658"/>
          </a:xfrm>
          <a:prstGeom prst="rect">
            <a:avLst/>
          </a:prstGeom>
        </p:spPr>
        <p:txBody>
          <a:bodyPr wrap="none">
            <a:spAutoFit/>
          </a:bodyPr>
          <a:lstStyle/>
          <a:p>
            <a:r>
              <a:rPr lang="en-GB" sz="4400" dirty="0">
                <a:solidFill>
                  <a:schemeClr val="bg1"/>
                </a:solidFill>
              </a:rPr>
              <a:t>Defining </a:t>
            </a:r>
          </a:p>
          <a:p>
            <a:r>
              <a:rPr lang="en-GB" sz="4400" dirty="0">
                <a:solidFill>
                  <a:schemeClr val="bg1"/>
                </a:solidFill>
              </a:rPr>
              <a:t>Sexual </a:t>
            </a:r>
          </a:p>
          <a:p>
            <a:r>
              <a:rPr lang="en-GB" sz="4400" dirty="0">
                <a:solidFill>
                  <a:schemeClr val="bg1"/>
                </a:solidFill>
              </a:rPr>
              <a:t>Harassment</a:t>
            </a:r>
            <a:endParaRPr lang="en-IN" sz="4400" dirty="0">
              <a:solidFill>
                <a:schemeClr val="bg1"/>
              </a:solidFill>
            </a:endParaRPr>
          </a:p>
        </p:txBody>
      </p:sp>
      <p:graphicFrame>
        <p:nvGraphicFramePr>
          <p:cNvPr id="5" name="Content Placeholder 5">
            <a:extLst>
              <a:ext uri="{FF2B5EF4-FFF2-40B4-BE49-F238E27FC236}">
                <a16:creationId xmlns:a16="http://schemas.microsoft.com/office/drawing/2014/main" id="{7222DCFA-CE01-46FB-8165-3F204C7BCFBD}"/>
              </a:ext>
            </a:extLst>
          </p:cNvPr>
          <p:cNvGraphicFramePr>
            <a:graphicFrameLocks/>
          </p:cNvGraphicFramePr>
          <p:nvPr>
            <p:extLst>
              <p:ext uri="{D42A27DB-BD31-4B8C-83A1-F6EECF244321}">
                <p14:modId xmlns:p14="http://schemas.microsoft.com/office/powerpoint/2010/main" val="3618032918"/>
              </p:ext>
            </p:extLst>
          </p:nvPr>
        </p:nvGraphicFramePr>
        <p:xfrm>
          <a:off x="3797447" y="781878"/>
          <a:ext cx="7592228" cy="53141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2701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2FCF9664-0CC9-4645-BD56-8090959BD04F}"/>
                                            </p:graphicEl>
                                          </p:spTgt>
                                        </p:tgtEl>
                                        <p:attrNameLst>
                                          <p:attrName>style.visibility</p:attrName>
                                        </p:attrNameLst>
                                      </p:cBhvr>
                                      <p:to>
                                        <p:strVal val="visible"/>
                                      </p:to>
                                    </p:set>
                                    <p:animEffect transition="in" filter="fade">
                                      <p:cBhvr>
                                        <p:cTn id="7" dur="500"/>
                                        <p:tgtEl>
                                          <p:spTgt spid="5">
                                            <p:graphicEl>
                                              <a:dgm id="{2FCF9664-0CC9-4645-BD56-8090959BD04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4CFC6C47-05CD-CF40-B93E-CA42D74F8E83}"/>
                                            </p:graphicEl>
                                          </p:spTgt>
                                        </p:tgtEl>
                                        <p:attrNameLst>
                                          <p:attrName>style.visibility</p:attrName>
                                        </p:attrNameLst>
                                      </p:cBhvr>
                                      <p:to>
                                        <p:strVal val="visible"/>
                                      </p:to>
                                    </p:set>
                                    <p:animEffect transition="in" filter="fade">
                                      <p:cBhvr>
                                        <p:cTn id="12" dur="500"/>
                                        <p:tgtEl>
                                          <p:spTgt spid="5">
                                            <p:graphicEl>
                                              <a:dgm id="{4CFC6C47-05CD-CF40-B93E-CA42D74F8E83}"/>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graphicEl>
                                              <a:dgm id="{54D160E7-631C-9349-BBA1-7FB72BCCF6BC}"/>
                                            </p:graphicEl>
                                          </p:spTgt>
                                        </p:tgtEl>
                                        <p:attrNameLst>
                                          <p:attrName>style.visibility</p:attrName>
                                        </p:attrNameLst>
                                      </p:cBhvr>
                                      <p:to>
                                        <p:strVal val="visible"/>
                                      </p:to>
                                    </p:set>
                                    <p:animEffect transition="in" filter="fade">
                                      <p:cBhvr>
                                        <p:cTn id="15" dur="500"/>
                                        <p:tgtEl>
                                          <p:spTgt spid="5">
                                            <p:graphicEl>
                                              <a:dgm id="{54D160E7-631C-9349-BBA1-7FB72BCCF6BC}"/>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graphicEl>
                                              <a:dgm id="{6052F559-D6A7-A04A-9F60-00E72AD9B82B}"/>
                                            </p:graphicEl>
                                          </p:spTgt>
                                        </p:tgtEl>
                                        <p:attrNameLst>
                                          <p:attrName>style.visibility</p:attrName>
                                        </p:attrNameLst>
                                      </p:cBhvr>
                                      <p:to>
                                        <p:strVal val="visible"/>
                                      </p:to>
                                    </p:set>
                                    <p:animEffect transition="in" filter="fade">
                                      <p:cBhvr>
                                        <p:cTn id="20" dur="500"/>
                                        <p:tgtEl>
                                          <p:spTgt spid="5">
                                            <p:graphicEl>
                                              <a:dgm id="{6052F559-D6A7-A04A-9F60-00E72AD9B82B}"/>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graphicEl>
                                              <a:dgm id="{3340916E-3802-064C-AEE0-70A08817A114}"/>
                                            </p:graphicEl>
                                          </p:spTgt>
                                        </p:tgtEl>
                                        <p:attrNameLst>
                                          <p:attrName>style.visibility</p:attrName>
                                        </p:attrNameLst>
                                      </p:cBhvr>
                                      <p:to>
                                        <p:strVal val="visible"/>
                                      </p:to>
                                    </p:set>
                                    <p:animEffect transition="in" filter="fade">
                                      <p:cBhvr>
                                        <p:cTn id="23" dur="500"/>
                                        <p:tgtEl>
                                          <p:spTgt spid="5">
                                            <p:graphicEl>
                                              <a:dgm id="{3340916E-3802-064C-AEE0-70A08817A114}"/>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graphicEl>
                                              <a:dgm id="{E9DB6B59-73F4-9944-BD76-33CD6BC3BF48}"/>
                                            </p:graphicEl>
                                          </p:spTgt>
                                        </p:tgtEl>
                                        <p:attrNameLst>
                                          <p:attrName>style.visibility</p:attrName>
                                        </p:attrNameLst>
                                      </p:cBhvr>
                                      <p:to>
                                        <p:strVal val="visible"/>
                                      </p:to>
                                    </p:set>
                                    <p:animEffect transition="in" filter="fade">
                                      <p:cBhvr>
                                        <p:cTn id="28" dur="500"/>
                                        <p:tgtEl>
                                          <p:spTgt spid="5">
                                            <p:graphicEl>
                                              <a:dgm id="{E9DB6B59-73F4-9944-BD76-33CD6BC3BF48}"/>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graphicEl>
                                              <a:dgm id="{B601C7E8-AA56-5743-B4C2-9549DA1D378E}"/>
                                            </p:graphicEl>
                                          </p:spTgt>
                                        </p:tgtEl>
                                        <p:attrNameLst>
                                          <p:attrName>style.visibility</p:attrName>
                                        </p:attrNameLst>
                                      </p:cBhvr>
                                      <p:to>
                                        <p:strVal val="visible"/>
                                      </p:to>
                                    </p:set>
                                    <p:animEffect transition="in" filter="fade">
                                      <p:cBhvr>
                                        <p:cTn id="31" dur="500"/>
                                        <p:tgtEl>
                                          <p:spTgt spid="5">
                                            <p:graphicEl>
                                              <a:dgm id="{B601C7E8-AA56-5743-B4C2-9549DA1D378E}"/>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
                                            <p:graphicEl>
                                              <a:dgm id="{8F79919E-1BEF-6D44-97F7-FA6770F82496}"/>
                                            </p:graphicEl>
                                          </p:spTgt>
                                        </p:tgtEl>
                                        <p:attrNameLst>
                                          <p:attrName>style.visibility</p:attrName>
                                        </p:attrNameLst>
                                      </p:cBhvr>
                                      <p:to>
                                        <p:strVal val="visible"/>
                                      </p:to>
                                    </p:set>
                                    <p:animEffect transition="in" filter="fade">
                                      <p:cBhvr>
                                        <p:cTn id="36" dur="500"/>
                                        <p:tgtEl>
                                          <p:spTgt spid="5">
                                            <p:graphicEl>
                                              <a:dgm id="{8F79919E-1BEF-6D44-97F7-FA6770F82496}"/>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
                                            <p:graphicEl>
                                              <a:dgm id="{A28015D7-21F5-F846-B474-FB7EC7820990}"/>
                                            </p:graphicEl>
                                          </p:spTgt>
                                        </p:tgtEl>
                                        <p:attrNameLst>
                                          <p:attrName>style.visibility</p:attrName>
                                        </p:attrNameLst>
                                      </p:cBhvr>
                                      <p:to>
                                        <p:strVal val="visible"/>
                                      </p:to>
                                    </p:set>
                                    <p:animEffect transition="in" filter="fade">
                                      <p:cBhvr>
                                        <p:cTn id="39" dur="500"/>
                                        <p:tgtEl>
                                          <p:spTgt spid="5">
                                            <p:graphicEl>
                                              <a:dgm id="{A28015D7-21F5-F846-B474-FB7EC7820990}"/>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5">
                                            <p:graphicEl>
                                              <a:dgm id="{C55C4B53-E0B0-BC48-ACAE-46B63397A0B4}"/>
                                            </p:graphicEl>
                                          </p:spTgt>
                                        </p:tgtEl>
                                        <p:attrNameLst>
                                          <p:attrName>style.visibility</p:attrName>
                                        </p:attrNameLst>
                                      </p:cBhvr>
                                      <p:to>
                                        <p:strVal val="visible"/>
                                      </p:to>
                                    </p:set>
                                    <p:animEffect transition="in" filter="fade">
                                      <p:cBhvr>
                                        <p:cTn id="44" dur="500"/>
                                        <p:tgtEl>
                                          <p:spTgt spid="5">
                                            <p:graphicEl>
                                              <a:dgm id="{C55C4B53-E0B0-BC48-ACAE-46B63397A0B4}"/>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5">
                                            <p:graphicEl>
                                              <a:dgm id="{6AC6620F-9480-A147-A649-A4B0122448B4}"/>
                                            </p:graphicEl>
                                          </p:spTgt>
                                        </p:tgtEl>
                                        <p:attrNameLst>
                                          <p:attrName>style.visibility</p:attrName>
                                        </p:attrNameLst>
                                      </p:cBhvr>
                                      <p:to>
                                        <p:strVal val="visible"/>
                                      </p:to>
                                    </p:set>
                                    <p:animEffect transition="in" filter="fade">
                                      <p:cBhvr>
                                        <p:cTn id="47" dur="500"/>
                                        <p:tgtEl>
                                          <p:spTgt spid="5">
                                            <p:graphicEl>
                                              <a:dgm id="{6AC6620F-9480-A147-A649-A4B0122448B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F076A9-EBAA-4DCD-B29E-CEA083DA92E9}"/>
              </a:ext>
            </a:extLst>
          </p:cNvPr>
          <p:cNvSpPr/>
          <p:nvPr/>
        </p:nvSpPr>
        <p:spPr>
          <a:xfrm>
            <a:off x="131202" y="2274838"/>
            <a:ext cx="2749471" cy="2062103"/>
          </a:xfrm>
          <a:prstGeom prst="rect">
            <a:avLst/>
          </a:prstGeom>
        </p:spPr>
        <p:txBody>
          <a:bodyPr wrap="none">
            <a:spAutoFit/>
          </a:bodyPr>
          <a:lstStyle/>
          <a:p>
            <a:r>
              <a:rPr lang="en-IN" sz="3200" dirty="0">
                <a:solidFill>
                  <a:schemeClr val="bg1"/>
                </a:solidFill>
              </a:rPr>
              <a:t>Circumstances </a:t>
            </a:r>
          </a:p>
          <a:p>
            <a:r>
              <a:rPr lang="en-IN" sz="3200" dirty="0">
                <a:solidFill>
                  <a:schemeClr val="bg1"/>
                </a:solidFill>
              </a:rPr>
              <a:t>considered as </a:t>
            </a:r>
          </a:p>
          <a:p>
            <a:r>
              <a:rPr lang="en-IN" sz="3200" dirty="0">
                <a:solidFill>
                  <a:schemeClr val="bg1"/>
                </a:solidFill>
              </a:rPr>
              <a:t>Sexual </a:t>
            </a:r>
          </a:p>
          <a:p>
            <a:r>
              <a:rPr lang="en-IN" sz="3200" dirty="0">
                <a:solidFill>
                  <a:schemeClr val="bg1"/>
                </a:solidFill>
              </a:rPr>
              <a:t>Harassment</a:t>
            </a:r>
          </a:p>
        </p:txBody>
      </p:sp>
      <p:graphicFrame>
        <p:nvGraphicFramePr>
          <p:cNvPr id="5" name="Content Placeholder 4">
            <a:extLst>
              <a:ext uri="{FF2B5EF4-FFF2-40B4-BE49-F238E27FC236}">
                <a16:creationId xmlns:a16="http://schemas.microsoft.com/office/drawing/2014/main" id="{BB607D67-AD17-447C-B868-C8741E705760}"/>
              </a:ext>
            </a:extLst>
          </p:cNvPr>
          <p:cNvGraphicFramePr>
            <a:graphicFrameLocks/>
          </p:cNvGraphicFramePr>
          <p:nvPr>
            <p:extLst>
              <p:ext uri="{D42A27DB-BD31-4B8C-83A1-F6EECF244321}">
                <p14:modId xmlns:p14="http://schemas.microsoft.com/office/powerpoint/2010/main" val="3832144466"/>
              </p:ext>
            </p:extLst>
          </p:nvPr>
        </p:nvGraphicFramePr>
        <p:xfrm>
          <a:off x="3538054" y="872987"/>
          <a:ext cx="8057598" cy="53422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113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3FA151FB-2EBF-734A-BF10-171480AC181A}"/>
                                            </p:graphicEl>
                                          </p:spTgt>
                                        </p:tgtEl>
                                        <p:attrNameLst>
                                          <p:attrName>style.visibility</p:attrName>
                                        </p:attrNameLst>
                                      </p:cBhvr>
                                      <p:to>
                                        <p:strVal val="visible"/>
                                      </p:to>
                                    </p:set>
                                    <p:animEffect transition="in" filter="fade">
                                      <p:cBhvr>
                                        <p:cTn id="7" dur="500"/>
                                        <p:tgtEl>
                                          <p:spTgt spid="5">
                                            <p:graphicEl>
                                              <a:dgm id="{3FA151FB-2EBF-734A-BF10-171480AC181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917F714D-DD8D-B344-9358-B9E40A28A5C2}"/>
                                            </p:graphicEl>
                                          </p:spTgt>
                                        </p:tgtEl>
                                        <p:attrNameLst>
                                          <p:attrName>style.visibility</p:attrName>
                                        </p:attrNameLst>
                                      </p:cBhvr>
                                      <p:to>
                                        <p:strVal val="visible"/>
                                      </p:to>
                                    </p:set>
                                    <p:animEffect transition="in" filter="fade">
                                      <p:cBhvr>
                                        <p:cTn id="12" dur="500"/>
                                        <p:tgtEl>
                                          <p:spTgt spid="5">
                                            <p:graphicEl>
                                              <a:dgm id="{917F714D-DD8D-B344-9358-B9E40A28A5C2}"/>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graphicEl>
                                              <a:dgm id="{98EC668D-7F61-5C4E-8EE5-62474FEFA2AB}"/>
                                            </p:graphicEl>
                                          </p:spTgt>
                                        </p:tgtEl>
                                        <p:attrNameLst>
                                          <p:attrName>style.visibility</p:attrName>
                                        </p:attrNameLst>
                                      </p:cBhvr>
                                      <p:to>
                                        <p:strVal val="visible"/>
                                      </p:to>
                                    </p:set>
                                    <p:animEffect transition="in" filter="fade">
                                      <p:cBhvr>
                                        <p:cTn id="15" dur="500"/>
                                        <p:tgtEl>
                                          <p:spTgt spid="5">
                                            <p:graphicEl>
                                              <a:dgm id="{98EC668D-7F61-5C4E-8EE5-62474FEFA2AB}"/>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graphicEl>
                                              <a:dgm id="{D3F7B016-A92D-A544-9F71-17D31018FC86}"/>
                                            </p:graphicEl>
                                          </p:spTgt>
                                        </p:tgtEl>
                                        <p:attrNameLst>
                                          <p:attrName>style.visibility</p:attrName>
                                        </p:attrNameLst>
                                      </p:cBhvr>
                                      <p:to>
                                        <p:strVal val="visible"/>
                                      </p:to>
                                    </p:set>
                                    <p:animEffect transition="in" filter="fade">
                                      <p:cBhvr>
                                        <p:cTn id="20" dur="500"/>
                                        <p:tgtEl>
                                          <p:spTgt spid="5">
                                            <p:graphicEl>
                                              <a:dgm id="{D3F7B016-A92D-A544-9F71-17D31018FC86}"/>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graphicEl>
                                              <a:dgm id="{8B8B7BA8-DE76-5D4D-93CF-B91FA968F6C9}"/>
                                            </p:graphicEl>
                                          </p:spTgt>
                                        </p:tgtEl>
                                        <p:attrNameLst>
                                          <p:attrName>style.visibility</p:attrName>
                                        </p:attrNameLst>
                                      </p:cBhvr>
                                      <p:to>
                                        <p:strVal val="visible"/>
                                      </p:to>
                                    </p:set>
                                    <p:animEffect transition="in" filter="fade">
                                      <p:cBhvr>
                                        <p:cTn id="23" dur="500"/>
                                        <p:tgtEl>
                                          <p:spTgt spid="5">
                                            <p:graphicEl>
                                              <a:dgm id="{8B8B7BA8-DE76-5D4D-93CF-B91FA968F6C9}"/>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graphicEl>
                                              <a:dgm id="{03732FC9-891D-F143-BBC5-4D77D84FC04B}"/>
                                            </p:graphicEl>
                                          </p:spTgt>
                                        </p:tgtEl>
                                        <p:attrNameLst>
                                          <p:attrName>style.visibility</p:attrName>
                                        </p:attrNameLst>
                                      </p:cBhvr>
                                      <p:to>
                                        <p:strVal val="visible"/>
                                      </p:to>
                                    </p:set>
                                    <p:animEffect transition="in" filter="fade">
                                      <p:cBhvr>
                                        <p:cTn id="28" dur="500"/>
                                        <p:tgtEl>
                                          <p:spTgt spid="5">
                                            <p:graphicEl>
                                              <a:dgm id="{03732FC9-891D-F143-BBC5-4D77D84FC04B}"/>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graphicEl>
                                              <a:dgm id="{10D4A275-FB35-8440-B864-D5BC72D23334}"/>
                                            </p:graphicEl>
                                          </p:spTgt>
                                        </p:tgtEl>
                                        <p:attrNameLst>
                                          <p:attrName>style.visibility</p:attrName>
                                        </p:attrNameLst>
                                      </p:cBhvr>
                                      <p:to>
                                        <p:strVal val="visible"/>
                                      </p:to>
                                    </p:set>
                                    <p:animEffect transition="in" filter="fade">
                                      <p:cBhvr>
                                        <p:cTn id="31" dur="500"/>
                                        <p:tgtEl>
                                          <p:spTgt spid="5">
                                            <p:graphicEl>
                                              <a:dgm id="{10D4A275-FB35-8440-B864-D5BC72D23334}"/>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
                                            <p:graphicEl>
                                              <a:dgm id="{901BCEB9-EC08-9A41-9344-E9AED0C7452E}"/>
                                            </p:graphicEl>
                                          </p:spTgt>
                                        </p:tgtEl>
                                        <p:attrNameLst>
                                          <p:attrName>style.visibility</p:attrName>
                                        </p:attrNameLst>
                                      </p:cBhvr>
                                      <p:to>
                                        <p:strVal val="visible"/>
                                      </p:to>
                                    </p:set>
                                    <p:animEffect transition="in" filter="fade">
                                      <p:cBhvr>
                                        <p:cTn id="36" dur="500"/>
                                        <p:tgtEl>
                                          <p:spTgt spid="5">
                                            <p:graphicEl>
                                              <a:dgm id="{901BCEB9-EC08-9A41-9344-E9AED0C7452E}"/>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
                                            <p:graphicEl>
                                              <a:dgm id="{5449399E-3CC2-6C4E-BFF6-CA22DD819E69}"/>
                                            </p:graphicEl>
                                          </p:spTgt>
                                        </p:tgtEl>
                                        <p:attrNameLst>
                                          <p:attrName>style.visibility</p:attrName>
                                        </p:attrNameLst>
                                      </p:cBhvr>
                                      <p:to>
                                        <p:strVal val="visible"/>
                                      </p:to>
                                    </p:set>
                                    <p:animEffect transition="in" filter="fade">
                                      <p:cBhvr>
                                        <p:cTn id="39" dur="500"/>
                                        <p:tgtEl>
                                          <p:spTgt spid="5">
                                            <p:graphicEl>
                                              <a:dgm id="{5449399E-3CC2-6C4E-BFF6-CA22DD819E69}"/>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5">
                                            <p:graphicEl>
                                              <a:dgm id="{BA8CCED5-274F-2A41-8538-005141C86B4A}"/>
                                            </p:graphicEl>
                                          </p:spTgt>
                                        </p:tgtEl>
                                        <p:attrNameLst>
                                          <p:attrName>style.visibility</p:attrName>
                                        </p:attrNameLst>
                                      </p:cBhvr>
                                      <p:to>
                                        <p:strVal val="visible"/>
                                      </p:to>
                                    </p:set>
                                    <p:animEffect transition="in" filter="fade">
                                      <p:cBhvr>
                                        <p:cTn id="42" dur="500"/>
                                        <p:tgtEl>
                                          <p:spTgt spid="5">
                                            <p:graphicEl>
                                              <a:dgm id="{BA8CCED5-274F-2A41-8538-005141C86B4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F076A9-EBAA-4DCD-B29E-CEA083DA92E9}"/>
              </a:ext>
            </a:extLst>
          </p:cNvPr>
          <p:cNvSpPr/>
          <p:nvPr/>
        </p:nvSpPr>
        <p:spPr>
          <a:xfrm>
            <a:off x="104699" y="2258658"/>
            <a:ext cx="3261353" cy="1754326"/>
          </a:xfrm>
          <a:prstGeom prst="rect">
            <a:avLst/>
          </a:prstGeom>
        </p:spPr>
        <p:txBody>
          <a:bodyPr wrap="square">
            <a:spAutoFit/>
          </a:bodyPr>
          <a:lstStyle/>
          <a:p>
            <a:r>
              <a:rPr lang="en-GB" sz="3600" dirty="0">
                <a:solidFill>
                  <a:schemeClr val="bg1"/>
                </a:solidFill>
              </a:rPr>
              <a:t>Guidelines </a:t>
            </a:r>
          </a:p>
          <a:p>
            <a:r>
              <a:rPr lang="en-GB" sz="3600" dirty="0">
                <a:solidFill>
                  <a:schemeClr val="bg1"/>
                </a:solidFill>
              </a:rPr>
              <a:t>for Professional</a:t>
            </a:r>
          </a:p>
          <a:p>
            <a:r>
              <a:rPr lang="en-GB" sz="3600" dirty="0">
                <a:solidFill>
                  <a:schemeClr val="bg1"/>
                </a:solidFill>
              </a:rPr>
              <a:t>communication</a:t>
            </a:r>
            <a:endParaRPr lang="en-IN" sz="3600" dirty="0">
              <a:solidFill>
                <a:schemeClr val="bg1"/>
              </a:solidFill>
            </a:endParaRPr>
          </a:p>
        </p:txBody>
      </p:sp>
      <p:graphicFrame>
        <p:nvGraphicFramePr>
          <p:cNvPr id="5" name="Content Placeholder 2">
            <a:extLst>
              <a:ext uri="{FF2B5EF4-FFF2-40B4-BE49-F238E27FC236}">
                <a16:creationId xmlns:a16="http://schemas.microsoft.com/office/drawing/2014/main" id="{E635FEFA-CCC5-473B-9B71-DAEB6D2CD4EC}"/>
              </a:ext>
            </a:extLst>
          </p:cNvPr>
          <p:cNvGraphicFramePr>
            <a:graphicFrameLocks/>
          </p:cNvGraphicFramePr>
          <p:nvPr>
            <p:extLst>
              <p:ext uri="{D42A27DB-BD31-4B8C-83A1-F6EECF244321}">
                <p14:modId xmlns:p14="http://schemas.microsoft.com/office/powerpoint/2010/main" val="2899714377"/>
              </p:ext>
            </p:extLst>
          </p:nvPr>
        </p:nvGraphicFramePr>
        <p:xfrm>
          <a:off x="3591274" y="765313"/>
          <a:ext cx="8092931" cy="5327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5065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12F87BB0-4379-4139-8A97-74AC9473A255}"/>
                                            </p:graphicEl>
                                          </p:spTgt>
                                        </p:tgtEl>
                                        <p:attrNameLst>
                                          <p:attrName>style.visibility</p:attrName>
                                        </p:attrNameLst>
                                      </p:cBhvr>
                                      <p:to>
                                        <p:strVal val="visible"/>
                                      </p:to>
                                    </p:set>
                                    <p:animEffect transition="in" filter="fade">
                                      <p:cBhvr>
                                        <p:cTn id="7" dur="500"/>
                                        <p:tgtEl>
                                          <p:spTgt spid="5">
                                            <p:graphicEl>
                                              <a:dgm id="{12F87BB0-4379-4139-8A97-74AC9473A25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FCC1272C-6D15-41BF-97C0-764D62DEBEAE}"/>
                                            </p:graphicEl>
                                          </p:spTgt>
                                        </p:tgtEl>
                                        <p:attrNameLst>
                                          <p:attrName>style.visibility</p:attrName>
                                        </p:attrNameLst>
                                      </p:cBhvr>
                                      <p:to>
                                        <p:strVal val="visible"/>
                                      </p:to>
                                    </p:set>
                                    <p:animEffect transition="in" filter="fade">
                                      <p:cBhvr>
                                        <p:cTn id="12" dur="500"/>
                                        <p:tgtEl>
                                          <p:spTgt spid="5">
                                            <p:graphicEl>
                                              <a:dgm id="{FCC1272C-6D15-41BF-97C0-764D62DEBEAE}"/>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graphicEl>
                                              <a:dgm id="{E54A68E0-E651-4DD1-89C1-52617E6E9470}"/>
                                            </p:graphicEl>
                                          </p:spTgt>
                                        </p:tgtEl>
                                        <p:attrNameLst>
                                          <p:attrName>style.visibility</p:attrName>
                                        </p:attrNameLst>
                                      </p:cBhvr>
                                      <p:to>
                                        <p:strVal val="visible"/>
                                      </p:to>
                                    </p:set>
                                    <p:animEffect transition="in" filter="fade">
                                      <p:cBhvr>
                                        <p:cTn id="15" dur="500"/>
                                        <p:tgtEl>
                                          <p:spTgt spid="5">
                                            <p:graphicEl>
                                              <a:dgm id="{E54A68E0-E651-4DD1-89C1-52617E6E9470}"/>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graphicEl>
                                              <a:dgm id="{77133B81-2E95-4AF3-8874-C4D9CFBE3FE6}"/>
                                            </p:graphicEl>
                                          </p:spTgt>
                                        </p:tgtEl>
                                        <p:attrNameLst>
                                          <p:attrName>style.visibility</p:attrName>
                                        </p:attrNameLst>
                                      </p:cBhvr>
                                      <p:to>
                                        <p:strVal val="visible"/>
                                      </p:to>
                                    </p:set>
                                    <p:animEffect transition="in" filter="fade">
                                      <p:cBhvr>
                                        <p:cTn id="20" dur="500"/>
                                        <p:tgtEl>
                                          <p:spTgt spid="5">
                                            <p:graphicEl>
                                              <a:dgm id="{77133B81-2E95-4AF3-8874-C4D9CFBE3FE6}"/>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graphicEl>
                                              <a:dgm id="{770BAA57-7FE6-4E18-BC39-455F766FA11D}"/>
                                            </p:graphicEl>
                                          </p:spTgt>
                                        </p:tgtEl>
                                        <p:attrNameLst>
                                          <p:attrName>style.visibility</p:attrName>
                                        </p:attrNameLst>
                                      </p:cBhvr>
                                      <p:to>
                                        <p:strVal val="visible"/>
                                      </p:to>
                                    </p:set>
                                    <p:animEffect transition="in" filter="fade">
                                      <p:cBhvr>
                                        <p:cTn id="23" dur="500"/>
                                        <p:tgtEl>
                                          <p:spTgt spid="5">
                                            <p:graphicEl>
                                              <a:dgm id="{770BAA57-7FE6-4E18-BC39-455F766FA11D}"/>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2C1B4C75-6127-4715-9E54-56ADDF4B4356}"/>
                                            </p:graphicEl>
                                          </p:spTgt>
                                        </p:tgtEl>
                                        <p:attrNameLst>
                                          <p:attrName>style.visibility</p:attrName>
                                        </p:attrNameLst>
                                      </p:cBhvr>
                                      <p:to>
                                        <p:strVal val="visible"/>
                                      </p:to>
                                    </p:set>
                                    <p:animEffect transition="in" filter="fade">
                                      <p:cBhvr>
                                        <p:cTn id="26" dur="500"/>
                                        <p:tgtEl>
                                          <p:spTgt spid="5">
                                            <p:graphicEl>
                                              <a:dgm id="{2C1B4C75-6127-4715-9E54-56ADDF4B435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F076A9-EBAA-4DCD-B29E-CEA083DA92E9}"/>
              </a:ext>
            </a:extLst>
          </p:cNvPr>
          <p:cNvSpPr/>
          <p:nvPr/>
        </p:nvSpPr>
        <p:spPr>
          <a:xfrm>
            <a:off x="117950" y="2245388"/>
            <a:ext cx="3280065" cy="2308324"/>
          </a:xfrm>
          <a:prstGeom prst="rect">
            <a:avLst/>
          </a:prstGeom>
        </p:spPr>
        <p:txBody>
          <a:bodyPr wrap="none">
            <a:spAutoFit/>
          </a:bodyPr>
          <a:lstStyle/>
          <a:p>
            <a:r>
              <a:rPr lang="en-IN" sz="4800" dirty="0">
                <a:solidFill>
                  <a:schemeClr val="bg1"/>
                </a:solidFill>
              </a:rPr>
              <a:t>Chronology </a:t>
            </a:r>
          </a:p>
          <a:p>
            <a:r>
              <a:rPr lang="en-IN" sz="4800" dirty="0">
                <a:solidFill>
                  <a:schemeClr val="bg1"/>
                </a:solidFill>
              </a:rPr>
              <a:t>under the </a:t>
            </a:r>
          </a:p>
          <a:p>
            <a:r>
              <a:rPr lang="en-IN" sz="4800" dirty="0">
                <a:solidFill>
                  <a:schemeClr val="bg1"/>
                </a:solidFill>
              </a:rPr>
              <a:t>Act of 2013</a:t>
            </a:r>
          </a:p>
        </p:txBody>
      </p:sp>
      <p:graphicFrame>
        <p:nvGraphicFramePr>
          <p:cNvPr id="5" name="Content Placeholder 3">
            <a:extLst>
              <a:ext uri="{FF2B5EF4-FFF2-40B4-BE49-F238E27FC236}">
                <a16:creationId xmlns:a16="http://schemas.microsoft.com/office/drawing/2014/main" id="{47B92B5C-8C8A-4363-A424-55AD5413B26B}"/>
              </a:ext>
            </a:extLst>
          </p:cNvPr>
          <p:cNvGraphicFramePr>
            <a:graphicFrameLocks/>
          </p:cNvGraphicFramePr>
          <p:nvPr>
            <p:extLst>
              <p:ext uri="{D42A27DB-BD31-4B8C-83A1-F6EECF244321}">
                <p14:modId xmlns:p14="http://schemas.microsoft.com/office/powerpoint/2010/main" val="49660856"/>
              </p:ext>
            </p:extLst>
          </p:nvPr>
        </p:nvGraphicFramePr>
        <p:xfrm>
          <a:off x="3697079" y="771399"/>
          <a:ext cx="7938329" cy="53152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EEFE6E40-632D-495D-90B2-79C7668C77C7}"/>
              </a:ext>
            </a:extLst>
          </p:cNvPr>
          <p:cNvSpPr txBox="1"/>
          <p:nvPr/>
        </p:nvSpPr>
        <p:spPr>
          <a:xfrm>
            <a:off x="4168876" y="4553712"/>
            <a:ext cx="659155" cy="646331"/>
          </a:xfrm>
          <a:prstGeom prst="rect">
            <a:avLst/>
          </a:prstGeom>
          <a:noFill/>
        </p:spPr>
        <p:txBody>
          <a:bodyPr wrap="none" rtlCol="0">
            <a:spAutoFit/>
          </a:bodyPr>
          <a:lstStyle/>
          <a:p>
            <a:pPr algn="ctr"/>
            <a:r>
              <a:rPr lang="en-US" dirty="0"/>
              <a:t>90</a:t>
            </a:r>
          </a:p>
          <a:p>
            <a:pPr algn="ctr"/>
            <a:r>
              <a:rPr lang="en-US" dirty="0"/>
              <a:t>Days</a:t>
            </a:r>
          </a:p>
        </p:txBody>
      </p:sp>
      <p:sp>
        <p:nvSpPr>
          <p:cNvPr id="7" name="TextBox 6">
            <a:extLst>
              <a:ext uri="{FF2B5EF4-FFF2-40B4-BE49-F238E27FC236}">
                <a16:creationId xmlns:a16="http://schemas.microsoft.com/office/drawing/2014/main" id="{EEEFA492-2B1C-460D-BFE8-DA4F4E7D525A}"/>
              </a:ext>
            </a:extLst>
          </p:cNvPr>
          <p:cNvSpPr txBox="1"/>
          <p:nvPr/>
        </p:nvSpPr>
        <p:spPr>
          <a:xfrm>
            <a:off x="6356165" y="4553712"/>
            <a:ext cx="659155" cy="646331"/>
          </a:xfrm>
          <a:prstGeom prst="rect">
            <a:avLst/>
          </a:prstGeom>
          <a:noFill/>
        </p:spPr>
        <p:txBody>
          <a:bodyPr wrap="none" rtlCol="0">
            <a:spAutoFit/>
          </a:bodyPr>
          <a:lstStyle/>
          <a:p>
            <a:pPr algn="ctr"/>
            <a:r>
              <a:rPr lang="en-US" dirty="0"/>
              <a:t>90</a:t>
            </a:r>
          </a:p>
          <a:p>
            <a:pPr algn="ctr"/>
            <a:r>
              <a:rPr lang="en-US" dirty="0"/>
              <a:t>Days</a:t>
            </a:r>
          </a:p>
        </p:txBody>
      </p:sp>
      <p:sp>
        <p:nvSpPr>
          <p:cNvPr id="8" name="TextBox 7">
            <a:extLst>
              <a:ext uri="{FF2B5EF4-FFF2-40B4-BE49-F238E27FC236}">
                <a16:creationId xmlns:a16="http://schemas.microsoft.com/office/drawing/2014/main" id="{1A257C24-077D-43B7-9772-D95C4C79E618}"/>
              </a:ext>
            </a:extLst>
          </p:cNvPr>
          <p:cNvSpPr txBox="1"/>
          <p:nvPr/>
        </p:nvSpPr>
        <p:spPr>
          <a:xfrm>
            <a:off x="8381728" y="4553712"/>
            <a:ext cx="659155" cy="646331"/>
          </a:xfrm>
          <a:prstGeom prst="rect">
            <a:avLst/>
          </a:prstGeom>
          <a:noFill/>
        </p:spPr>
        <p:txBody>
          <a:bodyPr wrap="none" rtlCol="0">
            <a:spAutoFit/>
          </a:bodyPr>
          <a:lstStyle/>
          <a:p>
            <a:pPr algn="ctr"/>
            <a:r>
              <a:rPr lang="en-US" dirty="0"/>
              <a:t>10</a:t>
            </a:r>
          </a:p>
          <a:p>
            <a:pPr algn="ctr"/>
            <a:r>
              <a:rPr lang="en-US" dirty="0"/>
              <a:t>Days</a:t>
            </a:r>
          </a:p>
        </p:txBody>
      </p:sp>
      <p:sp>
        <p:nvSpPr>
          <p:cNvPr id="9" name="TextBox 8">
            <a:extLst>
              <a:ext uri="{FF2B5EF4-FFF2-40B4-BE49-F238E27FC236}">
                <a16:creationId xmlns:a16="http://schemas.microsoft.com/office/drawing/2014/main" id="{D7BE35B1-DA68-4AC8-896A-951938E0F6D6}"/>
              </a:ext>
            </a:extLst>
          </p:cNvPr>
          <p:cNvSpPr txBox="1"/>
          <p:nvPr/>
        </p:nvSpPr>
        <p:spPr>
          <a:xfrm>
            <a:off x="10569017" y="4553712"/>
            <a:ext cx="659155" cy="646331"/>
          </a:xfrm>
          <a:prstGeom prst="rect">
            <a:avLst/>
          </a:prstGeom>
          <a:noFill/>
        </p:spPr>
        <p:txBody>
          <a:bodyPr wrap="none" rtlCol="0">
            <a:spAutoFit/>
          </a:bodyPr>
          <a:lstStyle/>
          <a:p>
            <a:pPr algn="ctr"/>
            <a:r>
              <a:rPr lang="en-US" dirty="0"/>
              <a:t>60</a:t>
            </a:r>
          </a:p>
          <a:p>
            <a:pPr algn="ctr"/>
            <a:r>
              <a:rPr lang="en-US" dirty="0"/>
              <a:t>Days</a:t>
            </a:r>
          </a:p>
        </p:txBody>
      </p:sp>
    </p:spTree>
    <p:extLst>
      <p:ext uri="{BB962C8B-B14F-4D97-AF65-F5344CB8AC3E}">
        <p14:creationId xmlns:p14="http://schemas.microsoft.com/office/powerpoint/2010/main" val="390819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48BE7F1B-139B-EF45-999C-F11156A0200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D4D34978-33B3-4441-8BB2-9E489408C8D7}"/>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999CD417-6F08-0940-BA03-3976DFF3E0F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AC39ADAC-825D-A343-B4AB-17FD0FD6D87F}"/>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07251140-8BA0-E948-8B1E-7153DEEA5A0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0BF48CC4-2A9C-BE45-B0A4-2DC70ED0317A}"/>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9CAED195-FFDA-3E41-8908-791B44EED05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E2ED6EF13AD8468F9F6450BEA53A76" ma:contentTypeVersion="5" ma:contentTypeDescription="Create a new document." ma:contentTypeScope="" ma:versionID="e895a0e14ecdcbdc001207b88eb68029">
  <xsd:schema xmlns:xsd="http://www.w3.org/2001/XMLSchema" xmlns:xs="http://www.w3.org/2001/XMLSchema" xmlns:p="http://schemas.microsoft.com/office/2006/metadata/properties" xmlns:ns2="6e38f6cf-469e-4c31-af3f-aa47f9e038a0" targetNamespace="http://schemas.microsoft.com/office/2006/metadata/properties" ma:root="true" ma:fieldsID="8f438b23a1ab617a506ed5a86a302497" ns2:_="">
    <xsd:import namespace="6e38f6cf-469e-4c31-af3f-aa47f9e038a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38f6cf-469e-4c31-af3f-aa47f9e038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46AF86-8D90-4585-9B9F-508F298D88A6}"/>
</file>

<file path=customXml/itemProps2.xml><?xml version="1.0" encoding="utf-8"?>
<ds:datastoreItem xmlns:ds="http://schemas.openxmlformats.org/officeDocument/2006/customXml" ds:itemID="{839AE2D9-007F-4E25-BDF9-C9DBB5F96B8C}"/>
</file>

<file path=customXml/itemProps3.xml><?xml version="1.0" encoding="utf-8"?>
<ds:datastoreItem xmlns:ds="http://schemas.openxmlformats.org/officeDocument/2006/customXml" ds:itemID="{2BBDE788-0B82-4D91-B42F-D513FECD69C6}"/>
</file>

<file path=docProps/app.xml><?xml version="1.0" encoding="utf-8"?>
<Properties xmlns="http://schemas.openxmlformats.org/officeDocument/2006/extended-properties" xmlns:vt="http://schemas.openxmlformats.org/officeDocument/2006/docPropsVTypes">
  <Template>Frame</Template>
  <TotalTime>42</TotalTime>
  <Words>469</Words>
  <Application>Microsoft Office PowerPoint</Application>
  <PresentationFormat>Widescreen</PresentationFormat>
  <Paragraphs>96</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Corbel</vt:lpstr>
      <vt:lpstr>Source Sans Pro Light</vt:lpstr>
      <vt:lpstr>Wingdings 2</vt:lpstr>
      <vt:lpstr>Frame</vt:lpstr>
      <vt:lpstr>Awareness of Anti-Sexual Harassment Measures</vt:lpstr>
      <vt:lpstr>PowerPoint Presentation</vt:lpstr>
      <vt:lpstr>PowerPoint Presentation</vt:lpstr>
      <vt:lpstr>“… it is the employer’s duty under the said Act of 2013, to treat sexual harassment as a misconduct under the service rules and to initiate action for such misconduct.”   -  Justice M.S. Karnik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Awareness of Anti-Sexual Harassment Measures</dc:title>
  <dc:creator>Sanya Seth</dc:creator>
  <cp:lastModifiedBy>Sanya Seth</cp:lastModifiedBy>
  <cp:revision>11</cp:revision>
  <dcterms:created xsi:type="dcterms:W3CDTF">2018-09-27T17:51:58Z</dcterms:created>
  <dcterms:modified xsi:type="dcterms:W3CDTF">2018-09-27T18:34:14Z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0x0101002BE2ED6EF13AD8468F9F6450BEA53A76</vt:lpwstr>
  </property>
</Properties>
</file>