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5"/>
  </p:notesMasterIdLst>
  <p:handoutMasterIdLst>
    <p:handoutMasterId r:id="rId26"/>
  </p:handoutMasterIdLst>
  <p:sldIdLst>
    <p:sldId id="315" r:id="rId5"/>
    <p:sldId id="256" r:id="rId6"/>
    <p:sldId id="262" r:id="rId7"/>
    <p:sldId id="293" r:id="rId8"/>
    <p:sldId id="292" r:id="rId9"/>
    <p:sldId id="294" r:id="rId10"/>
    <p:sldId id="295" r:id="rId11"/>
    <p:sldId id="296" r:id="rId12"/>
    <p:sldId id="298" r:id="rId13"/>
    <p:sldId id="299" r:id="rId14"/>
    <p:sldId id="300" r:id="rId15"/>
    <p:sldId id="301" r:id="rId16"/>
    <p:sldId id="302" r:id="rId17"/>
    <p:sldId id="303" r:id="rId18"/>
    <p:sldId id="304" r:id="rId19"/>
    <p:sldId id="305" r:id="rId20"/>
    <p:sldId id="307" r:id="rId21"/>
    <p:sldId id="311" r:id="rId22"/>
    <p:sldId id="312" r:id="rId23"/>
    <p:sldId id="309"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300"/>
    <a:srgbClr val="9B582E"/>
    <a:srgbClr val="C47F51"/>
    <a:srgbClr val="FBB480"/>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65" autoAdjust="0"/>
    <p:restoredTop sz="94249" autoAdjust="0"/>
  </p:normalViewPr>
  <p:slideViewPr>
    <p:cSldViewPr>
      <p:cViewPr varScale="1">
        <p:scale>
          <a:sx n="72" d="100"/>
          <a:sy n="72" d="100"/>
        </p:scale>
        <p:origin x="384" y="78"/>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2/22/2021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2/22/2021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3</a:t>
            </a:fld>
            <a:endParaRPr lang="en-US"/>
          </a:p>
        </p:txBody>
      </p:sp>
    </p:spTree>
    <p:extLst>
      <p:ext uri="{BB962C8B-B14F-4D97-AF65-F5344CB8AC3E}">
        <p14:creationId xmlns:p14="http://schemas.microsoft.com/office/powerpoint/2010/main" val="4136793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12</a:t>
            </a:fld>
            <a:endParaRPr lang="en-US"/>
          </a:p>
        </p:txBody>
      </p:sp>
    </p:spTree>
    <p:extLst>
      <p:ext uri="{BB962C8B-B14F-4D97-AF65-F5344CB8AC3E}">
        <p14:creationId xmlns:p14="http://schemas.microsoft.com/office/powerpoint/2010/main" val="2038313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13</a:t>
            </a:fld>
            <a:endParaRPr lang="en-US"/>
          </a:p>
        </p:txBody>
      </p:sp>
    </p:spTree>
    <p:extLst>
      <p:ext uri="{BB962C8B-B14F-4D97-AF65-F5344CB8AC3E}">
        <p14:creationId xmlns:p14="http://schemas.microsoft.com/office/powerpoint/2010/main" val="724698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14</a:t>
            </a:fld>
            <a:endParaRPr lang="en-US"/>
          </a:p>
        </p:txBody>
      </p:sp>
    </p:spTree>
    <p:extLst>
      <p:ext uri="{BB962C8B-B14F-4D97-AF65-F5344CB8AC3E}">
        <p14:creationId xmlns:p14="http://schemas.microsoft.com/office/powerpoint/2010/main" val="3141994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15</a:t>
            </a:fld>
            <a:endParaRPr lang="en-US"/>
          </a:p>
        </p:txBody>
      </p:sp>
    </p:spTree>
    <p:extLst>
      <p:ext uri="{BB962C8B-B14F-4D97-AF65-F5344CB8AC3E}">
        <p14:creationId xmlns:p14="http://schemas.microsoft.com/office/powerpoint/2010/main" val="1750054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16</a:t>
            </a:fld>
            <a:endParaRPr lang="en-US"/>
          </a:p>
        </p:txBody>
      </p:sp>
    </p:spTree>
    <p:extLst>
      <p:ext uri="{BB962C8B-B14F-4D97-AF65-F5344CB8AC3E}">
        <p14:creationId xmlns:p14="http://schemas.microsoft.com/office/powerpoint/2010/main" val="3344029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17</a:t>
            </a:fld>
            <a:endParaRPr lang="en-US"/>
          </a:p>
        </p:txBody>
      </p:sp>
    </p:spTree>
    <p:extLst>
      <p:ext uri="{BB962C8B-B14F-4D97-AF65-F5344CB8AC3E}">
        <p14:creationId xmlns:p14="http://schemas.microsoft.com/office/powerpoint/2010/main" val="559763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18</a:t>
            </a:fld>
            <a:endParaRPr lang="en-US"/>
          </a:p>
        </p:txBody>
      </p:sp>
    </p:spTree>
    <p:extLst>
      <p:ext uri="{BB962C8B-B14F-4D97-AF65-F5344CB8AC3E}">
        <p14:creationId xmlns:p14="http://schemas.microsoft.com/office/powerpoint/2010/main" val="374432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19</a:t>
            </a:fld>
            <a:endParaRPr lang="en-US"/>
          </a:p>
        </p:txBody>
      </p:sp>
    </p:spTree>
    <p:extLst>
      <p:ext uri="{BB962C8B-B14F-4D97-AF65-F5344CB8AC3E}">
        <p14:creationId xmlns:p14="http://schemas.microsoft.com/office/powerpoint/2010/main" val="1595582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20</a:t>
            </a:fld>
            <a:endParaRPr lang="en-US"/>
          </a:p>
        </p:txBody>
      </p:sp>
    </p:spTree>
    <p:extLst>
      <p:ext uri="{BB962C8B-B14F-4D97-AF65-F5344CB8AC3E}">
        <p14:creationId xmlns:p14="http://schemas.microsoft.com/office/powerpoint/2010/main" val="151593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Tree>
    <p:extLst>
      <p:ext uri="{BB962C8B-B14F-4D97-AF65-F5344CB8AC3E}">
        <p14:creationId xmlns:p14="http://schemas.microsoft.com/office/powerpoint/2010/main" val="78680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a:p>
        </p:txBody>
      </p:sp>
    </p:spTree>
    <p:extLst>
      <p:ext uri="{BB962C8B-B14F-4D97-AF65-F5344CB8AC3E}">
        <p14:creationId xmlns:p14="http://schemas.microsoft.com/office/powerpoint/2010/main" val="182186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247972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241899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a:p>
        </p:txBody>
      </p:sp>
    </p:spTree>
    <p:extLst>
      <p:ext uri="{BB962C8B-B14F-4D97-AF65-F5344CB8AC3E}">
        <p14:creationId xmlns:p14="http://schemas.microsoft.com/office/powerpoint/2010/main" val="2850787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9</a:t>
            </a:fld>
            <a:endParaRPr lang="en-US"/>
          </a:p>
        </p:txBody>
      </p:sp>
    </p:spTree>
    <p:extLst>
      <p:ext uri="{BB962C8B-B14F-4D97-AF65-F5344CB8AC3E}">
        <p14:creationId xmlns:p14="http://schemas.microsoft.com/office/powerpoint/2010/main" val="350264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10</a:t>
            </a:fld>
            <a:endParaRPr lang="en-US"/>
          </a:p>
        </p:txBody>
      </p:sp>
    </p:spTree>
    <p:extLst>
      <p:ext uri="{BB962C8B-B14F-4D97-AF65-F5344CB8AC3E}">
        <p14:creationId xmlns:p14="http://schemas.microsoft.com/office/powerpoint/2010/main" val="269964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11</a:t>
            </a:fld>
            <a:endParaRPr lang="en-US"/>
          </a:p>
        </p:txBody>
      </p:sp>
    </p:spTree>
    <p:extLst>
      <p:ext uri="{BB962C8B-B14F-4D97-AF65-F5344CB8AC3E}">
        <p14:creationId xmlns:p14="http://schemas.microsoft.com/office/powerpoint/2010/main" val="329254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map"/>
          <p:cNvSpPr>
            <a:spLocks noEditPoints="1"/>
          </p:cNvSpPr>
          <p:nvPr/>
        </p:nvSpPr>
        <p:spPr bwMode="auto">
          <a:xfrm>
            <a:off x="4473575" y="3175"/>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2/22/2021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2/22/2021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2/22/2021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2/22/2021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2/22/2021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2/22/2021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2/22/2021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2/22/2021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2/22/2021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2/22/2021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2/22/2021</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un.org/en/gender-inclusive-language/index.s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31F08D7-01E8-4AB5-91E1-8348A8D91B9E}"/>
              </a:ext>
            </a:extLst>
          </p:cNvPr>
          <p:cNvGraphicFramePr>
            <a:graphicFrameLocks noGrp="1"/>
          </p:cNvGraphicFramePr>
          <p:nvPr>
            <p:extLst>
              <p:ext uri="{D42A27DB-BD31-4B8C-83A1-F6EECF244321}">
                <p14:modId xmlns:p14="http://schemas.microsoft.com/office/powerpoint/2010/main" val="2809587734"/>
              </p:ext>
            </p:extLst>
          </p:nvPr>
        </p:nvGraphicFramePr>
        <p:xfrm>
          <a:off x="-1" y="1"/>
          <a:ext cx="12188824" cy="6920179"/>
        </p:xfrm>
        <a:graphic>
          <a:graphicData uri="http://schemas.openxmlformats.org/drawingml/2006/table">
            <a:tbl>
              <a:tblPr/>
              <a:tblGrid>
                <a:gridCol w="3430117">
                  <a:extLst>
                    <a:ext uri="{9D8B030D-6E8A-4147-A177-3AD203B41FA5}">
                      <a16:colId xmlns:a16="http://schemas.microsoft.com/office/drawing/2014/main" val="3117470125"/>
                    </a:ext>
                  </a:extLst>
                </a:gridCol>
                <a:gridCol w="144016">
                  <a:extLst>
                    <a:ext uri="{9D8B030D-6E8A-4147-A177-3AD203B41FA5}">
                      <a16:colId xmlns:a16="http://schemas.microsoft.com/office/drawing/2014/main" val="2010200887"/>
                    </a:ext>
                  </a:extLst>
                </a:gridCol>
                <a:gridCol w="4680520">
                  <a:extLst>
                    <a:ext uri="{9D8B030D-6E8A-4147-A177-3AD203B41FA5}">
                      <a16:colId xmlns:a16="http://schemas.microsoft.com/office/drawing/2014/main" val="1909548129"/>
                    </a:ext>
                  </a:extLst>
                </a:gridCol>
                <a:gridCol w="3934171">
                  <a:extLst>
                    <a:ext uri="{9D8B030D-6E8A-4147-A177-3AD203B41FA5}">
                      <a16:colId xmlns:a16="http://schemas.microsoft.com/office/drawing/2014/main" val="1824322206"/>
                    </a:ext>
                  </a:extLst>
                </a:gridCol>
              </a:tblGrid>
              <a:tr h="332655">
                <a:tc gridSpan="4">
                  <a:txBody>
                    <a:bodyPr/>
                    <a:lstStyle/>
                    <a:p>
                      <a:pPr algn="ctr" rtl="0" fontAlgn="base"/>
                      <a:r>
                        <a:rPr lang="en-US" sz="1600" b="1" i="0" dirty="0">
                          <a:solidFill>
                            <a:srgbClr val="FFFFFF"/>
                          </a:solidFill>
                          <a:effectLst/>
                          <a:latin typeface="Calibri" panose="020F0502020204030204" pitchFamily="34" charset="0"/>
                        </a:rPr>
                        <a:t>UNCT-SWAP Gender Equality Scorecard Toolkit Resource</a:t>
                      </a:r>
                      <a:r>
                        <a:rPr lang="en-US" sz="1600" b="0" i="0" dirty="0">
                          <a:solidFill>
                            <a:srgbClr val="FFFFFF"/>
                          </a:solidFill>
                          <a:effectLst/>
                          <a:latin typeface="Calibri" panose="020F0502020204030204" pitchFamily="34" charset="0"/>
                        </a:rPr>
                        <a:t> </a:t>
                      </a:r>
                      <a:endParaRPr lang="en-US" sz="1600" b="0" i="0" dirty="0">
                        <a:effectLst/>
                      </a:endParaRPr>
                    </a:p>
                  </a:txBody>
                  <a:tcPr marL="22701" marR="22701" marT="11350" marB="113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0213877"/>
                  </a:ext>
                </a:extLst>
              </a:tr>
              <a:tr h="2837671">
                <a:tc gridSpan="2">
                  <a:txBody>
                    <a:bodyPr/>
                    <a:lstStyle/>
                    <a:p>
                      <a:pPr algn="l" rtl="0" fontAlgn="base"/>
                      <a:r>
                        <a:rPr lang="en-US" sz="1600" b="0" i="0" dirty="0">
                          <a:effectLst/>
                          <a:latin typeface="Forte" panose="03060902040502070203" pitchFamily="66" charset="0"/>
                        </a:rPr>
                        <a:t>What? </a:t>
                      </a:r>
                      <a:endParaRPr lang="en-US" sz="1600" b="0" i="0" dirty="0">
                        <a:effectLst/>
                      </a:endParaRPr>
                    </a:p>
                    <a:p>
                      <a:pPr algn="l" rtl="0" fontAlgn="base"/>
                      <a:r>
                        <a:rPr lang="en-US" sz="1400" b="0" i="1">
                          <a:effectLst/>
                          <a:latin typeface="Calibri" panose="020F0502020204030204" pitchFamily="34" charset="0"/>
                        </a:rPr>
                        <a:t>Language </a:t>
                      </a:r>
                      <a:r>
                        <a:rPr lang="en-US" sz="1400" b="0" i="1" dirty="0">
                          <a:effectLst/>
                          <a:latin typeface="Calibri" panose="020F0502020204030204" pitchFamily="34" charset="0"/>
                        </a:rPr>
                        <a:t>Matters </a:t>
                      </a:r>
                      <a:r>
                        <a:rPr lang="en-US" sz="1400" b="0" i="0" dirty="0">
                          <a:effectLst/>
                          <a:latin typeface="Calibri" panose="020F0502020204030204" pitchFamily="34" charset="0"/>
                        </a:rPr>
                        <a:t>(UN Women Mexico).  </a:t>
                      </a:r>
                      <a:endParaRPr lang="en-US" sz="1400" b="0" i="0" dirty="0">
                        <a:effectLst/>
                      </a:endParaRPr>
                    </a:p>
                    <a:p>
                      <a:pPr algn="l" rtl="0" fontAlgn="base"/>
                      <a:r>
                        <a:rPr lang="en-US" sz="1400" b="0" i="0" dirty="0">
                          <a:effectLst/>
                          <a:latin typeface="Calibri" panose="020F0502020204030204" pitchFamily="34" charset="0"/>
                        </a:rPr>
                        <a:t> </a:t>
                      </a:r>
                      <a:endParaRPr lang="en-US" sz="1400" b="0" i="0" dirty="0">
                        <a:effectLst/>
                      </a:endParaRPr>
                    </a:p>
                    <a:p>
                      <a:pPr algn="l" rtl="0" fontAlgn="base"/>
                      <a:r>
                        <a:rPr lang="en-US" sz="1400" b="0" i="0" dirty="0">
                          <a:effectLst/>
                          <a:latin typeface="Calibri" panose="020F0502020204030204" pitchFamily="34" charset="0"/>
                        </a:rPr>
                        <a:t>United Nations Gender Inclusive Language website provides resources designed to help UN staff to communicate in a gender-inclusive way in the six official languages of the Organization.</a:t>
                      </a:r>
                      <a:r>
                        <a:rPr lang="en-US" sz="1400" b="0" i="0" dirty="0">
                          <a:solidFill>
                            <a:srgbClr val="0070C0"/>
                          </a:solidFill>
                          <a:effectLst/>
                          <a:latin typeface="Roboto"/>
                        </a:rPr>
                        <a:t> (</a:t>
                      </a:r>
                      <a:r>
                        <a:rPr lang="en-US" sz="1400" b="0" i="0" u="none" strike="noStrike" dirty="0">
                          <a:solidFill>
                            <a:srgbClr val="0070C0"/>
                          </a:solidFill>
                          <a:effectLst/>
                          <a:latin typeface="Roboto"/>
                          <a:hlinkClick r:id="rId2"/>
                        </a:rPr>
                        <a:t>https://www.un.org/en/gender-inclusive-language/index.shtml</a:t>
                      </a:r>
                      <a:r>
                        <a:rPr lang="en-US" sz="1400" b="0" i="0" dirty="0">
                          <a:solidFill>
                            <a:srgbClr val="0070C0"/>
                          </a:solidFill>
                          <a:effectLst/>
                          <a:latin typeface="Roboto"/>
                        </a:rPr>
                        <a:t>)  </a:t>
                      </a:r>
                      <a:endParaRPr lang="en-US" sz="1400" b="0" i="0" dirty="0">
                        <a:effectLst/>
                      </a:endParaRPr>
                    </a:p>
                    <a:p>
                      <a:pPr algn="l" rtl="0" fontAlgn="base"/>
                      <a:r>
                        <a:rPr lang="en-US" sz="1400" b="0" i="0" dirty="0">
                          <a:effectLst/>
                          <a:latin typeface="Calibri" panose="020F0502020204030204" pitchFamily="34" charset="0"/>
                        </a:rPr>
                        <a:t> </a:t>
                      </a:r>
                      <a:endParaRPr lang="en-US" sz="1400" b="0" i="0" dirty="0">
                        <a:effectLst/>
                      </a:endParaRPr>
                    </a:p>
                    <a:p>
                      <a:pPr algn="l" rtl="0" fontAlgn="base"/>
                      <a:r>
                        <a:rPr lang="en-US" sz="1400" b="0" i="0" dirty="0">
                          <a:effectLst/>
                          <a:latin typeface="Calibri" panose="020F0502020204030204" pitchFamily="34" charset="0"/>
                        </a:rPr>
                        <a:t> </a:t>
                      </a:r>
                      <a:endParaRPr lang="en-US" sz="1400" b="0" i="0" dirty="0">
                        <a:effectLst/>
                      </a:endParaRPr>
                    </a:p>
                    <a:p>
                      <a:pPr algn="l" rtl="0" fontAlgn="base"/>
                      <a:r>
                        <a:rPr lang="en-US" sz="1400" b="0" i="0" dirty="0">
                          <a:effectLst/>
                          <a:latin typeface="Calibri" panose="020F0502020204030204" pitchFamily="34" charset="0"/>
                        </a:rPr>
                        <a:t> </a:t>
                      </a:r>
                      <a:endParaRPr lang="en-US" sz="1400" b="0" i="0" dirty="0">
                        <a:effectLst/>
                      </a:endParaRPr>
                    </a:p>
                  </a:txBody>
                  <a:tcPr marL="22701" marR="22701" marT="11350" marB="113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gridSpan="2">
                  <a:txBody>
                    <a:bodyPr/>
                    <a:lstStyle/>
                    <a:p>
                      <a:pPr algn="l" rtl="0" fontAlgn="base"/>
                      <a:r>
                        <a:rPr lang="en-US" sz="1600" b="0" i="0" dirty="0">
                          <a:effectLst/>
                          <a:latin typeface="Forte" panose="03060902040502070203" pitchFamily="66" charset="0"/>
                        </a:rPr>
                        <a:t>Why? </a:t>
                      </a:r>
                      <a:endParaRPr lang="en-US" sz="1600" b="0" i="0" dirty="0">
                        <a:effectLst/>
                      </a:endParaRPr>
                    </a:p>
                    <a:p>
                      <a:pPr algn="l" rtl="0" fontAlgn="base"/>
                      <a:r>
                        <a:rPr lang="en-US" sz="1400" b="0" i="0" dirty="0">
                          <a:effectLst/>
                          <a:latin typeface="Calibri" panose="020F0502020204030204" pitchFamily="34" charset="0"/>
                        </a:rPr>
                        <a:t>This training program was designed by UN Women Mexico to help build the capacities of the UN Communications Group and others across the system to recognize and utilize gender inclusive language in communications and advocacy.  This good practice example is tailored to the Spanish language and includes many specific examples that illustrate how language reinforces stereotypes. The training offers ideas and recommendations for substituting non-sexist language alternatives.  The interagency approach to building gender capacities is in line with Performance Indicator 5.2 requirements and supportive of Performance Indicator 2.2.   </a:t>
                      </a:r>
                      <a:endParaRPr lang="en-US" sz="1400" b="0" i="0" dirty="0">
                        <a:effectLst/>
                      </a:endParaRPr>
                    </a:p>
                    <a:p>
                      <a:pPr algn="l" rtl="0" fontAlgn="base"/>
                      <a:r>
                        <a:rPr lang="en-US" sz="1400" b="0" i="0" dirty="0">
                          <a:effectLst/>
                          <a:latin typeface="Calibri" panose="020F0502020204030204" pitchFamily="34" charset="0"/>
                        </a:rPr>
                        <a:t> </a:t>
                      </a:r>
                      <a:endParaRPr lang="en-US" sz="1400" b="0" i="0" dirty="0">
                        <a:effectLst/>
                      </a:endParaRPr>
                    </a:p>
                    <a:p>
                      <a:pPr algn="l" rtl="0" fontAlgn="base"/>
                      <a:r>
                        <a:rPr lang="en-US" sz="1400" b="0" i="0" dirty="0">
                          <a:effectLst/>
                          <a:latin typeface="Calibri" panose="020F0502020204030204" pitchFamily="34" charset="0"/>
                        </a:rPr>
                        <a:t>The good practice training draws on materials provided via the UN Gender Inclusive Language site, including guidelines to help staff to use gender-inclusive language in any type of communication. A</a:t>
                      </a:r>
                      <a:r>
                        <a:rPr lang="en-US" sz="1400" b="0" i="0" dirty="0">
                          <a:solidFill>
                            <a:srgbClr val="333333"/>
                          </a:solidFill>
                          <a:effectLst/>
                          <a:latin typeface="Roboto"/>
                        </a:rPr>
                        <a:t> </a:t>
                      </a:r>
                      <a:r>
                        <a:rPr lang="en-US" sz="1400" b="0" i="0" dirty="0">
                          <a:effectLst/>
                          <a:latin typeface="Calibri" panose="020F0502020204030204" pitchFamily="34" charset="0"/>
                        </a:rPr>
                        <a:t>toolbox offers training materials on the practical application of the Guidelines, information on related training courses and other relevant resources. </a:t>
                      </a:r>
                      <a:endParaRPr lang="en-US" sz="1400" b="0" i="0" dirty="0">
                        <a:effectLst/>
                      </a:endParaRPr>
                    </a:p>
                    <a:p>
                      <a:pPr algn="l" rtl="0" fontAlgn="base"/>
                      <a:r>
                        <a:rPr lang="en-US" sz="1400" b="0" i="0" dirty="0">
                          <a:effectLst/>
                          <a:latin typeface="Calibri" panose="020F0502020204030204" pitchFamily="34" charset="0"/>
                        </a:rPr>
                        <a:t> </a:t>
                      </a:r>
                      <a:endParaRPr lang="en-US" sz="1400" b="0" i="0" dirty="0">
                        <a:effectLst/>
                      </a:endParaRPr>
                    </a:p>
                  </a:txBody>
                  <a:tcPr marL="22701" marR="22701" marT="11350" marB="113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extLst>
                  <a:ext uri="{0D108BD9-81ED-4DB2-BD59-A6C34878D82A}">
                    <a16:rowId xmlns:a16="http://schemas.microsoft.com/office/drawing/2014/main" val="101867025"/>
                  </a:ext>
                </a:extLst>
              </a:tr>
              <a:tr h="208616">
                <a:tc gridSpan="4">
                  <a:txBody>
                    <a:bodyPr/>
                    <a:lstStyle/>
                    <a:p>
                      <a:pPr algn="l" rtl="0" fontAlgn="base"/>
                      <a:r>
                        <a:rPr lang="en-US" sz="1200" b="0" i="0">
                          <a:effectLst/>
                          <a:latin typeface="Forte" panose="03060902040502070203" pitchFamily="66" charset="0"/>
                        </a:rPr>
                        <a:t> </a:t>
                      </a:r>
                    </a:p>
                  </a:txBody>
                  <a:tcPr marL="22701" marR="22701" marT="11350" marB="113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1898647"/>
                  </a:ext>
                </a:extLst>
              </a:tr>
              <a:tr h="270476">
                <a:tc gridSpan="4">
                  <a:txBody>
                    <a:bodyPr/>
                    <a:lstStyle/>
                    <a:p>
                      <a:pPr algn="ctr" rtl="0" fontAlgn="base"/>
                      <a:r>
                        <a:rPr lang="en-US" sz="1600" b="1" i="0" dirty="0">
                          <a:solidFill>
                            <a:srgbClr val="FFFFFF"/>
                          </a:solidFill>
                          <a:effectLst/>
                          <a:latin typeface="Calibri" panose="020F0502020204030204" pitchFamily="34" charset="0"/>
                        </a:rPr>
                        <a:t>Performance Indicator 2.2 Communication and Advocacy</a:t>
                      </a:r>
                      <a:r>
                        <a:rPr lang="en-US" sz="1600" b="0" i="0" dirty="0">
                          <a:solidFill>
                            <a:srgbClr val="FFFFFF"/>
                          </a:solidFill>
                          <a:effectLst/>
                          <a:latin typeface="Calibri" panose="020F0502020204030204" pitchFamily="34" charset="0"/>
                        </a:rPr>
                        <a:t> </a:t>
                      </a:r>
                      <a:endParaRPr lang="en-US" sz="1600" b="0" i="0" dirty="0">
                        <a:effectLst/>
                      </a:endParaRPr>
                    </a:p>
                  </a:txBody>
                  <a:tcPr marL="22701" marR="22701" marT="11350" marB="113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6687137"/>
                  </a:ext>
                </a:extLst>
              </a:tr>
              <a:tr h="397472">
                <a:tc>
                  <a:txBody>
                    <a:bodyPr/>
                    <a:lstStyle/>
                    <a:p>
                      <a:pPr algn="ctr" rtl="0" fontAlgn="base"/>
                      <a:r>
                        <a:rPr lang="en-US" sz="1600" b="1" i="0">
                          <a:effectLst/>
                          <a:latin typeface="Calibri" panose="020F0502020204030204" pitchFamily="34" charset="0"/>
                        </a:rPr>
                        <a:t>Approaches Minimum Requirements</a:t>
                      </a:r>
                      <a:r>
                        <a:rPr lang="en-US" sz="1600" b="0" i="0">
                          <a:effectLst/>
                          <a:latin typeface="Calibri" panose="020F0502020204030204" pitchFamily="34" charset="0"/>
                        </a:rPr>
                        <a:t> </a:t>
                      </a:r>
                      <a:endParaRPr lang="en-US" sz="1600" b="0" i="0">
                        <a:effectLst/>
                      </a:endParaRPr>
                    </a:p>
                  </a:txBody>
                  <a:tcPr marL="22701" marR="22701" marT="11350" marB="113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5E0B3"/>
                    </a:solidFill>
                  </a:tcPr>
                </a:tc>
                <a:tc gridSpan="2">
                  <a:txBody>
                    <a:bodyPr/>
                    <a:lstStyle/>
                    <a:p>
                      <a:pPr algn="ctr" rtl="0" fontAlgn="base"/>
                      <a:r>
                        <a:rPr lang="en-US" sz="1600" b="1" i="0" dirty="0">
                          <a:effectLst/>
                          <a:latin typeface="Calibri" panose="020F0502020204030204" pitchFamily="34" charset="0"/>
                        </a:rPr>
                        <a:t>Meets Minimum</a:t>
                      </a:r>
                      <a:r>
                        <a:rPr lang="en-US" sz="1600" b="0" i="0" dirty="0">
                          <a:effectLst/>
                          <a:latin typeface="Calibri" panose="020F0502020204030204" pitchFamily="34" charset="0"/>
                        </a:rPr>
                        <a:t> </a:t>
                      </a:r>
                      <a:r>
                        <a:rPr lang="en-US" sz="1600" b="1" i="0" dirty="0">
                          <a:effectLst/>
                          <a:latin typeface="Calibri" panose="020F0502020204030204" pitchFamily="34" charset="0"/>
                        </a:rPr>
                        <a:t>Requirements</a:t>
                      </a:r>
                      <a:r>
                        <a:rPr lang="en-US" sz="1600" b="0" i="0" dirty="0">
                          <a:effectLst/>
                          <a:latin typeface="Calibri" panose="020F0502020204030204" pitchFamily="34" charset="0"/>
                        </a:rPr>
                        <a:t> </a:t>
                      </a:r>
                      <a:endParaRPr lang="en-US" sz="1600" b="0" i="0" dirty="0">
                        <a:effectLst/>
                      </a:endParaRPr>
                    </a:p>
                  </a:txBody>
                  <a:tcPr marL="22701" marR="22701" marT="11350" marB="113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a:txBody>
                    <a:bodyPr/>
                    <a:lstStyle/>
                    <a:p>
                      <a:pPr algn="ctr" rtl="0" fontAlgn="base"/>
                      <a:r>
                        <a:rPr lang="en-US" sz="1600" b="1" i="0" dirty="0">
                          <a:effectLst/>
                          <a:latin typeface="Calibri" panose="020F0502020204030204" pitchFamily="34" charset="0"/>
                        </a:rPr>
                        <a:t>Exceeds Minimum Requirements</a:t>
                      </a:r>
                      <a:r>
                        <a:rPr lang="en-US" sz="1600" b="0" i="0" dirty="0">
                          <a:effectLst/>
                          <a:latin typeface="Calibri" panose="020F0502020204030204" pitchFamily="34" charset="0"/>
                        </a:rPr>
                        <a:t> </a:t>
                      </a:r>
                      <a:endParaRPr lang="en-US" sz="1600" b="0" i="0" dirty="0">
                        <a:effectLst/>
                      </a:endParaRPr>
                    </a:p>
                  </a:txBody>
                  <a:tcPr marL="22701" marR="22701" marT="11350" marB="113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211698537"/>
                  </a:ext>
                </a:extLst>
              </a:tr>
              <a:tr h="2873289">
                <a:tc>
                  <a:txBody>
                    <a:bodyPr/>
                    <a:lstStyle/>
                    <a:p>
                      <a:pPr algn="l" rtl="0" fontAlgn="base"/>
                      <a:r>
                        <a:rPr lang="en-US" sz="1400" b="1" i="0" dirty="0">
                          <a:effectLst/>
                          <a:latin typeface="Calibri" panose="020F0502020204030204" pitchFamily="34" charset="0"/>
                          <a:cs typeface="Calibri" panose="020F0502020204030204" pitchFamily="34" charset="0"/>
                        </a:rPr>
                        <a:t>a)</a:t>
                      </a:r>
                      <a:r>
                        <a:rPr lang="en-US" sz="1400" b="0" i="0" dirty="0">
                          <a:effectLst/>
                          <a:latin typeface="Calibri" panose="020F0502020204030204" pitchFamily="34" charset="0"/>
                          <a:cs typeface="Calibri" panose="020F0502020204030204" pitchFamily="34" charset="0"/>
                        </a:rPr>
                        <a:t> The UNCT has contributed collaboratively to at least one joint </a:t>
                      </a:r>
                      <a:r>
                        <a:rPr lang="en-US" sz="1400" b="0" i="0" u="sng" dirty="0">
                          <a:effectLst/>
                          <a:latin typeface="Calibri" panose="020F0502020204030204" pitchFamily="34" charset="0"/>
                          <a:cs typeface="Calibri" panose="020F0502020204030204" pitchFamily="34" charset="0"/>
                        </a:rPr>
                        <a:t>communication activity</a:t>
                      </a:r>
                      <a:r>
                        <a:rPr lang="en-US" sz="1400" b="0" i="0" dirty="0">
                          <a:effectLst/>
                          <a:latin typeface="Calibri" panose="020F0502020204030204" pitchFamily="34" charset="0"/>
                          <a:cs typeface="Calibri" panose="020F0502020204030204" pitchFamily="34" charset="0"/>
                        </a:rPr>
                        <a:t> on GEWE during the past year. </a:t>
                      </a:r>
                    </a:p>
                  </a:txBody>
                  <a:tcPr marL="22701" marR="22701" marT="11350" marB="113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2EFD9"/>
                    </a:solidFill>
                  </a:tcPr>
                </a:tc>
                <a:tc gridSpan="2">
                  <a:txBody>
                    <a:bodyPr/>
                    <a:lstStyle/>
                    <a:p>
                      <a:pPr algn="l" rtl="0" fontAlgn="base"/>
                      <a:r>
                        <a:rPr lang="en-US" sz="1400" b="1" i="0" dirty="0">
                          <a:effectLst/>
                          <a:latin typeface="Calibri" panose="020F0502020204030204" pitchFamily="34" charset="0"/>
                          <a:cs typeface="Calibri" panose="020F0502020204030204" pitchFamily="34" charset="0"/>
                        </a:rPr>
                        <a:t>b)</a:t>
                      </a:r>
                      <a:r>
                        <a:rPr lang="en-US" sz="1400" b="0" i="0" dirty="0">
                          <a:effectLst/>
                          <a:latin typeface="Calibri" panose="020F0502020204030204" pitchFamily="34" charset="0"/>
                          <a:cs typeface="Calibri" panose="020F0502020204030204" pitchFamily="34" charset="0"/>
                        </a:rPr>
                        <a:t> The UNCT has contributed collaboratively to at least one joint </a:t>
                      </a:r>
                      <a:r>
                        <a:rPr lang="en-US" sz="1400" b="0" i="0" u="sng" dirty="0">
                          <a:effectLst/>
                          <a:latin typeface="Calibri" panose="020F0502020204030204" pitchFamily="34" charset="0"/>
                          <a:cs typeface="Calibri" panose="020F0502020204030204" pitchFamily="34" charset="0"/>
                        </a:rPr>
                        <a:t>advocacy campaign</a:t>
                      </a:r>
                      <a:r>
                        <a:rPr lang="en-US" sz="1400" b="0" i="0" dirty="0">
                          <a:effectLst/>
                          <a:latin typeface="Calibri" panose="020F0502020204030204" pitchFamily="34" charset="0"/>
                          <a:cs typeface="Calibri" panose="020F0502020204030204" pitchFamily="34" charset="0"/>
                        </a:rPr>
                        <a:t> on GEWE during the past year; </a:t>
                      </a:r>
                    </a:p>
                    <a:p>
                      <a:pPr algn="l" rtl="0" fontAlgn="base"/>
                      <a:r>
                        <a:rPr lang="en-US" sz="1400" b="0" i="0" dirty="0">
                          <a:effectLst/>
                          <a:latin typeface="Calibri" panose="020F0502020204030204" pitchFamily="34" charset="0"/>
                          <a:cs typeface="Calibri" panose="020F0502020204030204" pitchFamily="34" charset="0"/>
                        </a:rPr>
                        <a:t> </a:t>
                      </a:r>
                    </a:p>
                    <a:p>
                      <a:pPr algn="l" rtl="0" fontAlgn="base"/>
                      <a:r>
                        <a:rPr lang="en-US" sz="1400" b="1" i="0" dirty="0">
                          <a:effectLst/>
                          <a:latin typeface="Calibri" panose="020F0502020204030204" pitchFamily="34" charset="0"/>
                          <a:cs typeface="Calibri" panose="020F0502020204030204" pitchFamily="34" charset="0"/>
                        </a:rPr>
                        <a:t>and</a:t>
                      </a:r>
                      <a:r>
                        <a:rPr lang="en-US" sz="1400" b="0" i="0" dirty="0">
                          <a:effectLst/>
                          <a:latin typeface="Calibri" panose="020F0502020204030204" pitchFamily="34" charset="0"/>
                          <a:cs typeface="Calibri" panose="020F0502020204030204" pitchFamily="34" charset="0"/>
                        </a:rPr>
                        <a:t> </a:t>
                      </a:r>
                    </a:p>
                    <a:p>
                      <a:pPr algn="l" rtl="0" fontAlgn="base"/>
                      <a:r>
                        <a:rPr lang="en-US" sz="1400" b="0" i="0" dirty="0">
                          <a:effectLst/>
                          <a:latin typeface="Calibri" panose="020F0502020204030204" pitchFamily="34" charset="0"/>
                          <a:cs typeface="Calibri" panose="020F0502020204030204" pitchFamily="34" charset="0"/>
                        </a:rPr>
                        <a:t> </a:t>
                      </a:r>
                    </a:p>
                    <a:p>
                      <a:pPr algn="l" rtl="0" fontAlgn="base"/>
                      <a:r>
                        <a:rPr lang="en-US" sz="1400" b="1" i="0" dirty="0">
                          <a:effectLst/>
                          <a:latin typeface="Calibri" panose="020F0502020204030204" pitchFamily="34" charset="0"/>
                          <a:cs typeface="Calibri" panose="020F0502020204030204" pitchFamily="34" charset="0"/>
                        </a:rPr>
                        <a:t>c)</a:t>
                      </a:r>
                      <a:r>
                        <a:rPr lang="en-US" sz="1400" b="0" i="0" dirty="0">
                          <a:effectLst/>
                          <a:latin typeface="Calibri" panose="020F0502020204030204" pitchFamily="34" charset="0"/>
                          <a:cs typeface="Calibri" panose="020F0502020204030204" pitchFamily="34" charset="0"/>
                        </a:rPr>
                        <a:t> Inter-Agency Communication Group Annual Work Plan or equivalent visibly includes GEWE communication and advocacy. </a:t>
                      </a:r>
                    </a:p>
                    <a:p>
                      <a:pPr algn="l" rtl="0" fontAlgn="base"/>
                      <a:r>
                        <a:rPr lang="en-US" sz="1400" b="0" i="0" dirty="0">
                          <a:solidFill>
                            <a:srgbClr val="000000"/>
                          </a:solidFill>
                          <a:effectLst/>
                          <a:latin typeface="Calibri" panose="020F0502020204030204" pitchFamily="34" charset="0"/>
                          <a:cs typeface="Calibri" panose="020F0502020204030204" pitchFamily="34" charset="0"/>
                        </a:rPr>
                        <a:t> </a:t>
                      </a:r>
                      <a:endParaRPr lang="en-US" sz="1400" b="0" i="0" dirty="0">
                        <a:effectLst/>
                        <a:latin typeface="Calibri" panose="020F0502020204030204" pitchFamily="34" charset="0"/>
                        <a:cs typeface="Calibri" panose="020F0502020204030204" pitchFamily="34" charset="0"/>
                      </a:endParaRPr>
                    </a:p>
                  </a:txBody>
                  <a:tcPr marL="22701" marR="22701" marT="11350" marB="113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a:txBody>
                    <a:bodyPr/>
                    <a:lstStyle/>
                    <a:p>
                      <a:pPr algn="l" rtl="0" fontAlgn="base"/>
                      <a:r>
                        <a:rPr lang="en-US" sz="1400" b="0" i="0" dirty="0">
                          <a:effectLst/>
                          <a:latin typeface="Calibri" panose="020F0502020204030204" pitchFamily="34" charset="0"/>
                          <a:cs typeface="Calibri" panose="020F0502020204030204" pitchFamily="34" charset="0"/>
                        </a:rPr>
                        <a:t>Meets minimum requirements </a:t>
                      </a:r>
                    </a:p>
                    <a:p>
                      <a:pPr algn="l" rtl="0" fontAlgn="base"/>
                      <a:r>
                        <a:rPr lang="en-US" sz="1400" b="0" i="0" dirty="0">
                          <a:effectLst/>
                          <a:latin typeface="Calibri" panose="020F0502020204030204" pitchFamily="34" charset="0"/>
                          <a:cs typeface="Calibri" panose="020F0502020204030204" pitchFamily="34" charset="0"/>
                        </a:rPr>
                        <a:t> </a:t>
                      </a:r>
                    </a:p>
                    <a:p>
                      <a:pPr algn="l" rtl="0" fontAlgn="base"/>
                      <a:r>
                        <a:rPr lang="en-US" sz="1400" b="1" i="0" dirty="0">
                          <a:effectLst/>
                          <a:latin typeface="Calibri" panose="020F0502020204030204" pitchFamily="34" charset="0"/>
                          <a:cs typeface="Calibri" panose="020F0502020204030204" pitchFamily="34" charset="0"/>
                        </a:rPr>
                        <a:t>and</a:t>
                      </a:r>
                      <a:r>
                        <a:rPr lang="en-US" sz="1400" b="0" i="0" dirty="0">
                          <a:effectLst/>
                          <a:latin typeface="Calibri" panose="020F0502020204030204" pitchFamily="34" charset="0"/>
                          <a:cs typeface="Calibri" panose="020F0502020204030204" pitchFamily="34" charset="0"/>
                        </a:rPr>
                        <a:t> </a:t>
                      </a:r>
                    </a:p>
                    <a:p>
                      <a:pPr algn="l" rtl="0" fontAlgn="base"/>
                      <a:r>
                        <a:rPr lang="en-US" sz="1400" b="0" i="0" dirty="0">
                          <a:effectLst/>
                          <a:latin typeface="Calibri" panose="020F0502020204030204" pitchFamily="34" charset="0"/>
                          <a:cs typeface="Calibri" panose="020F0502020204030204" pitchFamily="34" charset="0"/>
                        </a:rPr>
                        <a:t> </a:t>
                      </a:r>
                    </a:p>
                    <a:p>
                      <a:pPr algn="l" rtl="0" fontAlgn="base"/>
                      <a:r>
                        <a:rPr lang="en-US" sz="1400" b="1" i="0" dirty="0">
                          <a:effectLst/>
                          <a:latin typeface="Calibri" panose="020F0502020204030204" pitchFamily="34" charset="0"/>
                          <a:cs typeface="Calibri" panose="020F0502020204030204" pitchFamily="34" charset="0"/>
                        </a:rPr>
                        <a:t>d)</a:t>
                      </a:r>
                      <a:r>
                        <a:rPr lang="en-US" sz="1400" b="0" i="0" dirty="0">
                          <a:effectLst/>
                          <a:latin typeface="Calibri" panose="020F0502020204030204" pitchFamily="34" charset="0"/>
                          <a:cs typeface="Calibri" panose="020F0502020204030204" pitchFamily="34" charset="0"/>
                        </a:rPr>
                        <a:t> The UNCT has contributed collaboratively to communication or advocacy in at least one non-traditional thematic area during the past year. </a:t>
                      </a:r>
                    </a:p>
                    <a:p>
                      <a:pPr algn="l" rtl="0" fontAlgn="base"/>
                      <a:r>
                        <a:rPr lang="en-US" sz="1400" b="0" i="0" dirty="0">
                          <a:solidFill>
                            <a:srgbClr val="000000"/>
                          </a:solidFill>
                          <a:effectLst/>
                          <a:latin typeface="Calibri" panose="020F0502020204030204" pitchFamily="34" charset="0"/>
                          <a:cs typeface="Calibri" panose="020F0502020204030204" pitchFamily="34" charset="0"/>
                        </a:rPr>
                        <a:t> </a:t>
                      </a:r>
                      <a:endParaRPr lang="en-US" sz="1400" b="0" i="0" dirty="0">
                        <a:effectLst/>
                        <a:latin typeface="Calibri" panose="020F0502020204030204" pitchFamily="34" charset="0"/>
                        <a:cs typeface="Calibri" panose="020F0502020204030204" pitchFamily="34" charset="0"/>
                      </a:endParaRPr>
                    </a:p>
                  </a:txBody>
                  <a:tcPr marL="22701" marR="22701" marT="11350" marB="113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472458644"/>
                  </a:ext>
                </a:extLst>
              </a:tr>
            </a:tbl>
          </a:graphicData>
        </a:graphic>
      </p:graphicFrame>
    </p:spTree>
    <p:extLst>
      <p:ext uri="{BB962C8B-B14F-4D97-AF65-F5344CB8AC3E}">
        <p14:creationId xmlns:p14="http://schemas.microsoft.com/office/powerpoint/2010/main" val="204125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808" y="620688"/>
            <a:ext cx="10873208" cy="4343400"/>
          </a:xfrm>
        </p:spPr>
        <p:txBody>
          <a:bodyPr/>
          <a:lstStyle/>
          <a:p>
            <a:pPr marL="45720" indent="0">
              <a:buNone/>
            </a:pPr>
            <a:r>
              <a:rPr lang="en-US" dirty="0"/>
              <a:t>6. Use courtesy expressions</a:t>
            </a:r>
          </a:p>
          <a:p>
            <a:pPr marL="45720" indent="0">
              <a:buNone/>
            </a:pPr>
            <a:r>
              <a:rPr lang="en-US" dirty="0"/>
              <a:t>There is hidden sexism in the courtesy expressions, since “miss/missus” is normally used to refer to the single or married woman, respectively; nevertheless “mister” is used for men independent of his marital status.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259930"/>
            <a:ext cx="1224136" cy="480238"/>
          </a:xfrm>
          <a:prstGeom prst="rect">
            <a:avLst/>
          </a:prstGeom>
        </p:spPr>
      </p:pic>
      <p:graphicFrame>
        <p:nvGraphicFramePr>
          <p:cNvPr id="4" name="Tabla 3">
            <a:extLst>
              <a:ext uri="{FF2B5EF4-FFF2-40B4-BE49-F238E27FC236}">
                <a16:creationId xmlns:a16="http://schemas.microsoft.com/office/drawing/2014/main" id="{BFCB7FFB-CD6F-40E8-99FD-7AC56F3696AE}"/>
              </a:ext>
            </a:extLst>
          </p:cNvPr>
          <p:cNvGraphicFramePr>
            <a:graphicFrameLocks noGrp="1"/>
          </p:cNvGraphicFramePr>
          <p:nvPr>
            <p:extLst>
              <p:ext uri="{D42A27DB-BD31-4B8C-83A1-F6EECF244321}">
                <p14:modId xmlns:p14="http://schemas.microsoft.com/office/powerpoint/2010/main" val="1021109809"/>
              </p:ext>
            </p:extLst>
          </p:nvPr>
        </p:nvGraphicFramePr>
        <p:xfrm>
          <a:off x="971416" y="2492896"/>
          <a:ext cx="4781550" cy="1441613"/>
        </p:xfrm>
        <a:graphic>
          <a:graphicData uri="http://schemas.openxmlformats.org/drawingml/2006/table">
            <a:tbl>
              <a:tblPr firstRow="1" bandRow="1">
                <a:solidFill>
                  <a:srgbClr val="652300"/>
                </a:solidFill>
                <a:tableStyleId>{073A0DAA-6AF3-43AB-8588-CEC1D06C72B9}</a:tableStyleId>
              </a:tblPr>
              <a:tblGrid>
                <a:gridCol w="2390775">
                  <a:extLst>
                    <a:ext uri="{9D8B030D-6E8A-4147-A177-3AD203B41FA5}">
                      <a16:colId xmlns:a16="http://schemas.microsoft.com/office/drawing/2014/main" val="3451753459"/>
                    </a:ext>
                  </a:extLst>
                </a:gridCol>
                <a:gridCol w="2390775">
                  <a:extLst>
                    <a:ext uri="{9D8B030D-6E8A-4147-A177-3AD203B41FA5}">
                      <a16:colId xmlns:a16="http://schemas.microsoft.com/office/drawing/2014/main" val="1032279009"/>
                    </a:ext>
                  </a:extLst>
                </a:gridCol>
              </a:tblGrid>
              <a:tr h="444173">
                <a:tc>
                  <a:txBody>
                    <a:bodyPr/>
                    <a:lstStyle/>
                    <a:p>
                      <a:r>
                        <a:rPr lang="es-ES" sz="1400" b="0" noProof="0" dirty="0"/>
                        <a:t>Expresión sexista</a:t>
                      </a:r>
                      <a:endParaRPr lang="en-US" sz="1400" b="0" noProof="0" dirty="0"/>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s-ES" sz="1400" b="0" noProof="0" dirty="0"/>
                        <a:t>Alternativa no sexista</a:t>
                      </a:r>
                      <a:endParaRPr lang="en-US" sz="1400" b="0" noProof="0" dirty="0"/>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722395073"/>
                  </a:ext>
                </a:extLst>
              </a:tr>
              <a:tr h="533677">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Señora de Pérez o</a:t>
                      </a:r>
                    </a:p>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Señora Pérez o</a:t>
                      </a:r>
                    </a:p>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Señora Erika Gómez de Pérez</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Erika Gómez</a:t>
                      </a:r>
                      <a:r>
                        <a:rPr lang="en-US" sz="1400" kern="1200" noProof="0" dirty="0">
                          <a:solidFill>
                            <a:srgbClr val="652300"/>
                          </a:solidFill>
                          <a:latin typeface="+mn-lt"/>
                          <a:ea typeface="+mn-ea"/>
                          <a:cs typeface="+mn-cs"/>
                        </a:rPr>
                        <a:t> o</a:t>
                      </a:r>
                    </a:p>
                    <a:p>
                      <a:pPr marL="0" algn="l" defTabSz="914400" rtl="0" eaLnBrk="1" latinLnBrk="0" hangingPunct="1">
                        <a:lnSpc>
                          <a:spcPct val="100000"/>
                        </a:lnSpc>
                        <a:spcBef>
                          <a:spcPts val="0"/>
                        </a:spcBef>
                        <a:spcAft>
                          <a:spcPts val="0"/>
                        </a:spcAft>
                      </a:pPr>
                      <a:r>
                        <a:rPr lang="en-US" sz="1400" kern="1200" noProof="0" dirty="0" err="1">
                          <a:solidFill>
                            <a:srgbClr val="652300"/>
                          </a:solidFill>
                          <a:latin typeface="+mn-lt"/>
                          <a:ea typeface="+mn-ea"/>
                          <a:cs typeface="+mn-cs"/>
                        </a:rPr>
                        <a:t>Señora</a:t>
                      </a:r>
                      <a:r>
                        <a:rPr lang="en-US" sz="1400" kern="1200" noProof="0" dirty="0">
                          <a:solidFill>
                            <a:srgbClr val="652300"/>
                          </a:solidFill>
                          <a:latin typeface="+mn-lt"/>
                          <a:ea typeface="+mn-ea"/>
                          <a:cs typeface="+mn-cs"/>
                        </a:rPr>
                        <a:t> Gómez</a:t>
                      </a:r>
                      <a:endParaRPr lang="es-E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3949876405"/>
                  </a:ext>
                </a:extLst>
              </a:tr>
            </a:tbl>
          </a:graphicData>
        </a:graphic>
      </p:graphicFrame>
      <p:graphicFrame>
        <p:nvGraphicFramePr>
          <p:cNvPr id="6" name="Tabla 5">
            <a:extLst>
              <a:ext uri="{FF2B5EF4-FFF2-40B4-BE49-F238E27FC236}">
                <a16:creationId xmlns:a16="http://schemas.microsoft.com/office/drawing/2014/main" id="{6232B638-BA1C-4822-86F6-1684CB1C1429}"/>
              </a:ext>
            </a:extLst>
          </p:cNvPr>
          <p:cNvGraphicFramePr>
            <a:graphicFrameLocks noGrp="1"/>
          </p:cNvGraphicFramePr>
          <p:nvPr>
            <p:extLst>
              <p:ext uri="{D42A27DB-BD31-4B8C-83A1-F6EECF244321}">
                <p14:modId xmlns:p14="http://schemas.microsoft.com/office/powerpoint/2010/main" val="1247577847"/>
              </p:ext>
            </p:extLst>
          </p:nvPr>
        </p:nvGraphicFramePr>
        <p:xfrm>
          <a:off x="6424527" y="2492896"/>
          <a:ext cx="4792882" cy="1602413"/>
        </p:xfrm>
        <a:graphic>
          <a:graphicData uri="http://schemas.openxmlformats.org/drawingml/2006/table">
            <a:tbl>
              <a:tblPr firstRow="1" bandRow="1">
                <a:solidFill>
                  <a:srgbClr val="652300"/>
                </a:solidFill>
                <a:tableStyleId>{073A0DAA-6AF3-43AB-8588-CEC1D06C72B9}</a:tableStyleId>
              </a:tblPr>
              <a:tblGrid>
                <a:gridCol w="2396441">
                  <a:extLst>
                    <a:ext uri="{9D8B030D-6E8A-4147-A177-3AD203B41FA5}">
                      <a16:colId xmlns:a16="http://schemas.microsoft.com/office/drawing/2014/main" val="2357270946"/>
                    </a:ext>
                  </a:extLst>
                </a:gridCol>
                <a:gridCol w="2396441">
                  <a:extLst>
                    <a:ext uri="{9D8B030D-6E8A-4147-A177-3AD203B41FA5}">
                      <a16:colId xmlns:a16="http://schemas.microsoft.com/office/drawing/2014/main" val="1300368498"/>
                    </a:ext>
                  </a:extLst>
                </a:gridCol>
              </a:tblGrid>
              <a:tr h="444173">
                <a:tc>
                  <a:txBody>
                    <a:bodyPr/>
                    <a:lstStyle/>
                    <a:p>
                      <a:r>
                        <a:rPr lang="es-ES" sz="1400" b="0" noProof="0" dirty="0"/>
                        <a:t>Expresión sexista</a:t>
                      </a:r>
                      <a:endParaRPr lang="en-US" sz="1400" b="0" noProof="0" dirty="0"/>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s-ES" sz="1400" b="0" noProof="0" dirty="0"/>
                        <a:t>Alternativa no sexista</a:t>
                      </a:r>
                      <a:endParaRPr lang="en-US" sz="1400" b="0" noProof="0" dirty="0"/>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3806219847"/>
                  </a:ext>
                </a:extLst>
              </a:tr>
              <a:tr h="533677">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Sr. Pérez y esposa o</a:t>
                      </a:r>
                    </a:p>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Sr. y Sra. Pérez</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Sra. Gómez y Sr. Pérez o</a:t>
                      </a:r>
                    </a:p>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Sra. Erika Gómez y Sr. Pedro Pérez o</a:t>
                      </a:r>
                    </a:p>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Erika Gómez y Pedro Pérez</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1753961277"/>
                  </a:ext>
                </a:extLst>
              </a:tr>
            </a:tbl>
          </a:graphicData>
        </a:graphic>
      </p:graphicFrame>
      <p:graphicFrame>
        <p:nvGraphicFramePr>
          <p:cNvPr id="8" name="Tabla 7">
            <a:extLst>
              <a:ext uri="{FF2B5EF4-FFF2-40B4-BE49-F238E27FC236}">
                <a16:creationId xmlns:a16="http://schemas.microsoft.com/office/drawing/2014/main" id="{68154788-2EF1-45DF-9B18-2487D18E9D7D}"/>
              </a:ext>
            </a:extLst>
          </p:cNvPr>
          <p:cNvGraphicFramePr>
            <a:graphicFrameLocks noGrp="1"/>
          </p:cNvGraphicFramePr>
          <p:nvPr>
            <p:extLst>
              <p:ext uri="{D42A27DB-BD31-4B8C-83A1-F6EECF244321}">
                <p14:modId xmlns:p14="http://schemas.microsoft.com/office/powerpoint/2010/main" val="2652567075"/>
              </p:ext>
            </p:extLst>
          </p:nvPr>
        </p:nvGraphicFramePr>
        <p:xfrm>
          <a:off x="990462" y="4221088"/>
          <a:ext cx="4762504" cy="1441613"/>
        </p:xfrm>
        <a:graphic>
          <a:graphicData uri="http://schemas.openxmlformats.org/drawingml/2006/table">
            <a:tbl>
              <a:tblPr firstRow="1" bandRow="1">
                <a:solidFill>
                  <a:srgbClr val="652300"/>
                </a:solidFill>
                <a:tableStyleId>{073A0DAA-6AF3-43AB-8588-CEC1D06C72B9}</a:tableStyleId>
              </a:tblPr>
              <a:tblGrid>
                <a:gridCol w="2381252">
                  <a:extLst>
                    <a:ext uri="{9D8B030D-6E8A-4147-A177-3AD203B41FA5}">
                      <a16:colId xmlns:a16="http://schemas.microsoft.com/office/drawing/2014/main" val="3186669115"/>
                    </a:ext>
                  </a:extLst>
                </a:gridCol>
                <a:gridCol w="2381252">
                  <a:extLst>
                    <a:ext uri="{9D8B030D-6E8A-4147-A177-3AD203B41FA5}">
                      <a16:colId xmlns:a16="http://schemas.microsoft.com/office/drawing/2014/main" val="551639803"/>
                    </a:ext>
                  </a:extLst>
                </a:gridCol>
              </a:tblGrid>
              <a:tr h="444173">
                <a:tc>
                  <a:txBody>
                    <a:bodyPr/>
                    <a:lstStyle/>
                    <a:p>
                      <a:r>
                        <a:rPr lang="en-US" sz="1400" b="0" noProof="0" dirty="0"/>
                        <a:t>Sexist expression</a:t>
                      </a:r>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n-US" sz="1400" b="0" noProof="0" dirty="0"/>
                        <a:t>Non-sexist alternative</a:t>
                      </a:r>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3154628031"/>
                  </a:ext>
                </a:extLst>
              </a:tr>
              <a:tr h="533677">
                <a:tc>
                  <a:txBody>
                    <a:bodyPr/>
                    <a:lstStyle/>
                    <a:p>
                      <a:pPr marL="0" algn="l" defTabSz="914400" rtl="0" eaLnBrk="1" latinLnBrk="0" hangingPunct="1">
                        <a:lnSpc>
                          <a:spcPct val="100000"/>
                        </a:lnSpc>
                        <a:spcBef>
                          <a:spcPts val="0"/>
                        </a:spcBef>
                        <a:spcAft>
                          <a:spcPts val="0"/>
                        </a:spcAft>
                      </a:pPr>
                      <a:r>
                        <a:rPr lang="es-ES" sz="1400" kern="1200" noProof="0" dirty="0" err="1">
                          <a:solidFill>
                            <a:srgbClr val="652300"/>
                          </a:solidFill>
                          <a:latin typeface="+mn-lt"/>
                          <a:ea typeface="+mn-ea"/>
                          <a:cs typeface="+mn-cs"/>
                        </a:rPr>
                        <a:t>Perez’s</a:t>
                      </a:r>
                      <a:r>
                        <a:rPr lang="es-ES" sz="1400" kern="1200" noProof="0" dirty="0">
                          <a:solidFill>
                            <a:srgbClr val="652300"/>
                          </a:solidFill>
                          <a:latin typeface="+mn-lt"/>
                          <a:ea typeface="+mn-ea"/>
                          <a:cs typeface="+mn-cs"/>
                        </a:rPr>
                        <a:t> </a:t>
                      </a:r>
                      <a:r>
                        <a:rPr lang="es-ES" sz="1400" kern="1200" noProof="0" dirty="0" err="1">
                          <a:solidFill>
                            <a:srgbClr val="652300"/>
                          </a:solidFill>
                          <a:latin typeface="+mn-lt"/>
                          <a:ea typeface="+mn-ea"/>
                          <a:cs typeface="+mn-cs"/>
                        </a:rPr>
                        <a:t>wife</a:t>
                      </a:r>
                      <a:r>
                        <a:rPr lang="es-ES" sz="1400" kern="1200" noProof="0" dirty="0">
                          <a:solidFill>
                            <a:srgbClr val="652300"/>
                          </a:solidFill>
                          <a:latin typeface="+mn-lt"/>
                          <a:ea typeface="+mn-ea"/>
                          <a:cs typeface="+mn-cs"/>
                        </a:rPr>
                        <a:t> </a:t>
                      </a:r>
                      <a:r>
                        <a:rPr lang="es-ES" sz="1400" kern="1200" noProof="0" dirty="0" err="1">
                          <a:solidFill>
                            <a:srgbClr val="652300"/>
                          </a:solidFill>
                          <a:latin typeface="+mn-lt"/>
                          <a:ea typeface="+mn-ea"/>
                          <a:cs typeface="+mn-cs"/>
                        </a:rPr>
                        <a:t>or</a:t>
                      </a:r>
                      <a:endParaRPr lang="es-ES" sz="1400" kern="1200" noProof="0" dirty="0">
                        <a:solidFill>
                          <a:srgbClr val="652300"/>
                        </a:solidFill>
                        <a:latin typeface="+mn-lt"/>
                        <a:ea typeface="+mn-ea"/>
                        <a:cs typeface="+mn-cs"/>
                      </a:endParaRPr>
                    </a:p>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Mrs. </a:t>
                      </a:r>
                      <a:r>
                        <a:rPr lang="es-ES" sz="1400" kern="1200" noProof="0" dirty="0" err="1">
                          <a:solidFill>
                            <a:srgbClr val="652300"/>
                          </a:solidFill>
                          <a:latin typeface="+mn-lt"/>
                          <a:ea typeface="+mn-ea"/>
                          <a:cs typeface="+mn-cs"/>
                        </a:rPr>
                        <a:t>Perez</a:t>
                      </a:r>
                      <a:r>
                        <a:rPr lang="es-ES" sz="1400" kern="1200" noProof="0" dirty="0">
                          <a:solidFill>
                            <a:srgbClr val="652300"/>
                          </a:solidFill>
                          <a:latin typeface="+mn-lt"/>
                          <a:ea typeface="+mn-ea"/>
                          <a:cs typeface="+mn-cs"/>
                        </a:rPr>
                        <a:t> </a:t>
                      </a:r>
                      <a:r>
                        <a:rPr lang="es-ES" sz="1400" kern="1200" noProof="0" dirty="0" err="1">
                          <a:solidFill>
                            <a:srgbClr val="652300"/>
                          </a:solidFill>
                          <a:latin typeface="+mn-lt"/>
                          <a:ea typeface="+mn-ea"/>
                          <a:cs typeface="+mn-cs"/>
                        </a:rPr>
                        <a:t>or</a:t>
                      </a:r>
                      <a:endParaRPr lang="es-ES" sz="1400" kern="1200" noProof="0" dirty="0">
                        <a:solidFill>
                          <a:srgbClr val="652300"/>
                        </a:solidFill>
                        <a:latin typeface="+mn-lt"/>
                        <a:ea typeface="+mn-ea"/>
                        <a:cs typeface="+mn-cs"/>
                      </a:endParaRPr>
                    </a:p>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Mrs. Erika </a:t>
                      </a:r>
                      <a:r>
                        <a:rPr lang="es-ES" sz="1400" kern="1200" noProof="0" dirty="0" err="1">
                          <a:solidFill>
                            <a:srgbClr val="652300"/>
                          </a:solidFill>
                          <a:latin typeface="+mn-lt"/>
                          <a:ea typeface="+mn-ea"/>
                          <a:cs typeface="+mn-cs"/>
                        </a:rPr>
                        <a:t>Gomez</a:t>
                      </a:r>
                      <a:r>
                        <a:rPr lang="es-ES" sz="1400" kern="1200" noProof="0" dirty="0">
                          <a:solidFill>
                            <a:srgbClr val="652300"/>
                          </a:solidFill>
                          <a:latin typeface="+mn-lt"/>
                          <a:ea typeface="+mn-ea"/>
                          <a:cs typeface="+mn-cs"/>
                        </a:rPr>
                        <a:t> de </a:t>
                      </a:r>
                      <a:r>
                        <a:rPr lang="es-ES" sz="1400" kern="1200" noProof="0" dirty="0" err="1">
                          <a:solidFill>
                            <a:srgbClr val="652300"/>
                          </a:solidFill>
                          <a:latin typeface="+mn-lt"/>
                          <a:ea typeface="+mn-ea"/>
                          <a:cs typeface="+mn-cs"/>
                        </a:rPr>
                        <a:t>Perez</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Erika </a:t>
                      </a:r>
                      <a:r>
                        <a:rPr lang="es-ES" sz="1400" kern="1200" noProof="0" dirty="0" err="1">
                          <a:solidFill>
                            <a:srgbClr val="652300"/>
                          </a:solidFill>
                          <a:latin typeface="+mn-lt"/>
                          <a:ea typeface="+mn-ea"/>
                          <a:cs typeface="+mn-cs"/>
                        </a:rPr>
                        <a:t>Gomez</a:t>
                      </a:r>
                      <a:r>
                        <a:rPr lang="es-ES" sz="1400" kern="1200" noProof="0" dirty="0">
                          <a:solidFill>
                            <a:srgbClr val="652300"/>
                          </a:solidFill>
                          <a:latin typeface="+mn-lt"/>
                          <a:ea typeface="+mn-ea"/>
                          <a:cs typeface="+mn-cs"/>
                        </a:rPr>
                        <a:t> </a:t>
                      </a:r>
                      <a:r>
                        <a:rPr lang="es-ES" sz="1400" kern="1200" noProof="0" dirty="0" err="1">
                          <a:solidFill>
                            <a:srgbClr val="652300"/>
                          </a:solidFill>
                          <a:latin typeface="+mn-lt"/>
                          <a:ea typeface="+mn-ea"/>
                          <a:cs typeface="+mn-cs"/>
                        </a:rPr>
                        <a:t>or</a:t>
                      </a:r>
                      <a:endParaRPr lang="es-ES" sz="1400" kern="1200" noProof="0" dirty="0">
                        <a:solidFill>
                          <a:srgbClr val="652300"/>
                        </a:solidFill>
                        <a:latin typeface="+mn-lt"/>
                        <a:ea typeface="+mn-ea"/>
                        <a:cs typeface="+mn-cs"/>
                      </a:endParaRPr>
                    </a:p>
                    <a:p>
                      <a:pPr marL="0" algn="l" defTabSz="914400" rtl="0" eaLnBrk="1" latinLnBrk="0" hangingPunct="1">
                        <a:lnSpc>
                          <a:spcPct val="100000"/>
                        </a:lnSpc>
                        <a:spcBef>
                          <a:spcPts val="0"/>
                        </a:spcBef>
                        <a:spcAft>
                          <a:spcPts val="0"/>
                        </a:spcAft>
                      </a:pPr>
                      <a:r>
                        <a:rPr lang="en-US" sz="1400" kern="1200" noProof="0" dirty="0">
                          <a:solidFill>
                            <a:srgbClr val="652300"/>
                          </a:solidFill>
                          <a:latin typeface="+mn-lt"/>
                          <a:ea typeface="+mn-ea"/>
                          <a:cs typeface="+mn-cs"/>
                        </a:rPr>
                        <a:t>Ms. Gomez</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1507963874"/>
                  </a:ext>
                </a:extLst>
              </a:tr>
            </a:tbl>
          </a:graphicData>
        </a:graphic>
      </p:graphicFrame>
      <p:graphicFrame>
        <p:nvGraphicFramePr>
          <p:cNvPr id="11" name="Tabla 10">
            <a:extLst>
              <a:ext uri="{FF2B5EF4-FFF2-40B4-BE49-F238E27FC236}">
                <a16:creationId xmlns:a16="http://schemas.microsoft.com/office/drawing/2014/main" id="{B8DE4BA6-F819-4C03-8330-A412E9045296}"/>
              </a:ext>
            </a:extLst>
          </p:cNvPr>
          <p:cNvGraphicFramePr>
            <a:graphicFrameLocks noGrp="1"/>
          </p:cNvGraphicFramePr>
          <p:nvPr>
            <p:extLst>
              <p:ext uri="{D42A27DB-BD31-4B8C-83A1-F6EECF244321}">
                <p14:modId xmlns:p14="http://schemas.microsoft.com/office/powerpoint/2010/main" val="2745611207"/>
              </p:ext>
            </p:extLst>
          </p:nvPr>
        </p:nvGraphicFramePr>
        <p:xfrm>
          <a:off x="6448100" y="4394944"/>
          <a:ext cx="4762504" cy="1815773"/>
        </p:xfrm>
        <a:graphic>
          <a:graphicData uri="http://schemas.openxmlformats.org/drawingml/2006/table">
            <a:tbl>
              <a:tblPr firstRow="1" bandRow="1">
                <a:solidFill>
                  <a:srgbClr val="652300"/>
                </a:solidFill>
                <a:tableStyleId>{073A0DAA-6AF3-43AB-8588-CEC1D06C72B9}</a:tableStyleId>
              </a:tblPr>
              <a:tblGrid>
                <a:gridCol w="2381252">
                  <a:extLst>
                    <a:ext uri="{9D8B030D-6E8A-4147-A177-3AD203B41FA5}">
                      <a16:colId xmlns:a16="http://schemas.microsoft.com/office/drawing/2014/main" val="3186669115"/>
                    </a:ext>
                  </a:extLst>
                </a:gridCol>
                <a:gridCol w="2381252">
                  <a:extLst>
                    <a:ext uri="{9D8B030D-6E8A-4147-A177-3AD203B41FA5}">
                      <a16:colId xmlns:a16="http://schemas.microsoft.com/office/drawing/2014/main" val="551639803"/>
                    </a:ext>
                  </a:extLst>
                </a:gridCol>
              </a:tblGrid>
              <a:tr h="444173">
                <a:tc>
                  <a:txBody>
                    <a:bodyPr/>
                    <a:lstStyle/>
                    <a:p>
                      <a:r>
                        <a:rPr lang="en-US" sz="1400" b="0" noProof="0" dirty="0"/>
                        <a:t>Sexist expression</a:t>
                      </a:r>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n-US" sz="1400" b="0" noProof="0" dirty="0"/>
                        <a:t>Non-sexist alternative</a:t>
                      </a:r>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3154628031"/>
                  </a:ext>
                </a:extLst>
              </a:tr>
              <a:tr h="533677">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Mr. </a:t>
                      </a:r>
                      <a:r>
                        <a:rPr lang="es-ES" sz="1400" kern="1200" noProof="0" dirty="0" err="1">
                          <a:solidFill>
                            <a:srgbClr val="652300"/>
                          </a:solidFill>
                          <a:latin typeface="+mn-lt"/>
                          <a:ea typeface="+mn-ea"/>
                          <a:cs typeface="+mn-cs"/>
                        </a:rPr>
                        <a:t>Perez</a:t>
                      </a:r>
                      <a:r>
                        <a:rPr lang="es-ES" sz="1400" kern="1200" noProof="0" dirty="0">
                          <a:solidFill>
                            <a:srgbClr val="652300"/>
                          </a:solidFill>
                          <a:latin typeface="+mn-lt"/>
                          <a:ea typeface="+mn-ea"/>
                          <a:cs typeface="+mn-cs"/>
                        </a:rPr>
                        <a:t> and </a:t>
                      </a:r>
                      <a:r>
                        <a:rPr lang="es-ES" sz="1400" kern="1200" noProof="0" dirty="0" err="1">
                          <a:solidFill>
                            <a:srgbClr val="652300"/>
                          </a:solidFill>
                          <a:latin typeface="+mn-lt"/>
                          <a:ea typeface="+mn-ea"/>
                          <a:cs typeface="+mn-cs"/>
                        </a:rPr>
                        <a:t>wife</a:t>
                      </a:r>
                      <a:r>
                        <a:rPr lang="es-ES" sz="1400" kern="1200" noProof="0" dirty="0">
                          <a:solidFill>
                            <a:srgbClr val="652300"/>
                          </a:solidFill>
                          <a:latin typeface="+mn-lt"/>
                          <a:ea typeface="+mn-ea"/>
                          <a:cs typeface="+mn-cs"/>
                        </a:rPr>
                        <a:t> </a:t>
                      </a:r>
                      <a:r>
                        <a:rPr lang="es-ES" sz="1400" kern="1200" noProof="0" dirty="0" err="1">
                          <a:solidFill>
                            <a:srgbClr val="652300"/>
                          </a:solidFill>
                          <a:latin typeface="+mn-lt"/>
                          <a:ea typeface="+mn-ea"/>
                          <a:cs typeface="+mn-cs"/>
                        </a:rPr>
                        <a:t>or</a:t>
                      </a:r>
                      <a:endParaRPr lang="es-ES" sz="1400" kern="1200" noProof="0" dirty="0">
                        <a:solidFill>
                          <a:srgbClr val="652300"/>
                        </a:solidFill>
                        <a:latin typeface="+mn-lt"/>
                        <a:ea typeface="+mn-ea"/>
                        <a:cs typeface="+mn-cs"/>
                      </a:endParaRPr>
                    </a:p>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Mr. and Mrs. </a:t>
                      </a:r>
                      <a:r>
                        <a:rPr lang="es-ES" sz="1400" kern="1200" noProof="0" dirty="0" err="1">
                          <a:solidFill>
                            <a:srgbClr val="652300"/>
                          </a:solidFill>
                          <a:latin typeface="+mn-lt"/>
                          <a:ea typeface="+mn-ea"/>
                          <a:cs typeface="+mn-cs"/>
                        </a:rPr>
                        <a:t>Perez</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Ms. </a:t>
                      </a:r>
                      <a:r>
                        <a:rPr lang="es-ES" sz="1400" kern="1200" noProof="0" dirty="0" err="1">
                          <a:solidFill>
                            <a:srgbClr val="652300"/>
                          </a:solidFill>
                          <a:latin typeface="+mn-lt"/>
                          <a:ea typeface="+mn-ea"/>
                          <a:cs typeface="+mn-cs"/>
                        </a:rPr>
                        <a:t>Gomez</a:t>
                      </a:r>
                      <a:r>
                        <a:rPr lang="es-ES" sz="1400" kern="1200" noProof="0" dirty="0">
                          <a:solidFill>
                            <a:srgbClr val="652300"/>
                          </a:solidFill>
                          <a:latin typeface="+mn-lt"/>
                          <a:ea typeface="+mn-ea"/>
                          <a:cs typeface="+mn-cs"/>
                        </a:rPr>
                        <a:t> and Mr. </a:t>
                      </a:r>
                      <a:r>
                        <a:rPr lang="es-ES" sz="1400" kern="1200" noProof="0" dirty="0" err="1">
                          <a:solidFill>
                            <a:srgbClr val="652300"/>
                          </a:solidFill>
                          <a:latin typeface="+mn-lt"/>
                          <a:ea typeface="+mn-ea"/>
                          <a:cs typeface="+mn-cs"/>
                        </a:rPr>
                        <a:t>Perez</a:t>
                      </a:r>
                      <a:r>
                        <a:rPr lang="es-ES" sz="1400" kern="1200" noProof="0" dirty="0">
                          <a:solidFill>
                            <a:srgbClr val="652300"/>
                          </a:solidFill>
                          <a:latin typeface="+mn-lt"/>
                          <a:ea typeface="+mn-ea"/>
                          <a:cs typeface="+mn-cs"/>
                        </a:rPr>
                        <a:t> </a:t>
                      </a:r>
                      <a:r>
                        <a:rPr lang="es-ES" sz="1400" kern="1200" noProof="0" dirty="0" err="1">
                          <a:solidFill>
                            <a:srgbClr val="652300"/>
                          </a:solidFill>
                          <a:latin typeface="+mn-lt"/>
                          <a:ea typeface="+mn-ea"/>
                          <a:cs typeface="+mn-cs"/>
                        </a:rPr>
                        <a:t>or</a:t>
                      </a:r>
                      <a:endParaRPr lang="es-ES" sz="1400" kern="1200" noProof="0" dirty="0">
                        <a:solidFill>
                          <a:srgbClr val="652300"/>
                        </a:solidFill>
                        <a:latin typeface="+mn-lt"/>
                        <a:ea typeface="+mn-ea"/>
                        <a:cs typeface="+mn-cs"/>
                      </a:endParaRPr>
                    </a:p>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Ms. Erika </a:t>
                      </a:r>
                      <a:r>
                        <a:rPr lang="es-ES" sz="1400" kern="1200" noProof="0" dirty="0" err="1">
                          <a:solidFill>
                            <a:srgbClr val="652300"/>
                          </a:solidFill>
                          <a:latin typeface="+mn-lt"/>
                          <a:ea typeface="+mn-ea"/>
                          <a:cs typeface="+mn-cs"/>
                        </a:rPr>
                        <a:t>Gomez</a:t>
                      </a:r>
                      <a:r>
                        <a:rPr lang="es-ES" sz="1400" kern="1200" noProof="0" dirty="0">
                          <a:solidFill>
                            <a:srgbClr val="652300"/>
                          </a:solidFill>
                          <a:latin typeface="+mn-lt"/>
                          <a:ea typeface="+mn-ea"/>
                          <a:cs typeface="+mn-cs"/>
                        </a:rPr>
                        <a:t> and Mr. Pedro </a:t>
                      </a:r>
                      <a:r>
                        <a:rPr lang="es-ES" sz="1400" kern="1200" noProof="0" dirty="0" err="1">
                          <a:solidFill>
                            <a:srgbClr val="652300"/>
                          </a:solidFill>
                          <a:latin typeface="+mn-lt"/>
                          <a:ea typeface="+mn-ea"/>
                          <a:cs typeface="+mn-cs"/>
                        </a:rPr>
                        <a:t>Perez</a:t>
                      </a:r>
                      <a:r>
                        <a:rPr lang="es-ES" sz="1400" kern="1200" noProof="0" dirty="0">
                          <a:solidFill>
                            <a:srgbClr val="652300"/>
                          </a:solidFill>
                          <a:latin typeface="+mn-lt"/>
                          <a:ea typeface="+mn-ea"/>
                          <a:cs typeface="+mn-cs"/>
                        </a:rPr>
                        <a:t> </a:t>
                      </a:r>
                      <a:r>
                        <a:rPr lang="es-ES" sz="1400" kern="1200" noProof="0" dirty="0" err="1">
                          <a:solidFill>
                            <a:srgbClr val="652300"/>
                          </a:solidFill>
                          <a:latin typeface="+mn-lt"/>
                          <a:ea typeface="+mn-ea"/>
                          <a:cs typeface="+mn-cs"/>
                        </a:rPr>
                        <a:t>or</a:t>
                      </a:r>
                      <a:endParaRPr lang="es-ES" sz="1400" kern="1200" noProof="0" dirty="0">
                        <a:solidFill>
                          <a:srgbClr val="652300"/>
                        </a:solidFill>
                        <a:latin typeface="+mn-lt"/>
                        <a:ea typeface="+mn-ea"/>
                        <a:cs typeface="+mn-cs"/>
                      </a:endParaRPr>
                    </a:p>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Erika </a:t>
                      </a:r>
                      <a:r>
                        <a:rPr lang="es-ES" sz="1400" kern="1200" noProof="0" dirty="0" err="1">
                          <a:solidFill>
                            <a:srgbClr val="652300"/>
                          </a:solidFill>
                          <a:latin typeface="+mn-lt"/>
                          <a:ea typeface="+mn-ea"/>
                          <a:cs typeface="+mn-cs"/>
                        </a:rPr>
                        <a:t>Gomez</a:t>
                      </a:r>
                      <a:r>
                        <a:rPr lang="es-ES" sz="1400" kern="1200" noProof="0" dirty="0">
                          <a:solidFill>
                            <a:srgbClr val="652300"/>
                          </a:solidFill>
                          <a:latin typeface="+mn-lt"/>
                          <a:ea typeface="+mn-ea"/>
                          <a:cs typeface="+mn-cs"/>
                        </a:rPr>
                        <a:t> and Pedro </a:t>
                      </a:r>
                      <a:r>
                        <a:rPr lang="es-ES" sz="1400" kern="1200" noProof="0" dirty="0" err="1">
                          <a:solidFill>
                            <a:srgbClr val="652300"/>
                          </a:solidFill>
                          <a:latin typeface="+mn-lt"/>
                          <a:ea typeface="+mn-ea"/>
                          <a:cs typeface="+mn-cs"/>
                        </a:rPr>
                        <a:t>Perez</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1507963874"/>
                  </a:ext>
                </a:extLst>
              </a:tr>
            </a:tbl>
          </a:graphicData>
        </a:graphic>
      </p:graphicFrame>
    </p:spTree>
    <p:extLst>
      <p:ext uri="{BB962C8B-B14F-4D97-AF65-F5344CB8AC3E}">
        <p14:creationId xmlns:p14="http://schemas.microsoft.com/office/powerpoint/2010/main" val="209523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808" y="669776"/>
            <a:ext cx="10873208" cy="4343400"/>
          </a:xfrm>
        </p:spPr>
        <p:txBody>
          <a:bodyPr/>
          <a:lstStyle/>
          <a:p>
            <a:pPr marL="45720" indent="0">
              <a:buNone/>
            </a:pPr>
            <a:r>
              <a:rPr lang="en-US" dirty="0"/>
              <a:t>7. Do not use “at” sign</a:t>
            </a:r>
          </a:p>
          <a:p>
            <a:pPr marL="45720" indent="0">
              <a:buNone/>
            </a:pPr>
            <a:r>
              <a:rPr lang="en-US" dirty="0"/>
              <a:t>Do not use the “at” sign @ to refer to men and/or women; it is not a linguistic sign and, in terms of inclusive terms, our language (the Spanish language) is rich in words to reproduce the equality and equity among people.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259930"/>
            <a:ext cx="1224136" cy="480238"/>
          </a:xfrm>
          <a:prstGeom prst="rect">
            <a:avLst/>
          </a:prstGeom>
        </p:spPr>
      </p:pic>
      <p:graphicFrame>
        <p:nvGraphicFramePr>
          <p:cNvPr id="6" name="Tabla 5">
            <a:extLst>
              <a:ext uri="{FF2B5EF4-FFF2-40B4-BE49-F238E27FC236}">
                <a16:creationId xmlns:a16="http://schemas.microsoft.com/office/drawing/2014/main" id="{B5CC8439-F95D-452C-8F1D-4590AEB55133}"/>
              </a:ext>
            </a:extLst>
          </p:cNvPr>
          <p:cNvGraphicFramePr>
            <a:graphicFrameLocks noGrp="1"/>
          </p:cNvGraphicFramePr>
          <p:nvPr>
            <p:extLst>
              <p:ext uri="{D42A27DB-BD31-4B8C-83A1-F6EECF244321}">
                <p14:modId xmlns:p14="http://schemas.microsoft.com/office/powerpoint/2010/main" val="3857611832"/>
              </p:ext>
            </p:extLst>
          </p:nvPr>
        </p:nvGraphicFramePr>
        <p:xfrm>
          <a:off x="3142084" y="2528590"/>
          <a:ext cx="5904656" cy="1836513"/>
        </p:xfrm>
        <a:graphic>
          <a:graphicData uri="http://schemas.openxmlformats.org/drawingml/2006/table">
            <a:tbl>
              <a:tblPr firstRow="1" bandRow="1">
                <a:solidFill>
                  <a:srgbClr val="652300"/>
                </a:solidFill>
                <a:tableStyleId>{073A0DAA-6AF3-43AB-8588-CEC1D06C72B9}</a:tableStyleId>
              </a:tblPr>
              <a:tblGrid>
                <a:gridCol w="2952328">
                  <a:extLst>
                    <a:ext uri="{9D8B030D-6E8A-4147-A177-3AD203B41FA5}">
                      <a16:colId xmlns:a16="http://schemas.microsoft.com/office/drawing/2014/main" val="2352034210"/>
                    </a:ext>
                  </a:extLst>
                </a:gridCol>
                <a:gridCol w="2952328">
                  <a:extLst>
                    <a:ext uri="{9D8B030D-6E8A-4147-A177-3AD203B41FA5}">
                      <a16:colId xmlns:a16="http://schemas.microsoft.com/office/drawing/2014/main" val="4275231282"/>
                    </a:ext>
                  </a:extLst>
                </a:gridCol>
              </a:tblGrid>
              <a:tr h="398850">
                <a:tc>
                  <a:txBody>
                    <a:bodyPr/>
                    <a:lstStyle/>
                    <a:p>
                      <a:r>
                        <a:rPr lang="es-ES" sz="1400" b="0" noProof="0" dirty="0"/>
                        <a:t>Uso incorrecto</a:t>
                      </a:r>
                      <a:endParaRPr lang="en-US" sz="1400" b="0" noProof="0" dirty="0"/>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s-ES" sz="1400" b="0" noProof="0" dirty="0"/>
                        <a:t>Alternativa no sexista</a:t>
                      </a:r>
                      <a:endParaRPr lang="en-US" sz="1400" b="0" noProof="0" dirty="0"/>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2100550219"/>
                  </a:ext>
                </a:extLst>
              </a:tr>
              <a:tr h="479221">
                <a:tc>
                  <a:txBody>
                    <a:bodyPr/>
                    <a:lstStyle/>
                    <a:p>
                      <a:pPr marL="0" algn="l" defTabSz="914400" rtl="0" eaLnBrk="1" latinLnBrk="0" hangingPunct="1">
                        <a:lnSpc>
                          <a:spcPct val="100000"/>
                        </a:lnSpc>
                        <a:spcBef>
                          <a:spcPts val="0"/>
                        </a:spcBef>
                        <a:spcAft>
                          <a:spcPts val="0"/>
                        </a:spcAft>
                      </a:pPr>
                      <a:r>
                        <a:rPr lang="es-ES" sz="1400" kern="1200" noProof="0" dirty="0" err="1">
                          <a:solidFill>
                            <a:srgbClr val="652300"/>
                          </a:solidFill>
                          <a:latin typeface="+mn-lt"/>
                          <a:ea typeface="+mn-ea"/>
                          <a:cs typeface="+mn-cs"/>
                        </a:rPr>
                        <a:t>Funcionari@s</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Funcionarias y funcionarios…</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3892395398"/>
                  </a:ext>
                </a:extLst>
              </a:tr>
              <a:tr h="479221">
                <a:tc>
                  <a:txBody>
                    <a:bodyPr/>
                    <a:lstStyle/>
                    <a:p>
                      <a:pPr marL="0" algn="l" defTabSz="914400" rtl="0" eaLnBrk="1" latinLnBrk="0" hangingPunct="1">
                        <a:lnSpc>
                          <a:spcPct val="100000"/>
                        </a:lnSpc>
                        <a:spcBef>
                          <a:spcPts val="0"/>
                        </a:spcBef>
                        <a:spcAft>
                          <a:spcPts val="0"/>
                        </a:spcAft>
                      </a:pPr>
                      <a:r>
                        <a:rPr lang="es-ES" sz="1400" kern="1200" noProof="0" dirty="0" err="1">
                          <a:solidFill>
                            <a:srgbClr val="652300"/>
                          </a:solidFill>
                          <a:latin typeface="+mn-lt"/>
                          <a:ea typeface="+mn-ea"/>
                          <a:cs typeface="+mn-cs"/>
                        </a:rPr>
                        <a:t>Director@s</a:t>
                      </a:r>
                      <a:r>
                        <a:rPr lang="es-ES" sz="140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Directores y directoras…</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3213871532"/>
                  </a:ext>
                </a:extLst>
              </a:tr>
              <a:tr h="479221">
                <a:tc>
                  <a:txBody>
                    <a:bodyPr/>
                    <a:lstStyle/>
                    <a:p>
                      <a:pPr marL="0" algn="l" defTabSz="914400" rtl="0" eaLnBrk="1" latinLnBrk="0" hangingPunct="1">
                        <a:lnSpc>
                          <a:spcPct val="100000"/>
                        </a:lnSpc>
                        <a:spcBef>
                          <a:spcPts val="0"/>
                        </a:spcBef>
                        <a:spcAft>
                          <a:spcPts val="0"/>
                        </a:spcAft>
                      </a:pPr>
                      <a:r>
                        <a:rPr lang="es-ES" sz="1400" kern="1200" noProof="0" dirty="0" err="1">
                          <a:solidFill>
                            <a:srgbClr val="652300"/>
                          </a:solidFill>
                          <a:latin typeface="+mn-lt"/>
                          <a:ea typeface="+mn-ea"/>
                          <a:cs typeface="+mn-cs"/>
                        </a:rPr>
                        <a:t>Maestr@s</a:t>
                      </a:r>
                      <a:r>
                        <a:rPr lang="es-ES" sz="140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Las y los maestros…</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4045597320"/>
                  </a:ext>
                </a:extLst>
              </a:tr>
            </a:tbl>
          </a:graphicData>
        </a:graphic>
      </p:graphicFrame>
      <p:graphicFrame>
        <p:nvGraphicFramePr>
          <p:cNvPr id="7" name="Tabla 6">
            <a:extLst>
              <a:ext uri="{FF2B5EF4-FFF2-40B4-BE49-F238E27FC236}">
                <a16:creationId xmlns:a16="http://schemas.microsoft.com/office/drawing/2014/main" id="{114189EF-6396-46A5-97BB-7D5C46FC5F63}"/>
              </a:ext>
            </a:extLst>
          </p:cNvPr>
          <p:cNvGraphicFramePr>
            <a:graphicFrameLocks noGrp="1"/>
          </p:cNvGraphicFramePr>
          <p:nvPr>
            <p:extLst>
              <p:ext uri="{D42A27DB-BD31-4B8C-83A1-F6EECF244321}">
                <p14:modId xmlns:p14="http://schemas.microsoft.com/office/powerpoint/2010/main" val="3356750627"/>
              </p:ext>
            </p:extLst>
          </p:nvPr>
        </p:nvGraphicFramePr>
        <p:xfrm>
          <a:off x="3142084" y="4616823"/>
          <a:ext cx="5904656" cy="1836513"/>
        </p:xfrm>
        <a:graphic>
          <a:graphicData uri="http://schemas.openxmlformats.org/drawingml/2006/table">
            <a:tbl>
              <a:tblPr firstRow="1" bandRow="1">
                <a:solidFill>
                  <a:srgbClr val="652300"/>
                </a:solidFill>
                <a:tableStyleId>{073A0DAA-6AF3-43AB-8588-CEC1D06C72B9}</a:tableStyleId>
              </a:tblPr>
              <a:tblGrid>
                <a:gridCol w="2952328">
                  <a:extLst>
                    <a:ext uri="{9D8B030D-6E8A-4147-A177-3AD203B41FA5}">
                      <a16:colId xmlns:a16="http://schemas.microsoft.com/office/drawing/2014/main" val="1561191795"/>
                    </a:ext>
                  </a:extLst>
                </a:gridCol>
                <a:gridCol w="2952328">
                  <a:extLst>
                    <a:ext uri="{9D8B030D-6E8A-4147-A177-3AD203B41FA5}">
                      <a16:colId xmlns:a16="http://schemas.microsoft.com/office/drawing/2014/main" val="2652465964"/>
                    </a:ext>
                  </a:extLst>
                </a:gridCol>
              </a:tblGrid>
              <a:tr h="398850">
                <a:tc>
                  <a:txBody>
                    <a:bodyPr/>
                    <a:lstStyle/>
                    <a:p>
                      <a:r>
                        <a:rPr lang="en-US" sz="1400" b="0" noProof="0" dirty="0"/>
                        <a:t>Wrong use</a:t>
                      </a:r>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n-US" sz="1400" b="0" noProof="0" dirty="0"/>
                        <a:t>Non-sexist alternative</a:t>
                      </a:r>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1523686308"/>
                  </a:ext>
                </a:extLst>
              </a:tr>
              <a:tr h="479221">
                <a:tc>
                  <a:txBody>
                    <a:bodyPr/>
                    <a:lstStyle/>
                    <a:p>
                      <a:pPr marL="0" algn="l" defTabSz="914400" rtl="0" eaLnBrk="1" latinLnBrk="0" hangingPunct="1">
                        <a:lnSpc>
                          <a:spcPct val="100000"/>
                        </a:lnSpc>
                        <a:spcBef>
                          <a:spcPts val="0"/>
                        </a:spcBef>
                        <a:spcAft>
                          <a:spcPts val="0"/>
                        </a:spcAft>
                      </a:pPr>
                      <a:r>
                        <a:rPr lang="en-US" sz="1400" kern="1200" noProof="0">
                          <a:solidFill>
                            <a:srgbClr val="652300"/>
                          </a:solidFill>
                          <a:latin typeface="+mn-lt"/>
                          <a:ea typeface="+mn-ea"/>
                          <a:cs typeface="+mn-cs"/>
                        </a:rPr>
                        <a:t>Civil servants (masc. and fem.)</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kern="1200" noProof="0">
                          <a:solidFill>
                            <a:srgbClr val="652300"/>
                          </a:solidFill>
                          <a:latin typeface="+mn-lt"/>
                          <a:ea typeface="+mn-ea"/>
                          <a:cs typeface="+mn-cs"/>
                        </a:rPr>
                        <a:t>Civil servants (masc. and fem.)</a:t>
                      </a:r>
                    </a:p>
                  </a:txBody>
                  <a:tcPr marL="72000" marR="72000" marT="72000" marB="72000"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3070438718"/>
                  </a:ext>
                </a:extLst>
              </a:tr>
              <a:tr h="479221">
                <a:tc>
                  <a:txBody>
                    <a:bodyPr/>
                    <a:lstStyle/>
                    <a:p>
                      <a:pPr marL="0" algn="l" defTabSz="914400" rtl="0" eaLnBrk="1" latinLnBrk="0" hangingPunct="1">
                        <a:lnSpc>
                          <a:spcPct val="100000"/>
                        </a:lnSpc>
                        <a:spcBef>
                          <a:spcPts val="0"/>
                        </a:spcBef>
                        <a:spcAft>
                          <a:spcPts val="0"/>
                        </a:spcAft>
                      </a:pPr>
                      <a:r>
                        <a:rPr lang="en-US" sz="1400" kern="1200" noProof="0">
                          <a:solidFill>
                            <a:srgbClr val="652300"/>
                          </a:solidFill>
                          <a:latin typeface="+mn-lt"/>
                          <a:ea typeface="+mn-ea"/>
                          <a:cs typeface="+mn-cs"/>
                        </a:rPr>
                        <a:t>Directors (masc. and fem.)</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kern="1200" noProof="0">
                          <a:solidFill>
                            <a:srgbClr val="652300"/>
                          </a:solidFill>
                          <a:latin typeface="+mn-lt"/>
                          <a:ea typeface="+mn-ea"/>
                          <a:cs typeface="+mn-cs"/>
                        </a:rPr>
                        <a:t>Directors (masc. and fem.)</a:t>
                      </a:r>
                    </a:p>
                  </a:txBody>
                  <a:tcPr marL="72000" marR="72000" marT="72000" marB="72000"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2546392886"/>
                  </a:ext>
                </a:extLst>
              </a:tr>
              <a:tr h="479221">
                <a:tc>
                  <a:txBody>
                    <a:bodyPr/>
                    <a:lstStyle/>
                    <a:p>
                      <a:pPr marL="0" algn="l" defTabSz="914400" rtl="0" eaLnBrk="1" latinLnBrk="0" hangingPunct="1">
                        <a:lnSpc>
                          <a:spcPct val="100000"/>
                        </a:lnSpc>
                        <a:spcBef>
                          <a:spcPts val="0"/>
                        </a:spcBef>
                        <a:spcAft>
                          <a:spcPts val="0"/>
                        </a:spcAft>
                      </a:pPr>
                      <a:r>
                        <a:rPr lang="en-US" sz="1400" kern="1200" noProof="0">
                          <a:solidFill>
                            <a:srgbClr val="652300"/>
                          </a:solidFill>
                          <a:latin typeface="+mn-lt"/>
                          <a:ea typeface="+mn-ea"/>
                          <a:cs typeface="+mn-cs"/>
                        </a:rPr>
                        <a:t>Teachers (masc. and fem.)</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kern="1200" noProof="0" dirty="0">
                          <a:solidFill>
                            <a:srgbClr val="652300"/>
                          </a:solidFill>
                          <a:latin typeface="+mn-lt"/>
                          <a:ea typeface="+mn-ea"/>
                          <a:cs typeface="+mn-cs"/>
                        </a:rPr>
                        <a:t>Teachers (masc. and fem.)</a:t>
                      </a:r>
                    </a:p>
                  </a:txBody>
                  <a:tcPr marL="72000" marR="72000" marT="72000" marB="72000"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3685931601"/>
                  </a:ext>
                </a:extLst>
              </a:tr>
            </a:tbl>
          </a:graphicData>
        </a:graphic>
      </p:graphicFrame>
    </p:spTree>
    <p:extLst>
      <p:ext uri="{BB962C8B-B14F-4D97-AF65-F5344CB8AC3E}">
        <p14:creationId xmlns:p14="http://schemas.microsoft.com/office/powerpoint/2010/main" val="132059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808" y="620688"/>
            <a:ext cx="10873208" cy="4343400"/>
          </a:xfrm>
        </p:spPr>
        <p:txBody>
          <a:bodyPr/>
          <a:lstStyle/>
          <a:p>
            <a:pPr marL="45720" indent="0">
              <a:buNone/>
            </a:pPr>
            <a:r>
              <a:rPr lang="en-US" dirty="0"/>
              <a:t>8. Sexist meanings</a:t>
            </a:r>
          </a:p>
          <a:p>
            <a:pPr marL="45720" indent="0">
              <a:buNone/>
            </a:pPr>
            <a:r>
              <a:rPr lang="en-US" dirty="0"/>
              <a:t>Sexism specifically happens when some words describe different physical or moral attributes depending on whether they are women or men, reinforcing gender stereotypes.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259930"/>
            <a:ext cx="1224136" cy="480238"/>
          </a:xfrm>
          <a:prstGeom prst="rect">
            <a:avLst/>
          </a:prstGeom>
        </p:spPr>
      </p:pic>
      <p:graphicFrame>
        <p:nvGraphicFramePr>
          <p:cNvPr id="9" name="Tabla 8">
            <a:extLst>
              <a:ext uri="{FF2B5EF4-FFF2-40B4-BE49-F238E27FC236}">
                <a16:creationId xmlns:a16="http://schemas.microsoft.com/office/drawing/2014/main" id="{7FEA137F-7F98-4E99-B296-111833C800E4}"/>
              </a:ext>
            </a:extLst>
          </p:cNvPr>
          <p:cNvGraphicFramePr>
            <a:graphicFrameLocks noGrp="1"/>
          </p:cNvGraphicFramePr>
          <p:nvPr>
            <p:extLst>
              <p:ext uri="{D42A27DB-BD31-4B8C-83A1-F6EECF244321}">
                <p14:modId xmlns:p14="http://schemas.microsoft.com/office/powerpoint/2010/main" val="2852102139"/>
              </p:ext>
            </p:extLst>
          </p:nvPr>
        </p:nvGraphicFramePr>
        <p:xfrm>
          <a:off x="3502124" y="2289870"/>
          <a:ext cx="5256584" cy="2219250"/>
        </p:xfrm>
        <a:graphic>
          <a:graphicData uri="http://schemas.openxmlformats.org/drawingml/2006/table">
            <a:tbl>
              <a:tblPr firstRow="1" bandRow="1">
                <a:solidFill>
                  <a:srgbClr val="652300"/>
                </a:solidFill>
                <a:tableStyleId>{073A0DAA-6AF3-43AB-8588-CEC1D06C72B9}</a:tableStyleId>
              </a:tblPr>
              <a:tblGrid>
                <a:gridCol w="2628292">
                  <a:extLst>
                    <a:ext uri="{9D8B030D-6E8A-4147-A177-3AD203B41FA5}">
                      <a16:colId xmlns:a16="http://schemas.microsoft.com/office/drawing/2014/main" val="198780036"/>
                    </a:ext>
                  </a:extLst>
                </a:gridCol>
                <a:gridCol w="2628292">
                  <a:extLst>
                    <a:ext uri="{9D8B030D-6E8A-4147-A177-3AD203B41FA5}">
                      <a16:colId xmlns:a16="http://schemas.microsoft.com/office/drawing/2014/main" val="614683333"/>
                    </a:ext>
                  </a:extLst>
                </a:gridCol>
              </a:tblGrid>
              <a:tr h="398850">
                <a:tc>
                  <a:txBody>
                    <a:bodyPr/>
                    <a:lstStyle/>
                    <a:p>
                      <a:r>
                        <a:rPr lang="es-ES" sz="1400" b="0" noProof="0" dirty="0"/>
                        <a:t>Mujeres</a:t>
                      </a:r>
                      <a:endParaRPr lang="en-US" sz="1400" b="0" noProof="0" dirty="0"/>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s-ES" sz="1400" b="0" noProof="0" dirty="0"/>
                        <a:t>Hombres</a:t>
                      </a:r>
                      <a:endParaRPr lang="en-US" sz="1400" b="0" noProof="0" dirty="0"/>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2665893022"/>
                  </a:ext>
                </a:extLst>
              </a:tr>
              <a:tr h="479221">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Aventurera</a:t>
                      </a:r>
                      <a:r>
                        <a:rPr lang="es-ES" sz="1400" kern="1200" noProof="0" dirty="0">
                          <a:solidFill>
                            <a:srgbClr val="652300"/>
                          </a:solidFill>
                          <a:latin typeface="+mn-lt"/>
                          <a:ea typeface="+mn-ea"/>
                          <a:cs typeface="+mn-cs"/>
                        </a:rPr>
                        <a:t>: prostituta</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Aventurero</a:t>
                      </a:r>
                      <a:r>
                        <a:rPr lang="es-ES" sz="1400" kern="1200" noProof="0" dirty="0">
                          <a:solidFill>
                            <a:srgbClr val="652300"/>
                          </a:solidFill>
                          <a:latin typeface="+mn-lt"/>
                          <a:ea typeface="+mn-ea"/>
                          <a:cs typeface="+mn-cs"/>
                        </a:rPr>
                        <a:t>: osado, valiente, arriesgado</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3202394037"/>
                  </a:ext>
                </a:extLst>
              </a:tr>
              <a:tr h="479221">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Mujer</a:t>
                      </a:r>
                      <a:r>
                        <a:rPr lang="es-ES" sz="1400" kern="1200" noProof="0" dirty="0">
                          <a:solidFill>
                            <a:srgbClr val="652300"/>
                          </a:solidFill>
                          <a:latin typeface="+mn-lt"/>
                          <a:ea typeface="+mn-ea"/>
                          <a:cs typeface="+mn-cs"/>
                        </a:rPr>
                        <a:t> pública: prostituta</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Hombre</a:t>
                      </a:r>
                      <a:r>
                        <a:rPr lang="es-ES" sz="1400" kern="1200" noProof="0" dirty="0">
                          <a:solidFill>
                            <a:srgbClr val="652300"/>
                          </a:solidFill>
                          <a:latin typeface="+mn-lt"/>
                          <a:ea typeface="+mn-ea"/>
                          <a:cs typeface="+mn-cs"/>
                        </a:rPr>
                        <a:t> público: el que interviene en los negocios, la política</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3121036852"/>
                  </a:ext>
                </a:extLst>
              </a:tr>
              <a:tr h="479221">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Soltera</a:t>
                      </a:r>
                      <a:r>
                        <a:rPr lang="es-ES" sz="1400" kern="1200" noProof="0" dirty="0">
                          <a:solidFill>
                            <a:srgbClr val="652300"/>
                          </a:solidFill>
                          <a:latin typeface="+mn-lt"/>
                          <a:ea typeface="+mn-ea"/>
                          <a:cs typeface="+mn-cs"/>
                        </a:rPr>
                        <a:t>: anda buscando, quedada</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Soltero</a:t>
                      </a:r>
                      <a:r>
                        <a:rPr lang="es-ES" sz="1400" kern="1200" noProof="0" dirty="0">
                          <a:solidFill>
                            <a:srgbClr val="652300"/>
                          </a:solidFill>
                          <a:latin typeface="+mn-lt"/>
                          <a:ea typeface="+mn-ea"/>
                          <a:cs typeface="+mn-cs"/>
                        </a:rPr>
                        <a:t>: codiciado</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2361326557"/>
                  </a:ext>
                </a:extLst>
              </a:tr>
            </a:tbl>
          </a:graphicData>
        </a:graphic>
      </p:graphicFrame>
      <p:graphicFrame>
        <p:nvGraphicFramePr>
          <p:cNvPr id="10" name="Tabla 9">
            <a:extLst>
              <a:ext uri="{FF2B5EF4-FFF2-40B4-BE49-F238E27FC236}">
                <a16:creationId xmlns:a16="http://schemas.microsoft.com/office/drawing/2014/main" id="{C5C21962-BF9F-483E-95DF-8CEC961BA4BB}"/>
              </a:ext>
            </a:extLst>
          </p:cNvPr>
          <p:cNvGraphicFramePr>
            <a:graphicFrameLocks noGrp="1"/>
          </p:cNvGraphicFramePr>
          <p:nvPr>
            <p:extLst>
              <p:ext uri="{D42A27DB-BD31-4B8C-83A1-F6EECF244321}">
                <p14:modId xmlns:p14="http://schemas.microsoft.com/office/powerpoint/2010/main" val="461152056"/>
              </p:ext>
            </p:extLst>
          </p:nvPr>
        </p:nvGraphicFramePr>
        <p:xfrm>
          <a:off x="3502124" y="4653136"/>
          <a:ext cx="5256584" cy="2111010"/>
        </p:xfrm>
        <a:graphic>
          <a:graphicData uri="http://schemas.openxmlformats.org/drawingml/2006/table">
            <a:tbl>
              <a:tblPr firstRow="1" bandRow="1">
                <a:solidFill>
                  <a:srgbClr val="652300"/>
                </a:solidFill>
                <a:tableStyleId>{073A0DAA-6AF3-43AB-8588-CEC1D06C72B9}</a:tableStyleId>
              </a:tblPr>
              <a:tblGrid>
                <a:gridCol w="2628292">
                  <a:extLst>
                    <a:ext uri="{9D8B030D-6E8A-4147-A177-3AD203B41FA5}">
                      <a16:colId xmlns:a16="http://schemas.microsoft.com/office/drawing/2014/main" val="3478520335"/>
                    </a:ext>
                  </a:extLst>
                </a:gridCol>
                <a:gridCol w="2628292">
                  <a:extLst>
                    <a:ext uri="{9D8B030D-6E8A-4147-A177-3AD203B41FA5}">
                      <a16:colId xmlns:a16="http://schemas.microsoft.com/office/drawing/2014/main" val="2420550615"/>
                    </a:ext>
                  </a:extLst>
                </a:gridCol>
              </a:tblGrid>
              <a:tr h="398850">
                <a:tc>
                  <a:txBody>
                    <a:bodyPr/>
                    <a:lstStyle/>
                    <a:p>
                      <a:r>
                        <a:rPr lang="en-US" sz="1400" b="0" noProof="0"/>
                        <a:t>Women</a:t>
                      </a:r>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n-US" sz="1400" b="0" noProof="0"/>
                        <a:t>Men</a:t>
                      </a:r>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1380400841"/>
                  </a:ext>
                </a:extLst>
              </a:tr>
              <a:tr h="479221">
                <a:tc>
                  <a:txBody>
                    <a:bodyPr/>
                    <a:lstStyle/>
                    <a:p>
                      <a:pPr marL="0" algn="l" defTabSz="914400" rtl="0" eaLnBrk="1" latinLnBrk="0" hangingPunct="1">
                        <a:lnSpc>
                          <a:spcPct val="100000"/>
                        </a:lnSpc>
                        <a:spcBef>
                          <a:spcPts val="0"/>
                        </a:spcBef>
                        <a:spcAft>
                          <a:spcPts val="0"/>
                        </a:spcAft>
                      </a:pPr>
                      <a:r>
                        <a:rPr lang="en-US" sz="1400" b="1" kern="1200" noProof="0">
                          <a:solidFill>
                            <a:srgbClr val="652300"/>
                          </a:solidFill>
                          <a:latin typeface="+mn-lt"/>
                          <a:ea typeface="+mn-ea"/>
                          <a:cs typeface="+mn-cs"/>
                        </a:rPr>
                        <a:t>Adventourous woman</a:t>
                      </a:r>
                      <a:r>
                        <a:rPr lang="en-US" sz="1400" kern="1200" noProof="0">
                          <a:solidFill>
                            <a:srgbClr val="652300"/>
                          </a:solidFill>
                          <a:latin typeface="+mn-lt"/>
                          <a:ea typeface="+mn-ea"/>
                          <a:cs typeface="+mn-cs"/>
                        </a:rPr>
                        <a:t>: prostitute</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b="1" kern="1200" noProof="0">
                          <a:solidFill>
                            <a:srgbClr val="652300"/>
                          </a:solidFill>
                          <a:latin typeface="+mn-lt"/>
                          <a:ea typeface="+mn-ea"/>
                          <a:cs typeface="+mn-cs"/>
                        </a:rPr>
                        <a:t>Adventourous man</a:t>
                      </a:r>
                      <a:r>
                        <a:rPr lang="en-US" sz="1400" kern="1200" noProof="0">
                          <a:solidFill>
                            <a:srgbClr val="652300"/>
                          </a:solidFill>
                          <a:latin typeface="+mn-lt"/>
                          <a:ea typeface="+mn-ea"/>
                          <a:cs typeface="+mn-cs"/>
                        </a:rPr>
                        <a:t>: courageous, brave, daring</a:t>
                      </a:r>
                    </a:p>
                  </a:txBody>
                  <a:tcPr marL="72000" marR="72000" marT="72000" marB="72000"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1428313138"/>
                  </a:ext>
                </a:extLst>
              </a:tr>
              <a:tr h="479221">
                <a:tc>
                  <a:txBody>
                    <a:bodyPr/>
                    <a:lstStyle/>
                    <a:p>
                      <a:pPr marL="0" algn="l" defTabSz="914400" rtl="0" eaLnBrk="1" latinLnBrk="0" hangingPunct="1">
                        <a:lnSpc>
                          <a:spcPct val="100000"/>
                        </a:lnSpc>
                        <a:spcBef>
                          <a:spcPts val="0"/>
                        </a:spcBef>
                        <a:spcAft>
                          <a:spcPts val="0"/>
                        </a:spcAft>
                      </a:pPr>
                      <a:r>
                        <a:rPr lang="en-US" sz="1400" b="1" kern="1200" noProof="0">
                          <a:solidFill>
                            <a:srgbClr val="652300"/>
                          </a:solidFill>
                          <a:latin typeface="+mn-lt"/>
                          <a:ea typeface="+mn-ea"/>
                          <a:cs typeface="+mn-cs"/>
                        </a:rPr>
                        <a:t>Public woman</a:t>
                      </a:r>
                      <a:r>
                        <a:rPr lang="en-US" sz="1400" kern="1200" noProof="0">
                          <a:solidFill>
                            <a:srgbClr val="652300"/>
                          </a:solidFill>
                          <a:latin typeface="+mn-lt"/>
                          <a:ea typeface="+mn-ea"/>
                          <a:cs typeface="+mn-cs"/>
                        </a:rPr>
                        <a:t>: prostitute</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b="1" kern="1200" noProof="0">
                          <a:solidFill>
                            <a:srgbClr val="652300"/>
                          </a:solidFill>
                          <a:latin typeface="+mn-lt"/>
                          <a:ea typeface="+mn-ea"/>
                          <a:cs typeface="+mn-cs"/>
                        </a:rPr>
                        <a:t>Public man</a:t>
                      </a:r>
                      <a:r>
                        <a:rPr lang="en-US" sz="1400" kern="1200" noProof="0">
                          <a:solidFill>
                            <a:srgbClr val="652300"/>
                          </a:solidFill>
                          <a:latin typeface="+mn-lt"/>
                          <a:ea typeface="+mn-ea"/>
                          <a:cs typeface="+mn-cs"/>
                        </a:rPr>
                        <a:t>: businessman, politician</a:t>
                      </a:r>
                    </a:p>
                  </a:txBody>
                  <a:tcPr marL="72000" marR="72000" marT="72000" marB="72000"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3548994872"/>
                  </a:ext>
                </a:extLst>
              </a:tr>
              <a:tr h="479221">
                <a:tc>
                  <a:txBody>
                    <a:bodyPr/>
                    <a:lstStyle/>
                    <a:p>
                      <a:pPr marL="0" algn="l" defTabSz="914400" rtl="0" eaLnBrk="1" latinLnBrk="0" hangingPunct="1">
                        <a:lnSpc>
                          <a:spcPct val="100000"/>
                        </a:lnSpc>
                        <a:spcBef>
                          <a:spcPts val="0"/>
                        </a:spcBef>
                        <a:spcAft>
                          <a:spcPts val="0"/>
                        </a:spcAft>
                      </a:pPr>
                      <a:r>
                        <a:rPr lang="en-US" sz="1400" b="1" kern="1200" noProof="0" dirty="0">
                          <a:solidFill>
                            <a:srgbClr val="652300"/>
                          </a:solidFill>
                          <a:latin typeface="+mn-lt"/>
                          <a:ea typeface="+mn-ea"/>
                          <a:cs typeface="+mn-cs"/>
                        </a:rPr>
                        <a:t>Single woman</a:t>
                      </a:r>
                      <a:r>
                        <a:rPr lang="en-US" sz="1400" kern="1200" noProof="0" dirty="0">
                          <a:solidFill>
                            <a:srgbClr val="652300"/>
                          </a:solidFill>
                          <a:latin typeface="+mn-lt"/>
                          <a:ea typeface="+mn-ea"/>
                          <a:cs typeface="+mn-cs"/>
                        </a:rPr>
                        <a:t>: old maid, spinster</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b="1" kern="1200" noProof="0" dirty="0">
                          <a:solidFill>
                            <a:srgbClr val="652300"/>
                          </a:solidFill>
                          <a:latin typeface="+mn-lt"/>
                          <a:ea typeface="+mn-ea"/>
                          <a:cs typeface="+mn-cs"/>
                        </a:rPr>
                        <a:t>Single man</a:t>
                      </a:r>
                      <a:r>
                        <a:rPr lang="en-US" sz="1400" b="0" kern="1200" noProof="0" dirty="0">
                          <a:solidFill>
                            <a:srgbClr val="652300"/>
                          </a:solidFill>
                          <a:latin typeface="+mn-lt"/>
                          <a:ea typeface="+mn-ea"/>
                          <a:cs typeface="+mn-cs"/>
                        </a:rPr>
                        <a:t>: sought-after, bachelor</a:t>
                      </a:r>
                      <a:endParaRPr lang="en-US" sz="1400" b="1" kern="1200" noProof="0" dirty="0">
                        <a:solidFill>
                          <a:srgbClr val="652300"/>
                        </a:solidFill>
                        <a:latin typeface="+mn-lt"/>
                        <a:ea typeface="+mn-ea"/>
                        <a:cs typeface="+mn-cs"/>
                      </a:endParaRPr>
                    </a:p>
                  </a:txBody>
                  <a:tcPr marL="72000" marR="72000" marT="72000" marB="72000"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2619172755"/>
                  </a:ext>
                </a:extLst>
              </a:tr>
            </a:tbl>
          </a:graphicData>
        </a:graphic>
      </p:graphicFrame>
    </p:spTree>
    <p:extLst>
      <p:ext uri="{BB962C8B-B14F-4D97-AF65-F5344CB8AC3E}">
        <p14:creationId xmlns:p14="http://schemas.microsoft.com/office/powerpoint/2010/main" val="205590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393" y="495195"/>
            <a:ext cx="10072491" cy="4343400"/>
          </a:xfrm>
        </p:spPr>
        <p:txBody>
          <a:bodyPr/>
          <a:lstStyle/>
          <a:p>
            <a:pPr marL="45720" indent="0">
              <a:buNone/>
            </a:pPr>
            <a:r>
              <a:rPr lang="en-US" dirty="0"/>
              <a:t>Sexist language discriminates against those groups that do not have men’s assigned attributes as humanity representative.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356474"/>
            <a:ext cx="1224136" cy="480238"/>
          </a:xfrm>
          <a:prstGeom prst="rect">
            <a:avLst/>
          </a:prstGeom>
        </p:spPr>
      </p:pic>
      <p:graphicFrame>
        <p:nvGraphicFramePr>
          <p:cNvPr id="6" name="Tabla 5">
            <a:extLst>
              <a:ext uri="{FF2B5EF4-FFF2-40B4-BE49-F238E27FC236}">
                <a16:creationId xmlns:a16="http://schemas.microsoft.com/office/drawing/2014/main" id="{A9E6033E-ED86-4ED5-95A6-9617B8FD5403}"/>
              </a:ext>
            </a:extLst>
          </p:cNvPr>
          <p:cNvGraphicFramePr>
            <a:graphicFrameLocks noGrp="1"/>
          </p:cNvGraphicFramePr>
          <p:nvPr>
            <p:extLst>
              <p:ext uri="{D42A27DB-BD31-4B8C-83A1-F6EECF244321}">
                <p14:modId xmlns:p14="http://schemas.microsoft.com/office/powerpoint/2010/main" val="1785901661"/>
              </p:ext>
            </p:extLst>
          </p:nvPr>
        </p:nvGraphicFramePr>
        <p:xfrm>
          <a:off x="56482" y="1288000"/>
          <a:ext cx="6036884" cy="5309352"/>
        </p:xfrm>
        <a:graphic>
          <a:graphicData uri="http://schemas.openxmlformats.org/drawingml/2006/table">
            <a:tbl>
              <a:tblPr firstRow="1" bandRow="1">
                <a:solidFill>
                  <a:srgbClr val="652300"/>
                </a:solidFill>
                <a:tableStyleId>{073A0DAA-6AF3-43AB-8588-CEC1D06C72B9}</a:tableStyleId>
              </a:tblPr>
              <a:tblGrid>
                <a:gridCol w="3018442">
                  <a:extLst>
                    <a:ext uri="{9D8B030D-6E8A-4147-A177-3AD203B41FA5}">
                      <a16:colId xmlns:a16="http://schemas.microsoft.com/office/drawing/2014/main" val="1187150504"/>
                    </a:ext>
                  </a:extLst>
                </a:gridCol>
                <a:gridCol w="3018442">
                  <a:extLst>
                    <a:ext uri="{9D8B030D-6E8A-4147-A177-3AD203B41FA5}">
                      <a16:colId xmlns:a16="http://schemas.microsoft.com/office/drawing/2014/main" val="2984904185"/>
                    </a:ext>
                  </a:extLst>
                </a:gridCol>
              </a:tblGrid>
              <a:tr h="421956">
                <a:tc>
                  <a:txBody>
                    <a:bodyPr/>
                    <a:lstStyle/>
                    <a:p>
                      <a:r>
                        <a:rPr lang="es-ES" sz="1100" b="0" noProof="0" dirty="0"/>
                        <a:t>Uso incorrecto</a:t>
                      </a:r>
                      <a:endParaRPr lang="en-US" sz="1100" b="0" noProof="0" dirty="0"/>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s-ES" sz="1100" b="0" noProof="0" dirty="0"/>
                        <a:t>Alternativa no sexista</a:t>
                      </a:r>
                      <a:endParaRPr lang="en-US" sz="1100" b="0" noProof="0" dirty="0"/>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2481566167"/>
                  </a:ext>
                </a:extLst>
              </a:tr>
              <a:tr h="628793">
                <a:tc>
                  <a:txBody>
                    <a:bodyPr/>
                    <a:lstStyle/>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Minorías étnicas</a:t>
                      </a:r>
                    </a:p>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Los indígenas</a:t>
                      </a:r>
                      <a:endParaRPr lang="en-US" sz="11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Las y los indígenas</a:t>
                      </a:r>
                    </a:p>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Las comunidades indígenas</a:t>
                      </a:r>
                    </a:p>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Los pueblos indígenas</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3180732908"/>
                  </a:ext>
                </a:extLst>
              </a:tr>
              <a:tr h="684398">
                <a:tc>
                  <a:txBody>
                    <a:bodyPr/>
                    <a:lstStyle/>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Las marimachas</a:t>
                      </a:r>
                    </a:p>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Los desviados</a:t>
                      </a:r>
                    </a:p>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Las tortilleras</a:t>
                      </a:r>
                      <a:endParaRPr lang="en-US" sz="11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Personas con preferencia sexual distinta a la heterosexual</a:t>
                      </a:r>
                    </a:p>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Lesbianas</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3456048319"/>
                  </a:ext>
                </a:extLst>
              </a:tr>
              <a:tr h="506983">
                <a:tc>
                  <a:txBody>
                    <a:bodyPr/>
                    <a:lstStyle/>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Las vestidas</a:t>
                      </a:r>
                      <a:endParaRPr lang="en-US" sz="11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Personas travestis</a:t>
                      </a:r>
                    </a:p>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Personas transgénero</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1995197722"/>
                  </a:ext>
                </a:extLst>
              </a:tr>
              <a:tr h="507046">
                <a:tc>
                  <a:txBody>
                    <a:bodyPr/>
                    <a:lstStyle/>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Los enfermos de sida</a:t>
                      </a:r>
                    </a:p>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Los sidosos</a:t>
                      </a:r>
                      <a:endParaRPr lang="en-US" sz="11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Personas que viven </a:t>
                      </a:r>
                      <a:r>
                        <a:rPr lang="es-ES" sz="1100" kern="1200" noProof="0">
                          <a:solidFill>
                            <a:srgbClr val="652300"/>
                          </a:solidFill>
                          <a:latin typeface="+mn-lt"/>
                          <a:ea typeface="+mn-ea"/>
                          <a:cs typeface="+mn-cs"/>
                        </a:rPr>
                        <a:t>con VIH sida</a:t>
                      </a:r>
                      <a:endParaRPr lang="es-ES" sz="1100" kern="1200" noProof="0" dirty="0">
                        <a:solidFill>
                          <a:srgbClr val="652300"/>
                        </a:solidFill>
                        <a:latin typeface="+mn-lt"/>
                        <a:ea typeface="+mn-ea"/>
                        <a:cs typeface="+mn-cs"/>
                      </a:endParaRPr>
                    </a:p>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Personas </a:t>
                      </a:r>
                      <a:r>
                        <a:rPr lang="es-ES" sz="1100" kern="1200" noProof="0">
                          <a:solidFill>
                            <a:srgbClr val="652300"/>
                          </a:solidFill>
                          <a:latin typeface="+mn-lt"/>
                          <a:ea typeface="+mn-ea"/>
                          <a:cs typeface="+mn-cs"/>
                        </a:rPr>
                        <a:t>con VIH sida</a:t>
                      </a:r>
                      <a:endParaRPr lang="es-ES" sz="11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2861053931"/>
                  </a:ext>
                </a:extLst>
              </a:tr>
              <a:tr h="684398">
                <a:tc>
                  <a:txBody>
                    <a:bodyPr/>
                    <a:lstStyle/>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Los viejitos</a:t>
                      </a:r>
                    </a:p>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Los ancianos</a:t>
                      </a:r>
                    </a:p>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Las personas de la tercera edad</a:t>
                      </a:r>
                      <a:endParaRPr lang="en-US" sz="11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100" kern="1200" noProof="0">
                          <a:solidFill>
                            <a:srgbClr val="652300"/>
                          </a:solidFill>
                          <a:latin typeface="+mn-lt"/>
                          <a:ea typeface="+mn-ea"/>
                          <a:cs typeface="+mn-cs"/>
                        </a:rPr>
                        <a:t>Personas adultas mayores</a:t>
                      </a:r>
                      <a:endParaRPr lang="es-ES" sz="11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1587477540"/>
                  </a:ext>
                </a:extLst>
              </a:tr>
              <a:tr h="507046">
                <a:tc>
                  <a:txBody>
                    <a:bodyPr/>
                    <a:lstStyle/>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Los mojados</a:t>
                      </a:r>
                    </a:p>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Los braceros</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Personas migrantes</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2798955957"/>
                  </a:ext>
                </a:extLst>
              </a:tr>
              <a:tr h="506983">
                <a:tc>
                  <a:txBody>
                    <a:bodyPr/>
                    <a:lstStyle/>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Las sectas religiosas</a:t>
                      </a:r>
                      <a:endParaRPr lang="en-US" sz="11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Grupos religiosos</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3303832020"/>
                  </a:ext>
                </a:extLst>
              </a:tr>
              <a:tr h="861749">
                <a:tc>
                  <a:txBody>
                    <a:bodyPr/>
                    <a:lstStyle/>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Los discapacitados</a:t>
                      </a:r>
                    </a:p>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Personas con capacidades diferentes</a:t>
                      </a:r>
                    </a:p>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Los minusválidos</a:t>
                      </a:r>
                      <a:endParaRPr lang="en-US" sz="11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100" kern="1200" noProof="0" dirty="0">
                          <a:solidFill>
                            <a:srgbClr val="652300"/>
                          </a:solidFill>
                          <a:latin typeface="+mn-lt"/>
                          <a:ea typeface="+mn-ea"/>
                          <a:cs typeface="+mn-cs"/>
                        </a:rPr>
                        <a:t>Personas con discapacidad</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3624911047"/>
                  </a:ext>
                </a:extLst>
              </a:tr>
            </a:tbl>
          </a:graphicData>
        </a:graphic>
      </p:graphicFrame>
      <p:graphicFrame>
        <p:nvGraphicFramePr>
          <p:cNvPr id="8" name="Tabla 7">
            <a:extLst>
              <a:ext uri="{FF2B5EF4-FFF2-40B4-BE49-F238E27FC236}">
                <a16:creationId xmlns:a16="http://schemas.microsoft.com/office/drawing/2014/main" id="{E568EBF9-30CF-4774-AAEF-E15ED36EF72A}"/>
              </a:ext>
            </a:extLst>
          </p:cNvPr>
          <p:cNvGraphicFramePr>
            <a:graphicFrameLocks noGrp="1"/>
          </p:cNvGraphicFramePr>
          <p:nvPr>
            <p:extLst>
              <p:ext uri="{D42A27DB-BD31-4B8C-83A1-F6EECF244321}">
                <p14:modId xmlns:p14="http://schemas.microsoft.com/office/powerpoint/2010/main" val="949474326"/>
              </p:ext>
            </p:extLst>
          </p:nvPr>
        </p:nvGraphicFramePr>
        <p:xfrm>
          <a:off x="6307277" y="1288001"/>
          <a:ext cx="5825066" cy="5309351"/>
        </p:xfrm>
        <a:graphic>
          <a:graphicData uri="http://schemas.openxmlformats.org/drawingml/2006/table">
            <a:tbl>
              <a:tblPr firstRow="1" bandRow="1">
                <a:solidFill>
                  <a:srgbClr val="652300"/>
                </a:solidFill>
                <a:tableStyleId>{073A0DAA-6AF3-43AB-8588-CEC1D06C72B9}</a:tableStyleId>
              </a:tblPr>
              <a:tblGrid>
                <a:gridCol w="2912533">
                  <a:extLst>
                    <a:ext uri="{9D8B030D-6E8A-4147-A177-3AD203B41FA5}">
                      <a16:colId xmlns:a16="http://schemas.microsoft.com/office/drawing/2014/main" val="2977163694"/>
                    </a:ext>
                  </a:extLst>
                </a:gridCol>
                <a:gridCol w="2912533">
                  <a:extLst>
                    <a:ext uri="{9D8B030D-6E8A-4147-A177-3AD203B41FA5}">
                      <a16:colId xmlns:a16="http://schemas.microsoft.com/office/drawing/2014/main" val="7018633"/>
                    </a:ext>
                  </a:extLst>
                </a:gridCol>
              </a:tblGrid>
              <a:tr h="400293">
                <a:tc>
                  <a:txBody>
                    <a:bodyPr/>
                    <a:lstStyle/>
                    <a:p>
                      <a:r>
                        <a:rPr lang="en-US" sz="1200" b="0" noProof="0" dirty="0"/>
                        <a:t>Wrong use</a:t>
                      </a:r>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n-US" sz="1200" b="0" noProof="0" dirty="0"/>
                        <a:t>Non-sexist alternative</a:t>
                      </a:r>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619786331"/>
                  </a:ext>
                </a:extLst>
              </a:tr>
              <a:tr h="935120">
                <a:tc>
                  <a:txBody>
                    <a:bodyPr/>
                    <a:lstStyle/>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Ethnic minorities</a:t>
                      </a:r>
                    </a:p>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Aboriginal people (masc.)</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Indigenous people (fem. and masc.)</a:t>
                      </a:r>
                    </a:p>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Indigenous communities</a:t>
                      </a:r>
                    </a:p>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Indigenous peoples</a:t>
                      </a:r>
                    </a:p>
                  </a:txBody>
                  <a:tcPr marL="72000" marR="72000" marT="72000" marB="72000"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1672438288"/>
                  </a:ext>
                </a:extLst>
              </a:tr>
              <a:tr h="739790">
                <a:tc>
                  <a:txBody>
                    <a:bodyPr/>
                    <a:lstStyle/>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Butch women</a:t>
                      </a:r>
                    </a:p>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Mannish women</a:t>
                      </a:r>
                    </a:p>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Dykes</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200" kern="1200" noProof="0" dirty="0">
                          <a:solidFill>
                            <a:srgbClr val="652300"/>
                          </a:solidFill>
                          <a:latin typeface="+mn-lt"/>
                          <a:ea typeface="+mn-ea"/>
                          <a:cs typeface="+mn-cs"/>
                        </a:rPr>
                        <a:t>People with different sexual orientation from heterosexuality</a:t>
                      </a:r>
                    </a:p>
                    <a:p>
                      <a:pPr marL="0" algn="l" defTabSz="914400" rtl="0" eaLnBrk="1" latinLnBrk="0" hangingPunct="1">
                        <a:lnSpc>
                          <a:spcPct val="100000"/>
                        </a:lnSpc>
                        <a:spcBef>
                          <a:spcPts val="0"/>
                        </a:spcBef>
                        <a:spcAft>
                          <a:spcPts val="0"/>
                        </a:spcAft>
                      </a:pPr>
                      <a:r>
                        <a:rPr lang="en-US" sz="1200" kern="1200" noProof="0" dirty="0">
                          <a:solidFill>
                            <a:srgbClr val="652300"/>
                          </a:solidFill>
                          <a:latin typeface="+mn-lt"/>
                          <a:ea typeface="+mn-ea"/>
                          <a:cs typeface="+mn-cs"/>
                        </a:rPr>
                        <a:t>Lesbians</a:t>
                      </a:r>
                    </a:p>
                  </a:txBody>
                  <a:tcPr marL="72000" marR="72000" marT="72000" marB="72000"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3414723949"/>
                  </a:ext>
                </a:extLst>
              </a:tr>
              <a:tr h="544461">
                <a:tc>
                  <a:txBody>
                    <a:bodyPr/>
                    <a:lstStyle/>
                    <a:p>
                      <a:pPr marL="0" algn="l" defTabSz="914400" rtl="0" eaLnBrk="1" latinLnBrk="0" hangingPunct="1">
                        <a:lnSpc>
                          <a:spcPct val="100000"/>
                        </a:lnSpc>
                        <a:spcBef>
                          <a:spcPts val="0"/>
                        </a:spcBef>
                        <a:spcAft>
                          <a:spcPts val="0"/>
                        </a:spcAft>
                      </a:pPr>
                      <a:r>
                        <a:rPr lang="en-US" sz="1200" kern="1200" noProof="0" dirty="0">
                          <a:solidFill>
                            <a:srgbClr val="652300"/>
                          </a:solidFill>
                          <a:latin typeface="+mn-lt"/>
                          <a:ea typeface="+mn-ea"/>
                          <a:cs typeface="+mn-cs"/>
                        </a:rPr>
                        <a:t>Tranny</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Transvestite</a:t>
                      </a:r>
                    </a:p>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Transgender</a:t>
                      </a:r>
                    </a:p>
                  </a:txBody>
                  <a:tcPr marL="72000" marR="72000" marT="72000" marB="72000"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308055319"/>
                  </a:ext>
                </a:extLst>
              </a:tr>
              <a:tr h="544461">
                <a:tc>
                  <a:txBody>
                    <a:bodyPr/>
                    <a:lstStyle/>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AIDS sufferers</a:t>
                      </a:r>
                    </a:p>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AIDS carriers</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People living with HIV/AIDS</a:t>
                      </a:r>
                    </a:p>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People with HIV/AIDS</a:t>
                      </a:r>
                    </a:p>
                  </a:txBody>
                  <a:tcPr marL="72000" marR="72000" marT="72000" marB="72000"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2533205500"/>
                  </a:ext>
                </a:extLst>
              </a:tr>
              <a:tr h="544461">
                <a:tc>
                  <a:txBody>
                    <a:bodyPr/>
                    <a:lstStyle/>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Old people</a:t>
                      </a:r>
                    </a:p>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The elderly</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Grown-up adults</a:t>
                      </a:r>
                    </a:p>
                  </a:txBody>
                  <a:tcPr marL="72000" marR="72000" marT="72000" marB="72000"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1282944390"/>
                  </a:ext>
                </a:extLst>
              </a:tr>
              <a:tr h="544461">
                <a:tc>
                  <a:txBody>
                    <a:bodyPr/>
                    <a:lstStyle/>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Undocumented people</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Refugees</a:t>
                      </a:r>
                    </a:p>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Migrants</a:t>
                      </a:r>
                    </a:p>
                  </a:txBody>
                  <a:tcPr marL="72000" marR="72000" marT="72000" marB="72000"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1076588109"/>
                  </a:ext>
                </a:extLst>
              </a:tr>
              <a:tr h="511843">
                <a:tc>
                  <a:txBody>
                    <a:bodyPr/>
                    <a:lstStyle/>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Religious sects</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Religious groups</a:t>
                      </a:r>
                    </a:p>
                  </a:txBody>
                  <a:tcPr marL="72000" marR="72000" marT="72000" marB="72000"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480"/>
                    </a:solidFill>
                  </a:tcPr>
                </a:tc>
                <a:extLst>
                  <a:ext uri="{0D108BD9-81ED-4DB2-BD59-A6C34878D82A}">
                    <a16:rowId xmlns:a16="http://schemas.microsoft.com/office/drawing/2014/main" val="2005400850"/>
                  </a:ext>
                </a:extLst>
              </a:tr>
              <a:tr h="544461">
                <a:tc>
                  <a:txBody>
                    <a:bodyPr/>
                    <a:lstStyle/>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Disabled people</a:t>
                      </a:r>
                    </a:p>
                    <a:p>
                      <a:pPr marL="0" algn="l" defTabSz="914400" rtl="0" eaLnBrk="1" latinLnBrk="0" hangingPunct="1">
                        <a:lnSpc>
                          <a:spcPct val="100000"/>
                        </a:lnSpc>
                        <a:spcBef>
                          <a:spcPts val="0"/>
                        </a:spcBef>
                        <a:spcAft>
                          <a:spcPts val="0"/>
                        </a:spcAft>
                      </a:pPr>
                      <a:r>
                        <a:rPr lang="en-US" sz="1200" kern="1200" noProof="0">
                          <a:solidFill>
                            <a:srgbClr val="652300"/>
                          </a:solidFill>
                          <a:latin typeface="+mn-lt"/>
                          <a:ea typeface="+mn-ea"/>
                          <a:cs typeface="+mn-cs"/>
                        </a:rPr>
                        <a:t>Handicapped people</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200" kern="1200" noProof="0" dirty="0">
                          <a:solidFill>
                            <a:srgbClr val="652300"/>
                          </a:solidFill>
                          <a:latin typeface="+mn-lt"/>
                          <a:ea typeface="+mn-ea"/>
                          <a:cs typeface="+mn-cs"/>
                        </a:rPr>
                        <a:t>People with disabilities</a:t>
                      </a:r>
                    </a:p>
                  </a:txBody>
                  <a:tcPr marL="72000" marR="72000" marT="72000" marB="72000"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896789194"/>
                  </a:ext>
                </a:extLst>
              </a:tr>
            </a:tbl>
          </a:graphicData>
        </a:graphic>
      </p:graphicFrame>
    </p:spTree>
    <p:extLst>
      <p:ext uri="{BB962C8B-B14F-4D97-AF65-F5344CB8AC3E}">
        <p14:creationId xmlns:p14="http://schemas.microsoft.com/office/powerpoint/2010/main" val="242092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808" y="166588"/>
            <a:ext cx="10873208" cy="6358756"/>
          </a:xfrm>
        </p:spPr>
        <p:txBody>
          <a:bodyPr>
            <a:normAutofit fontScale="92500" lnSpcReduction="20000"/>
          </a:bodyPr>
          <a:lstStyle/>
          <a:p>
            <a:pPr marL="45720" indent="0">
              <a:buNone/>
            </a:pPr>
            <a:r>
              <a:rPr lang="en-US" sz="3800" dirty="0"/>
              <a:t>9. Use non-sexist images</a:t>
            </a:r>
          </a:p>
          <a:p>
            <a:pPr marL="45720" indent="0">
              <a:buNone/>
            </a:pPr>
            <a:r>
              <a:rPr lang="en-US" sz="3200" dirty="0"/>
              <a:t>Images are also part of the language and reproduce sexism in the same way.</a:t>
            </a:r>
          </a:p>
          <a:p>
            <a:pPr marL="45720" indent="0">
              <a:buNone/>
            </a:pPr>
            <a:r>
              <a:rPr lang="en-US" sz="1600" dirty="0"/>
              <a:t>Some helpful criteria for a non-discriminatory use of visual material are to:</a:t>
            </a:r>
          </a:p>
          <a:p>
            <a:pPr lvl="0"/>
            <a:r>
              <a:rPr lang="en-US" sz="2900" dirty="0"/>
              <a:t>show women and men taking part in activities equally and</a:t>
            </a:r>
            <a:r>
              <a:rPr lang="es-MX" sz="2900" dirty="0"/>
              <a:t> </a:t>
            </a:r>
            <a:r>
              <a:rPr lang="en-US" sz="2900" dirty="0"/>
              <a:t>free from stereotypes</a:t>
            </a:r>
            <a:r>
              <a:rPr lang="es-MX" sz="2900" dirty="0"/>
              <a:t>.</a:t>
            </a:r>
            <a:endParaRPr lang="en-US" sz="2900" dirty="0"/>
          </a:p>
          <a:p>
            <a:pPr lvl="0"/>
            <a:r>
              <a:rPr lang="en-US" sz="2900" dirty="0"/>
              <a:t>present women and men doing housework or using products related to such activities.</a:t>
            </a:r>
          </a:p>
          <a:p>
            <a:pPr lvl="0"/>
            <a:r>
              <a:rPr lang="en-US" sz="2900" dirty="0"/>
              <a:t>dissociate women from domestic roles and from marketing strategies of all kind of products.</a:t>
            </a:r>
          </a:p>
          <a:p>
            <a:pPr lvl="0"/>
            <a:r>
              <a:rPr lang="en-US" sz="2900" dirty="0"/>
              <a:t>display women in public life, politics and economics.</a:t>
            </a:r>
          </a:p>
          <a:p>
            <a:pPr lvl="0"/>
            <a:r>
              <a:rPr lang="en-US" sz="2900" dirty="0"/>
              <a:t>equally include women and men in professional situations well-regarded socially and economically.</a:t>
            </a:r>
          </a:p>
          <a:p>
            <a:pPr lvl="0"/>
            <a:r>
              <a:rPr lang="en-US" sz="2900" dirty="0"/>
              <a:t>exhibit women diversity.</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259930"/>
            <a:ext cx="1224136" cy="480238"/>
          </a:xfrm>
          <a:prstGeom prst="rect">
            <a:avLst/>
          </a:prstGeom>
        </p:spPr>
      </p:pic>
    </p:spTree>
    <p:extLst>
      <p:ext uri="{BB962C8B-B14F-4D97-AF65-F5344CB8AC3E}">
        <p14:creationId xmlns:p14="http://schemas.microsoft.com/office/powerpoint/2010/main" val="429264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798" y="740168"/>
            <a:ext cx="11053228" cy="5281120"/>
          </a:xfrm>
        </p:spPr>
        <p:txBody>
          <a:bodyPr>
            <a:normAutofit lnSpcReduction="10000"/>
          </a:bodyPr>
          <a:lstStyle/>
          <a:p>
            <a:pPr marL="45720" indent="0">
              <a:buNone/>
            </a:pPr>
            <a:r>
              <a:rPr lang="en-US" sz="2600" dirty="0"/>
              <a:t>10. Gesture language</a:t>
            </a:r>
          </a:p>
          <a:p>
            <a:pPr marL="45720" indent="0">
              <a:buNone/>
            </a:pPr>
            <a:r>
              <a:rPr lang="en-US" sz="2000" dirty="0"/>
              <a:t>There are no rules regarding how to express ourselves gesturally without sexism, since many expressions have specific meaning only in the context of communication.</a:t>
            </a:r>
          </a:p>
          <a:p>
            <a:pPr marL="45720" indent="0">
              <a:buNone/>
            </a:pPr>
            <a:r>
              <a:rPr lang="en-US" sz="2000" dirty="0"/>
              <a:t>Some sexist expressions are:</a:t>
            </a:r>
          </a:p>
          <a:p>
            <a:pPr marL="45720" indent="0">
              <a:buNone/>
            </a:pPr>
            <a:r>
              <a:rPr lang="en-US" sz="2000" dirty="0"/>
              <a:t>• The use and overuse of effeminate tones in order to ridicule and stigmatize women and homosexual people.</a:t>
            </a:r>
          </a:p>
          <a:p>
            <a:pPr marL="45720" indent="0">
              <a:buNone/>
            </a:pPr>
            <a:r>
              <a:rPr lang="en-US" sz="2000" dirty="0"/>
              <a:t>• The men’s practice of avoiding visual contact with women in mixed-gender groups, downplaying their participation.</a:t>
            </a:r>
          </a:p>
          <a:p>
            <a:pPr marL="45720" indent="0">
              <a:buNone/>
            </a:pPr>
            <a:r>
              <a:rPr lang="en-US" sz="2000" dirty="0"/>
              <a:t>• The exaltation of phallic genitals as a symbol of power and dominance.</a:t>
            </a:r>
          </a:p>
          <a:p>
            <a:pPr marL="45720" indent="0">
              <a:buNone/>
            </a:pPr>
            <a:endParaRPr lang="en-US" sz="2000" dirty="0"/>
          </a:p>
          <a:p>
            <a:pPr marL="45720" indent="0">
              <a:buNone/>
            </a:pPr>
            <a:r>
              <a:rPr lang="en-US" dirty="0"/>
              <a:t>In order to fight against these practices it is necessary to become aware of and think about the use of the gestures at the moment of communicating our ideas and opinions in daily social interaction.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259930"/>
            <a:ext cx="1224136" cy="480238"/>
          </a:xfrm>
          <a:prstGeom prst="rect">
            <a:avLst/>
          </a:prstGeom>
        </p:spPr>
      </p:pic>
    </p:spTree>
    <p:extLst>
      <p:ext uri="{BB962C8B-B14F-4D97-AF65-F5344CB8AC3E}">
        <p14:creationId xmlns:p14="http://schemas.microsoft.com/office/powerpoint/2010/main" val="88275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798" y="740168"/>
            <a:ext cx="11053228" cy="5281120"/>
          </a:xfrm>
        </p:spPr>
        <p:txBody>
          <a:bodyPr>
            <a:normAutofit/>
          </a:bodyPr>
          <a:lstStyle/>
          <a:p>
            <a:pPr marL="45720" indent="0">
              <a:buNone/>
            </a:pPr>
            <a:r>
              <a:rPr lang="en-US" sz="2600" dirty="0"/>
              <a:t>Then, why to use inclusive language? </a:t>
            </a:r>
          </a:p>
          <a:p>
            <a:pPr marL="45720" indent="0">
              <a:buNone/>
            </a:pPr>
            <a:r>
              <a:rPr lang="en-US" dirty="0"/>
              <a:t>Because </a:t>
            </a:r>
            <a:r>
              <a:rPr lang="en-US" b="1" dirty="0"/>
              <a:t>language matters</a:t>
            </a:r>
            <a:r>
              <a:rPr lang="en-US" dirty="0"/>
              <a:t>: It is true that “In general, there are no good reasons to suppose that changing the vocabulary can prevent from continuing to show our prejudices in our actions, or to think that it is possible to adopt favorable attitudes towards individuals and groups based only on linguistic decorum,” “The language contributes to maintaining invisible some domination and marginalization relations that happen behind the seemingly unbiased established order of what is conventionally considered “correct” or “normal.”</a:t>
            </a:r>
          </a:p>
          <a:p>
            <a:pPr marL="45720" indent="0">
              <a:buNone/>
            </a:pPr>
            <a:r>
              <a:rPr lang="en-US" dirty="0"/>
              <a:t>“Discrimination is a learned behavior; we do not acquire it spontaneously through our experiences. This learning process is circular: attitudes and behaviors go from society to the individual, and then, they go back from the individual to society. Being more conscious of the language we use helps break that circle”.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259930"/>
            <a:ext cx="1224136" cy="480238"/>
          </a:xfrm>
          <a:prstGeom prst="rect">
            <a:avLst/>
          </a:prstGeom>
        </p:spPr>
      </p:pic>
      <p:sp>
        <p:nvSpPr>
          <p:cNvPr id="4" name="TextBox 3"/>
          <p:cNvSpPr txBox="1"/>
          <p:nvPr/>
        </p:nvSpPr>
        <p:spPr>
          <a:xfrm>
            <a:off x="6598468" y="5947964"/>
            <a:ext cx="2954655" cy="424732"/>
          </a:xfrm>
          <a:prstGeom prst="rect">
            <a:avLst/>
          </a:prstGeom>
          <a:noFill/>
        </p:spPr>
        <p:txBody>
          <a:bodyPr wrap="none" rtlCol="0">
            <a:spAutoFit/>
          </a:bodyPr>
          <a:lstStyle/>
          <a:p>
            <a:pPr>
              <a:lnSpc>
                <a:spcPct val="90000"/>
              </a:lnSpc>
            </a:pPr>
            <a:r>
              <a:rPr lang="en-US" sz="2400" dirty="0"/>
              <a:t>Source: </a:t>
            </a:r>
            <a:r>
              <a:rPr lang="en-US" sz="2400" dirty="0" err="1"/>
              <a:t>Conapred</a:t>
            </a:r>
            <a:endParaRPr lang="en-US" sz="2400" dirty="0"/>
          </a:p>
        </p:txBody>
      </p:sp>
    </p:spTree>
    <p:extLst>
      <p:ext uri="{BB962C8B-B14F-4D97-AF65-F5344CB8AC3E}">
        <p14:creationId xmlns:p14="http://schemas.microsoft.com/office/powerpoint/2010/main" val="421443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804" y="1124744"/>
            <a:ext cx="11053228" cy="3696944"/>
          </a:xfrm>
        </p:spPr>
        <p:txBody>
          <a:bodyPr>
            <a:normAutofit/>
          </a:bodyPr>
          <a:lstStyle/>
          <a:p>
            <a:pPr marL="45720" indent="0">
              <a:buNone/>
            </a:pPr>
            <a:r>
              <a:rPr lang="en-US" sz="2600" dirty="0"/>
              <a:t>Then, why to use inclusive language? </a:t>
            </a:r>
          </a:p>
          <a:p>
            <a:pPr marL="45720" indent="0">
              <a:buNone/>
            </a:pPr>
            <a:r>
              <a:rPr lang="en-US" dirty="0"/>
              <a:t>Because it is a trend in communication that is happening all around the world, up to the point that most style guides of different media are including a section about it.</a:t>
            </a:r>
          </a:p>
          <a:p>
            <a:pPr marL="45720" indent="0" algn="ctr">
              <a:buNone/>
            </a:pPr>
            <a:endParaRPr lang="es-MX" dirty="0"/>
          </a:p>
          <a:p>
            <a:pPr marL="45720" indent="0" algn="ctr">
              <a:buNone/>
            </a:pPr>
            <a:endParaRPr lang="es-MX"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259930"/>
            <a:ext cx="1224136" cy="480238"/>
          </a:xfrm>
          <a:prstGeom prst="rect">
            <a:avLst/>
          </a:prstGeom>
        </p:spPr>
      </p:pic>
      <p:sp>
        <p:nvSpPr>
          <p:cNvPr id="6" name="TextBox 5"/>
          <p:cNvSpPr txBox="1"/>
          <p:nvPr/>
        </p:nvSpPr>
        <p:spPr>
          <a:xfrm>
            <a:off x="3214092" y="5517232"/>
            <a:ext cx="184731" cy="424732"/>
          </a:xfrm>
          <a:prstGeom prst="rect">
            <a:avLst/>
          </a:prstGeom>
          <a:noFill/>
        </p:spPr>
        <p:txBody>
          <a:bodyPr wrap="none" rtlCol="0">
            <a:spAutoFit/>
          </a:bodyPr>
          <a:lstStyle/>
          <a:p>
            <a:pPr>
              <a:lnSpc>
                <a:spcPct val="90000"/>
              </a:lnSpc>
            </a:pPr>
            <a:endParaRPr lang="en-US" sz="2400" dirty="0"/>
          </a:p>
        </p:txBody>
      </p:sp>
      <p:sp>
        <p:nvSpPr>
          <p:cNvPr id="7" name="TextBox 6"/>
          <p:cNvSpPr txBox="1"/>
          <p:nvPr/>
        </p:nvSpPr>
        <p:spPr>
          <a:xfrm>
            <a:off x="981844" y="3578240"/>
            <a:ext cx="9793088" cy="1569660"/>
          </a:xfrm>
          <a:prstGeom prst="rect">
            <a:avLst/>
          </a:prstGeom>
          <a:noFill/>
        </p:spPr>
        <p:txBody>
          <a:bodyPr wrap="square" rtlCol="0">
            <a:spAutoFit/>
          </a:bodyPr>
          <a:lstStyle/>
          <a:p>
            <a:pPr marL="45720" indent="0" algn="ctr">
              <a:buNone/>
            </a:pPr>
            <a:r>
              <a:rPr lang="en-US" sz="2400" dirty="0"/>
              <a:t>Because </a:t>
            </a:r>
            <a:r>
              <a:rPr lang="en-US" sz="2400" b="1" dirty="0"/>
              <a:t>we are the UN</a:t>
            </a:r>
            <a:r>
              <a:rPr lang="en-US" sz="2400" dirty="0"/>
              <a:t>, and the UN is a </a:t>
            </a:r>
            <a:r>
              <a:rPr lang="en-US" sz="2400" b="1" dirty="0"/>
              <a:t>model</a:t>
            </a:r>
            <a:r>
              <a:rPr lang="en-US" sz="2400" dirty="0"/>
              <a:t> organism that must be at the head of establishing rules for an exemplary exercise of </a:t>
            </a:r>
            <a:r>
              <a:rPr lang="en-US" sz="2400" b="1" dirty="0"/>
              <a:t>inclusive communication</a:t>
            </a:r>
            <a:r>
              <a:rPr lang="en-US" sz="2400" dirty="0"/>
              <a:t>. That is to say, it must lead by example now, not when it is too late.</a:t>
            </a:r>
          </a:p>
        </p:txBody>
      </p:sp>
    </p:spTree>
    <p:extLst>
      <p:ext uri="{BB962C8B-B14F-4D97-AF65-F5344CB8AC3E}">
        <p14:creationId xmlns:p14="http://schemas.microsoft.com/office/powerpoint/2010/main" val="221978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259930"/>
            <a:ext cx="1224136" cy="480238"/>
          </a:xfrm>
          <a:prstGeom prst="rect">
            <a:avLst/>
          </a:prstGeom>
        </p:spPr>
      </p:pic>
      <p:pic>
        <p:nvPicPr>
          <p:cNvPr id="6" name="Picture 5"/>
          <p:cNvPicPr>
            <a:picLocks noChangeAspect="1"/>
          </p:cNvPicPr>
          <p:nvPr/>
        </p:nvPicPr>
        <p:blipFill>
          <a:blip r:embed="rId5"/>
          <a:stretch>
            <a:fillRect/>
          </a:stretch>
        </p:blipFill>
        <p:spPr>
          <a:xfrm>
            <a:off x="909837" y="1336010"/>
            <a:ext cx="4896544" cy="3096959"/>
          </a:xfrm>
          <a:prstGeom prst="rect">
            <a:avLst/>
          </a:prstGeom>
        </p:spPr>
      </p:pic>
      <p:sp>
        <p:nvSpPr>
          <p:cNvPr id="9" name="Oval 8"/>
          <p:cNvSpPr/>
          <p:nvPr/>
        </p:nvSpPr>
        <p:spPr>
          <a:xfrm>
            <a:off x="1917948" y="1484784"/>
            <a:ext cx="559245" cy="288032"/>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0" name="Right Arrow 9"/>
          <p:cNvSpPr/>
          <p:nvPr/>
        </p:nvSpPr>
        <p:spPr>
          <a:xfrm rot="4204128">
            <a:off x="1845940" y="1124744"/>
            <a:ext cx="432048" cy="211266"/>
          </a:xfrm>
          <a:prstGeom prst="rightArrow">
            <a:avLst>
              <a:gd name="adj1" fmla="val 57869"/>
              <a:gd name="adj2" fmla="val 50000"/>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1" name="Picture 10"/>
          <p:cNvPicPr>
            <a:picLocks noChangeAspect="1"/>
          </p:cNvPicPr>
          <p:nvPr/>
        </p:nvPicPr>
        <p:blipFill>
          <a:blip r:embed="rId6"/>
          <a:stretch>
            <a:fillRect/>
          </a:stretch>
        </p:blipFill>
        <p:spPr>
          <a:xfrm>
            <a:off x="4592882" y="43789"/>
            <a:ext cx="3690267" cy="2791767"/>
          </a:xfrm>
          <a:prstGeom prst="rect">
            <a:avLst/>
          </a:prstGeom>
        </p:spPr>
      </p:pic>
      <p:pic>
        <p:nvPicPr>
          <p:cNvPr id="12" name="Picture 11"/>
          <p:cNvPicPr>
            <a:picLocks noChangeAspect="1"/>
          </p:cNvPicPr>
          <p:nvPr/>
        </p:nvPicPr>
        <p:blipFill>
          <a:blip r:embed="rId7"/>
          <a:stretch>
            <a:fillRect/>
          </a:stretch>
        </p:blipFill>
        <p:spPr>
          <a:xfrm>
            <a:off x="6760180" y="3982145"/>
            <a:ext cx="3127053" cy="2368164"/>
          </a:xfrm>
          <a:prstGeom prst="rect">
            <a:avLst/>
          </a:prstGeom>
        </p:spPr>
      </p:pic>
      <p:pic>
        <p:nvPicPr>
          <p:cNvPr id="13" name="Picture 12"/>
          <p:cNvPicPr>
            <a:picLocks noChangeAspect="1"/>
          </p:cNvPicPr>
          <p:nvPr/>
        </p:nvPicPr>
        <p:blipFill>
          <a:blip r:embed="rId8"/>
          <a:stretch>
            <a:fillRect/>
          </a:stretch>
        </p:blipFill>
        <p:spPr>
          <a:xfrm>
            <a:off x="3149784" y="3254700"/>
            <a:ext cx="3241249" cy="3045993"/>
          </a:xfrm>
          <a:prstGeom prst="rect">
            <a:avLst/>
          </a:prstGeom>
        </p:spPr>
      </p:pic>
      <p:sp>
        <p:nvSpPr>
          <p:cNvPr id="14" name="Right Arrow 13"/>
          <p:cNvSpPr/>
          <p:nvPr/>
        </p:nvSpPr>
        <p:spPr>
          <a:xfrm rot="13711001">
            <a:off x="5116099" y="3692471"/>
            <a:ext cx="432048" cy="211266"/>
          </a:xfrm>
          <a:prstGeom prst="rightArrow">
            <a:avLst>
              <a:gd name="adj1" fmla="val 57869"/>
              <a:gd name="adj2" fmla="val 50000"/>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5" name="Right Arrow 14"/>
          <p:cNvSpPr/>
          <p:nvPr/>
        </p:nvSpPr>
        <p:spPr>
          <a:xfrm rot="11566506">
            <a:off x="6310121" y="318752"/>
            <a:ext cx="432048" cy="211266"/>
          </a:xfrm>
          <a:prstGeom prst="rightArrow">
            <a:avLst>
              <a:gd name="adj1" fmla="val 57869"/>
              <a:gd name="adj2" fmla="val 50000"/>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6" name="Right Arrow 15"/>
          <p:cNvSpPr/>
          <p:nvPr/>
        </p:nvSpPr>
        <p:spPr>
          <a:xfrm rot="10421533">
            <a:off x="9602845" y="4090820"/>
            <a:ext cx="432048" cy="211266"/>
          </a:xfrm>
          <a:prstGeom prst="rightArrow">
            <a:avLst>
              <a:gd name="adj1" fmla="val 57869"/>
              <a:gd name="adj2" fmla="val 50000"/>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7" name="Oval 16"/>
          <p:cNvSpPr/>
          <p:nvPr/>
        </p:nvSpPr>
        <p:spPr>
          <a:xfrm>
            <a:off x="8686700" y="4074944"/>
            <a:ext cx="884617" cy="288032"/>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8" name="Oval 17"/>
          <p:cNvSpPr/>
          <p:nvPr/>
        </p:nvSpPr>
        <p:spPr>
          <a:xfrm>
            <a:off x="5531504" y="55161"/>
            <a:ext cx="645399" cy="369223"/>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9" name="Oval 18"/>
          <p:cNvSpPr/>
          <p:nvPr/>
        </p:nvSpPr>
        <p:spPr>
          <a:xfrm>
            <a:off x="4211163" y="3338115"/>
            <a:ext cx="1091161" cy="288032"/>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3" name="Picture 2"/>
          <p:cNvPicPr>
            <a:picLocks noChangeAspect="1"/>
          </p:cNvPicPr>
          <p:nvPr/>
        </p:nvPicPr>
        <p:blipFill>
          <a:blip r:embed="rId9"/>
          <a:stretch>
            <a:fillRect/>
          </a:stretch>
        </p:blipFill>
        <p:spPr>
          <a:xfrm>
            <a:off x="7963250" y="654088"/>
            <a:ext cx="3281927" cy="3175198"/>
          </a:xfrm>
          <a:prstGeom prst="rect">
            <a:avLst/>
          </a:prstGeom>
        </p:spPr>
      </p:pic>
      <p:sp>
        <p:nvSpPr>
          <p:cNvPr id="20" name="Oval 19"/>
          <p:cNvSpPr/>
          <p:nvPr/>
        </p:nvSpPr>
        <p:spPr>
          <a:xfrm>
            <a:off x="8323706" y="930435"/>
            <a:ext cx="884617" cy="288032"/>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1" name="Right Arrow 20"/>
          <p:cNvSpPr/>
          <p:nvPr/>
        </p:nvSpPr>
        <p:spPr>
          <a:xfrm rot="9554995">
            <a:off x="9259179" y="809359"/>
            <a:ext cx="432048" cy="211266"/>
          </a:xfrm>
          <a:prstGeom prst="rightArrow">
            <a:avLst>
              <a:gd name="adj1" fmla="val 57869"/>
              <a:gd name="adj2" fmla="val 50000"/>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 name="CuadroTexto 3">
            <a:extLst>
              <a:ext uri="{FF2B5EF4-FFF2-40B4-BE49-F238E27FC236}">
                <a16:creationId xmlns:a16="http://schemas.microsoft.com/office/drawing/2014/main" id="{6B7CA943-A9F4-4C06-9DBC-000BC6D5AD43}"/>
              </a:ext>
            </a:extLst>
          </p:cNvPr>
          <p:cNvSpPr txBox="1"/>
          <p:nvPr/>
        </p:nvSpPr>
        <p:spPr>
          <a:xfrm rot="10800000" flipH="1" flipV="1">
            <a:off x="2312860" y="903622"/>
            <a:ext cx="2335549" cy="424732"/>
          </a:xfrm>
          <a:prstGeom prst="rect">
            <a:avLst/>
          </a:prstGeom>
          <a:noFill/>
        </p:spPr>
        <p:txBody>
          <a:bodyPr wrap="square" rtlCol="0">
            <a:spAutoFit/>
          </a:bodyPr>
          <a:lstStyle/>
          <a:p>
            <a:pPr>
              <a:lnSpc>
                <a:spcPct val="90000"/>
              </a:lnSpc>
            </a:pPr>
            <a:r>
              <a:rPr lang="en-US" sz="1200" dirty="0"/>
              <a:t>Who are </a:t>
            </a:r>
            <a:r>
              <a:rPr lang="en-US" sz="1200"/>
              <a:t>PAN’s possible </a:t>
            </a:r>
            <a:r>
              <a:rPr lang="en-US" sz="1200" dirty="0"/>
              <a:t>candidates (masc.) for 2018</a:t>
            </a:r>
          </a:p>
        </p:txBody>
      </p:sp>
      <p:sp>
        <p:nvSpPr>
          <p:cNvPr id="22" name="CuadroTexto 21">
            <a:extLst>
              <a:ext uri="{FF2B5EF4-FFF2-40B4-BE49-F238E27FC236}">
                <a16:creationId xmlns:a16="http://schemas.microsoft.com/office/drawing/2014/main" id="{57C7272F-CBE0-4988-B4B2-96936BDDCB71}"/>
              </a:ext>
            </a:extLst>
          </p:cNvPr>
          <p:cNvSpPr txBox="1"/>
          <p:nvPr/>
        </p:nvSpPr>
        <p:spPr>
          <a:xfrm rot="10800000" flipH="1" flipV="1">
            <a:off x="2438749" y="162537"/>
            <a:ext cx="2192578" cy="424732"/>
          </a:xfrm>
          <a:prstGeom prst="rect">
            <a:avLst/>
          </a:prstGeom>
          <a:noFill/>
        </p:spPr>
        <p:txBody>
          <a:bodyPr wrap="square" rtlCol="0">
            <a:spAutoFit/>
          </a:bodyPr>
          <a:lstStyle/>
          <a:p>
            <a:pPr>
              <a:lnSpc>
                <a:spcPct val="90000"/>
              </a:lnSpc>
            </a:pPr>
            <a:r>
              <a:rPr lang="en-US" sz="1200" dirty="0"/>
              <a:t>#TIPS for drivers (masc.) in the rainy season #CDMX</a:t>
            </a:r>
          </a:p>
        </p:txBody>
      </p:sp>
      <p:sp>
        <p:nvSpPr>
          <p:cNvPr id="23" name="CuadroTexto 22">
            <a:extLst>
              <a:ext uri="{FF2B5EF4-FFF2-40B4-BE49-F238E27FC236}">
                <a16:creationId xmlns:a16="http://schemas.microsoft.com/office/drawing/2014/main" id="{423ADDC7-19FD-4D08-8A53-C8A6CB09CC1A}"/>
              </a:ext>
            </a:extLst>
          </p:cNvPr>
          <p:cNvSpPr txBox="1"/>
          <p:nvPr/>
        </p:nvSpPr>
        <p:spPr>
          <a:xfrm rot="10800000" flipH="1" flipV="1">
            <a:off x="814235" y="4515033"/>
            <a:ext cx="2335549" cy="757130"/>
          </a:xfrm>
          <a:prstGeom prst="rect">
            <a:avLst/>
          </a:prstGeom>
          <a:noFill/>
        </p:spPr>
        <p:txBody>
          <a:bodyPr wrap="square" rtlCol="0">
            <a:spAutoFit/>
          </a:bodyPr>
          <a:lstStyle/>
          <a:p>
            <a:pPr>
              <a:lnSpc>
                <a:spcPct val="90000"/>
              </a:lnSpc>
            </a:pPr>
            <a:r>
              <a:rPr lang="en-US" sz="1200" dirty="0"/>
              <a:t>Mexicans’ (masc.) health will be analyzed in depth in the #ForoSalud and you are invited</a:t>
            </a:r>
          </a:p>
        </p:txBody>
      </p:sp>
      <p:sp>
        <p:nvSpPr>
          <p:cNvPr id="24" name="CuadroTexto 23">
            <a:extLst>
              <a:ext uri="{FF2B5EF4-FFF2-40B4-BE49-F238E27FC236}">
                <a16:creationId xmlns:a16="http://schemas.microsoft.com/office/drawing/2014/main" id="{013CB8F7-DE3E-468C-A5A3-86CB06C1C834}"/>
              </a:ext>
            </a:extLst>
          </p:cNvPr>
          <p:cNvSpPr txBox="1"/>
          <p:nvPr/>
        </p:nvSpPr>
        <p:spPr>
          <a:xfrm rot="10800000" flipH="1" flipV="1">
            <a:off x="8264429" y="103464"/>
            <a:ext cx="2192578" cy="590931"/>
          </a:xfrm>
          <a:prstGeom prst="rect">
            <a:avLst/>
          </a:prstGeom>
          <a:noFill/>
        </p:spPr>
        <p:txBody>
          <a:bodyPr wrap="square" rtlCol="0">
            <a:spAutoFit/>
          </a:bodyPr>
          <a:lstStyle/>
          <a:p>
            <a:pPr>
              <a:lnSpc>
                <a:spcPct val="90000"/>
              </a:lnSpc>
            </a:pPr>
            <a:r>
              <a:rPr lang="en-US" sz="1200" dirty="0"/>
              <a:t>“Teachers (masc.) are right”, a Carlos Herrera de la Fuente’s article</a:t>
            </a:r>
          </a:p>
        </p:txBody>
      </p:sp>
      <p:sp>
        <p:nvSpPr>
          <p:cNvPr id="25" name="CuadroTexto 24">
            <a:extLst>
              <a:ext uri="{FF2B5EF4-FFF2-40B4-BE49-F238E27FC236}">
                <a16:creationId xmlns:a16="http://schemas.microsoft.com/office/drawing/2014/main" id="{A65E70B9-8182-4CF9-856E-B2A218313344}"/>
              </a:ext>
            </a:extLst>
          </p:cNvPr>
          <p:cNvSpPr txBox="1"/>
          <p:nvPr/>
        </p:nvSpPr>
        <p:spPr>
          <a:xfrm rot="10800000" flipH="1" flipV="1">
            <a:off x="10111214" y="4103666"/>
            <a:ext cx="1702540" cy="590931"/>
          </a:xfrm>
          <a:prstGeom prst="rect">
            <a:avLst/>
          </a:prstGeom>
          <a:noFill/>
        </p:spPr>
        <p:txBody>
          <a:bodyPr wrap="square" rtlCol="0">
            <a:spAutoFit/>
          </a:bodyPr>
          <a:lstStyle/>
          <a:p>
            <a:pPr>
              <a:lnSpc>
                <a:spcPct val="90000"/>
              </a:lnSpc>
            </a:pPr>
            <a:r>
              <a:rPr lang="en-US" sz="1200" dirty="0"/>
              <a:t>Social networks beat TV among youths</a:t>
            </a:r>
          </a:p>
        </p:txBody>
      </p:sp>
    </p:spTree>
    <p:extLst>
      <p:ext uri="{BB962C8B-B14F-4D97-AF65-F5344CB8AC3E}">
        <p14:creationId xmlns:p14="http://schemas.microsoft.com/office/powerpoint/2010/main" val="418937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259930"/>
            <a:ext cx="1224136" cy="480238"/>
          </a:xfrm>
          <a:prstGeom prst="rect">
            <a:avLst/>
          </a:prstGeom>
        </p:spPr>
      </p:pic>
      <p:pic>
        <p:nvPicPr>
          <p:cNvPr id="3" name="Picture 2"/>
          <p:cNvPicPr>
            <a:picLocks noChangeAspect="1"/>
          </p:cNvPicPr>
          <p:nvPr/>
        </p:nvPicPr>
        <p:blipFill>
          <a:blip r:embed="rId5"/>
          <a:stretch>
            <a:fillRect/>
          </a:stretch>
        </p:blipFill>
        <p:spPr>
          <a:xfrm>
            <a:off x="19626" y="487901"/>
            <a:ext cx="3283259" cy="3089456"/>
          </a:xfrm>
          <a:prstGeom prst="rect">
            <a:avLst/>
          </a:prstGeom>
        </p:spPr>
      </p:pic>
      <p:pic>
        <p:nvPicPr>
          <p:cNvPr id="4" name="Picture 3"/>
          <p:cNvPicPr>
            <a:picLocks noChangeAspect="1"/>
          </p:cNvPicPr>
          <p:nvPr/>
        </p:nvPicPr>
        <p:blipFill>
          <a:blip r:embed="rId6"/>
          <a:stretch>
            <a:fillRect/>
          </a:stretch>
        </p:blipFill>
        <p:spPr>
          <a:xfrm>
            <a:off x="8299250" y="2264172"/>
            <a:ext cx="3468043" cy="3077362"/>
          </a:xfrm>
          <a:prstGeom prst="rect">
            <a:avLst/>
          </a:prstGeom>
        </p:spPr>
      </p:pic>
      <p:pic>
        <p:nvPicPr>
          <p:cNvPr id="8" name="Picture 7"/>
          <p:cNvPicPr>
            <a:picLocks noChangeAspect="1"/>
          </p:cNvPicPr>
          <p:nvPr/>
        </p:nvPicPr>
        <p:blipFill>
          <a:blip r:embed="rId7"/>
          <a:stretch>
            <a:fillRect/>
          </a:stretch>
        </p:blipFill>
        <p:spPr>
          <a:xfrm>
            <a:off x="2043582" y="3559159"/>
            <a:ext cx="3384376" cy="2822306"/>
          </a:xfrm>
          <a:prstGeom prst="rect">
            <a:avLst/>
          </a:prstGeom>
        </p:spPr>
      </p:pic>
      <p:pic>
        <p:nvPicPr>
          <p:cNvPr id="7" name="Picture 6"/>
          <p:cNvPicPr>
            <a:picLocks noChangeAspect="1"/>
          </p:cNvPicPr>
          <p:nvPr/>
        </p:nvPicPr>
        <p:blipFill>
          <a:blip r:embed="rId8"/>
          <a:stretch>
            <a:fillRect/>
          </a:stretch>
        </p:blipFill>
        <p:spPr>
          <a:xfrm>
            <a:off x="4322458" y="372104"/>
            <a:ext cx="3543907" cy="3187055"/>
          </a:xfrm>
          <a:prstGeom prst="rect">
            <a:avLst/>
          </a:prstGeom>
        </p:spPr>
      </p:pic>
      <p:sp>
        <p:nvSpPr>
          <p:cNvPr id="9" name="CuadroTexto 8">
            <a:extLst>
              <a:ext uri="{FF2B5EF4-FFF2-40B4-BE49-F238E27FC236}">
                <a16:creationId xmlns:a16="http://schemas.microsoft.com/office/drawing/2014/main" id="{9BBDF2A9-2549-4A8F-A456-391A48BEEC7D}"/>
              </a:ext>
            </a:extLst>
          </p:cNvPr>
          <p:cNvSpPr txBox="1"/>
          <p:nvPr/>
        </p:nvSpPr>
        <p:spPr>
          <a:xfrm rot="10800000" flipH="1" flipV="1">
            <a:off x="226773" y="112057"/>
            <a:ext cx="3543907" cy="424732"/>
          </a:xfrm>
          <a:prstGeom prst="rect">
            <a:avLst/>
          </a:prstGeom>
          <a:noFill/>
        </p:spPr>
        <p:txBody>
          <a:bodyPr wrap="square" rtlCol="0">
            <a:spAutoFit/>
          </a:bodyPr>
          <a:lstStyle/>
          <a:p>
            <a:pPr>
              <a:lnSpc>
                <a:spcPct val="90000"/>
              </a:lnSpc>
            </a:pPr>
            <a:r>
              <a:rPr lang="en-US" sz="1200" dirty="0"/>
              <a:t>Violence suffered by #</a:t>
            </a:r>
            <a:r>
              <a:rPr lang="en-US" sz="1200" dirty="0" err="1"/>
              <a:t>ddhh</a:t>
            </a:r>
            <a:r>
              <a:rPr lang="en-US" sz="1200" dirty="0"/>
              <a:t> (human rights) defenders (fem. and masc.) is unacceptable</a:t>
            </a:r>
          </a:p>
        </p:txBody>
      </p:sp>
      <p:sp>
        <p:nvSpPr>
          <p:cNvPr id="10" name="CuadroTexto 9">
            <a:extLst>
              <a:ext uri="{FF2B5EF4-FFF2-40B4-BE49-F238E27FC236}">
                <a16:creationId xmlns:a16="http://schemas.microsoft.com/office/drawing/2014/main" id="{32A2CFB4-1698-44E9-B86A-6165E1EF99C3}"/>
              </a:ext>
            </a:extLst>
          </p:cNvPr>
          <p:cNvSpPr txBox="1"/>
          <p:nvPr/>
        </p:nvSpPr>
        <p:spPr>
          <a:xfrm rot="10800000" flipH="1" flipV="1">
            <a:off x="7890861" y="761970"/>
            <a:ext cx="3384375" cy="590931"/>
          </a:xfrm>
          <a:prstGeom prst="rect">
            <a:avLst/>
          </a:prstGeom>
          <a:noFill/>
        </p:spPr>
        <p:txBody>
          <a:bodyPr wrap="square" rtlCol="0">
            <a:spAutoFit/>
          </a:bodyPr>
          <a:lstStyle/>
          <a:p>
            <a:pPr>
              <a:lnSpc>
                <a:spcPct val="90000"/>
              </a:lnSpc>
            </a:pPr>
            <a:r>
              <a:rPr lang="en-US" sz="1200" dirty="0"/>
              <a:t>Thank you very much for being the driving force for change for millions of girls and boys</a:t>
            </a:r>
          </a:p>
        </p:txBody>
      </p:sp>
      <p:sp>
        <p:nvSpPr>
          <p:cNvPr id="11" name="CuadroTexto 10">
            <a:extLst>
              <a:ext uri="{FF2B5EF4-FFF2-40B4-BE49-F238E27FC236}">
                <a16:creationId xmlns:a16="http://schemas.microsoft.com/office/drawing/2014/main" id="{3B0C3889-9539-416D-895E-330BF6EB4943}"/>
              </a:ext>
            </a:extLst>
          </p:cNvPr>
          <p:cNvSpPr txBox="1"/>
          <p:nvPr/>
        </p:nvSpPr>
        <p:spPr>
          <a:xfrm rot="10800000" flipH="1" flipV="1">
            <a:off x="8417135" y="1613932"/>
            <a:ext cx="3384375" cy="590931"/>
          </a:xfrm>
          <a:prstGeom prst="rect">
            <a:avLst/>
          </a:prstGeom>
          <a:noFill/>
        </p:spPr>
        <p:txBody>
          <a:bodyPr wrap="square" rtlCol="0">
            <a:spAutoFit/>
          </a:bodyPr>
          <a:lstStyle/>
          <a:p>
            <a:pPr>
              <a:lnSpc>
                <a:spcPct val="90000"/>
              </a:lnSpc>
            </a:pPr>
            <a:r>
              <a:rPr lang="en-US" sz="1200" dirty="0"/>
              <a:t>#Malawi Thousands of people with albinism and their families live with fear Act!</a:t>
            </a:r>
          </a:p>
        </p:txBody>
      </p:sp>
      <p:sp>
        <p:nvSpPr>
          <p:cNvPr id="12" name="CuadroTexto 11">
            <a:extLst>
              <a:ext uri="{FF2B5EF4-FFF2-40B4-BE49-F238E27FC236}">
                <a16:creationId xmlns:a16="http://schemas.microsoft.com/office/drawing/2014/main" id="{B473ECFC-6314-4936-8EF8-BAC9F269E399}"/>
              </a:ext>
            </a:extLst>
          </p:cNvPr>
          <p:cNvSpPr txBox="1"/>
          <p:nvPr/>
        </p:nvSpPr>
        <p:spPr>
          <a:xfrm rot="10800000" flipH="1" flipV="1">
            <a:off x="5427958" y="3925091"/>
            <a:ext cx="3384375" cy="424732"/>
          </a:xfrm>
          <a:prstGeom prst="rect">
            <a:avLst/>
          </a:prstGeom>
          <a:noFill/>
        </p:spPr>
        <p:txBody>
          <a:bodyPr wrap="square" rtlCol="0">
            <a:spAutoFit/>
          </a:bodyPr>
          <a:lstStyle/>
          <a:p>
            <a:pPr>
              <a:lnSpc>
                <a:spcPct val="90000"/>
              </a:lnSpc>
            </a:pPr>
            <a:r>
              <a:rPr lang="es-ES" sz="1200" dirty="0"/>
              <a:t>B</a:t>
            </a:r>
            <a:r>
              <a:rPr lang="en-US" sz="1200" dirty="0"/>
              <a:t>an Ki-moon requests to act against the violence suffered by 10% of the elderly</a:t>
            </a:r>
          </a:p>
        </p:txBody>
      </p:sp>
    </p:spTree>
    <p:extLst>
      <p:ext uri="{BB962C8B-B14F-4D97-AF65-F5344CB8AC3E}">
        <p14:creationId xmlns:p14="http://schemas.microsoft.com/office/powerpoint/2010/main" val="271399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6532983" cy="3048001"/>
          </a:xfrm>
        </p:spPr>
        <p:txBody>
          <a:bodyPr>
            <a:normAutofit/>
          </a:bodyPr>
          <a:lstStyle/>
          <a:p>
            <a:r>
              <a:rPr lang="en-US" sz="5400" b="1" u="sng" cap="small" dirty="0">
                <a:solidFill>
                  <a:srgbClr val="00B0F0"/>
                </a:solidFill>
              </a:rPr>
              <a:t>Language matters</a:t>
            </a:r>
            <a:endParaRPr lang="en-US" sz="5400" dirty="0">
              <a:solidFill>
                <a:srgbClr val="00B0F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4532" y="5640616"/>
            <a:ext cx="2710036" cy="1063168"/>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46140" y="1232978"/>
            <a:ext cx="7269939" cy="1325562"/>
          </a:xfrm>
        </p:spPr>
        <p:txBody>
          <a:bodyPr>
            <a:normAutofit/>
          </a:bodyPr>
          <a:lstStyle/>
          <a:p>
            <a:r>
              <a:rPr lang="en-US" sz="5400" dirty="0">
                <a:solidFill>
                  <a:srgbClr val="009DDC"/>
                </a:solidFill>
                <a:latin typeface="Verdana" panose="020B0604030504040204" pitchFamily="34" charset="0"/>
                <a:ea typeface="Verdana" panose="020B0604030504040204" pitchFamily="34" charset="0"/>
                <a:cs typeface="Verdana" panose="020B0604030504040204" pitchFamily="34" charset="0"/>
              </a:rPr>
              <a:t>Thank you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4652" y="4723890"/>
            <a:ext cx="3305726" cy="1296862"/>
          </a:xfrm>
          <a:prstGeom prst="rect">
            <a:avLst/>
          </a:prstGeom>
        </p:spPr>
      </p:pic>
      <p:sp>
        <p:nvSpPr>
          <p:cNvPr id="3" name="TextBox 2"/>
          <p:cNvSpPr txBox="1"/>
          <p:nvPr/>
        </p:nvSpPr>
        <p:spPr>
          <a:xfrm>
            <a:off x="549796" y="3839293"/>
            <a:ext cx="7269939" cy="3028521"/>
          </a:xfrm>
          <a:prstGeom prst="rect">
            <a:avLst/>
          </a:prstGeom>
          <a:noFill/>
        </p:spPr>
        <p:txBody>
          <a:bodyPr wrap="none" rtlCol="0">
            <a:spAutoFit/>
          </a:bodyPr>
          <a:lstStyle/>
          <a:p>
            <a:pPr>
              <a:lnSpc>
                <a:spcPct val="90000"/>
              </a:lnSpc>
            </a:pPr>
            <a:r>
              <a:rPr lang="en-US" sz="2400" dirty="0"/>
              <a:t>Sources</a:t>
            </a:r>
          </a:p>
          <a:p>
            <a:pPr>
              <a:lnSpc>
                <a:spcPct val="90000"/>
              </a:lnSpc>
            </a:pPr>
            <a:endParaRPr lang="en-US" sz="2400" dirty="0"/>
          </a:p>
          <a:p>
            <a:pPr>
              <a:lnSpc>
                <a:spcPct val="90000"/>
              </a:lnSpc>
            </a:pPr>
            <a:r>
              <a:rPr lang="en-US" sz="2000" dirty="0"/>
              <a:t>Manual para el </a:t>
            </a:r>
            <a:r>
              <a:rPr lang="en-US" sz="2000" dirty="0" err="1"/>
              <a:t>uso</a:t>
            </a:r>
            <a:r>
              <a:rPr lang="en-US" sz="2000" dirty="0"/>
              <a:t> no </a:t>
            </a:r>
            <a:r>
              <a:rPr lang="en-US" sz="2000" dirty="0" err="1"/>
              <a:t>sexista</a:t>
            </a:r>
            <a:r>
              <a:rPr lang="en-US" sz="2000" dirty="0"/>
              <a:t> </a:t>
            </a:r>
          </a:p>
          <a:p>
            <a:pPr>
              <a:lnSpc>
                <a:spcPct val="90000"/>
              </a:lnSpc>
            </a:pPr>
            <a:r>
              <a:rPr lang="en-US" sz="2000" dirty="0"/>
              <a:t>del </a:t>
            </a:r>
            <a:r>
              <a:rPr lang="en-US" sz="2000" dirty="0" err="1"/>
              <a:t>lenguaje</a:t>
            </a:r>
            <a:r>
              <a:rPr lang="en-US" sz="2000" dirty="0"/>
              <a:t>. UNIFEM. </a:t>
            </a:r>
          </a:p>
          <a:p>
            <a:pPr>
              <a:lnSpc>
                <a:spcPct val="90000"/>
              </a:lnSpc>
            </a:pPr>
            <a:endParaRPr lang="en-US" sz="2000" dirty="0"/>
          </a:p>
          <a:p>
            <a:pPr>
              <a:lnSpc>
                <a:spcPct val="90000"/>
              </a:lnSpc>
            </a:pPr>
            <a:r>
              <a:rPr lang="en-US" sz="2000" dirty="0" err="1"/>
              <a:t>Conapred</a:t>
            </a:r>
            <a:r>
              <a:rPr lang="en-US" sz="2000" dirty="0"/>
              <a:t> 2009, </a:t>
            </a:r>
            <a:r>
              <a:rPr lang="en-US" sz="2000" dirty="0" err="1"/>
              <a:t>segunda</a:t>
            </a:r>
            <a:r>
              <a:rPr lang="en-US" sz="2000" dirty="0"/>
              <a:t> </a:t>
            </a:r>
            <a:r>
              <a:rPr lang="en-US" sz="2000" dirty="0" err="1"/>
              <a:t>edición</a:t>
            </a:r>
            <a:endParaRPr lang="en-US" sz="2000" dirty="0"/>
          </a:p>
          <a:p>
            <a:pPr>
              <a:lnSpc>
                <a:spcPct val="90000"/>
              </a:lnSpc>
            </a:pPr>
            <a:r>
              <a:rPr lang="en-US" sz="2000" dirty="0"/>
              <a:t>10 </a:t>
            </a:r>
            <a:r>
              <a:rPr lang="en-US" sz="2000" dirty="0" err="1"/>
              <a:t>recomendaciones</a:t>
            </a:r>
            <a:r>
              <a:rPr lang="en-US" sz="2000" dirty="0"/>
              <a:t> para el </a:t>
            </a:r>
            <a:r>
              <a:rPr lang="en-US" sz="2000" dirty="0" err="1"/>
              <a:t>uso</a:t>
            </a:r>
            <a:r>
              <a:rPr lang="en-US" sz="2000" dirty="0"/>
              <a:t> no </a:t>
            </a:r>
            <a:r>
              <a:rPr lang="en-US" sz="2000" dirty="0" err="1"/>
              <a:t>sexista</a:t>
            </a:r>
            <a:r>
              <a:rPr lang="en-US" sz="2000" dirty="0"/>
              <a:t> del </a:t>
            </a:r>
            <a:r>
              <a:rPr lang="en-US" sz="2000" dirty="0" err="1"/>
              <a:t>lenguaje</a:t>
            </a:r>
            <a:r>
              <a:rPr lang="en-US" sz="2000" dirty="0"/>
              <a:t>,</a:t>
            </a:r>
          </a:p>
          <a:p>
            <a:pPr>
              <a:lnSpc>
                <a:spcPct val="90000"/>
              </a:lnSpc>
            </a:pPr>
            <a:r>
              <a:rPr lang="en-US" sz="2000" dirty="0" err="1"/>
              <a:t>Textos</a:t>
            </a:r>
            <a:r>
              <a:rPr lang="en-US" sz="2000" dirty="0"/>
              <a:t> del </a:t>
            </a:r>
            <a:r>
              <a:rPr lang="en-US" sz="2000" dirty="0" err="1"/>
              <a:t>caracol</a:t>
            </a:r>
            <a:r>
              <a:rPr lang="en-US" sz="2000" dirty="0"/>
              <a:t>, </a:t>
            </a:r>
            <a:r>
              <a:rPr lang="en-US" sz="2000" dirty="0" err="1"/>
              <a:t>núm</a:t>
            </a:r>
            <a:r>
              <a:rPr lang="en-US" sz="2000" dirty="0"/>
              <a:t>. 1.</a:t>
            </a:r>
          </a:p>
          <a:p>
            <a:pPr>
              <a:lnSpc>
                <a:spcPct val="90000"/>
              </a:lnSpc>
            </a:pPr>
            <a:endParaRPr lang="en-US" sz="2000" dirty="0"/>
          </a:p>
          <a:p>
            <a:pPr>
              <a:lnSpc>
                <a:spcPct val="90000"/>
              </a:lnSpc>
            </a:pPr>
            <a:endParaRPr lang="en-US" sz="2400" dirty="0"/>
          </a:p>
        </p:txBody>
      </p:sp>
    </p:spTree>
    <p:extLst>
      <p:ext uri="{BB962C8B-B14F-4D97-AF65-F5344CB8AC3E}">
        <p14:creationId xmlns:p14="http://schemas.microsoft.com/office/powerpoint/2010/main" val="93680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9885" y="784192"/>
            <a:ext cx="9753600" cy="648072"/>
          </a:xfrm>
        </p:spPr>
        <p:txBody>
          <a:bodyPr>
            <a:normAutofit/>
          </a:bodyPr>
          <a:lstStyle/>
          <a:p>
            <a:r>
              <a:rPr lang="en-US" sz="2400" dirty="0">
                <a:solidFill>
                  <a:srgbClr val="009DDC"/>
                </a:solidFill>
              </a:rPr>
              <a:t>Language: </a:t>
            </a:r>
          </a:p>
        </p:txBody>
      </p:sp>
      <p:sp>
        <p:nvSpPr>
          <p:cNvPr id="3" name="Content Placeholder 2"/>
          <p:cNvSpPr>
            <a:spLocks noGrp="1"/>
          </p:cNvSpPr>
          <p:nvPr>
            <p:ph idx="1"/>
          </p:nvPr>
        </p:nvSpPr>
        <p:spPr>
          <a:xfrm>
            <a:off x="1217612" y="1916832"/>
            <a:ext cx="9753600" cy="4343400"/>
          </a:xfrm>
        </p:spPr>
        <p:txBody>
          <a:bodyPr>
            <a:normAutofit/>
          </a:bodyPr>
          <a:lstStyle/>
          <a:p>
            <a:r>
              <a:rPr lang="en-US" dirty="0"/>
              <a:t>Languages are systems of communication consisting of words and symbols used consciously by a group in a structured or conventional way.</a:t>
            </a:r>
          </a:p>
          <a:p>
            <a:r>
              <a:rPr lang="en-US" dirty="0"/>
              <a:t>The distinction between feminine and masculine in a language is not a sign of sexism or discrimination, since it is sometimes needed to mention men and women separately.</a:t>
            </a:r>
          </a:p>
          <a:p>
            <a:r>
              <a:rPr lang="en-US" dirty="0"/>
              <a:t>Sexism happens when these distinctions become hierarchical and discriminatory, placing one group over the other.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259930"/>
            <a:ext cx="1224136" cy="480238"/>
          </a:xfrm>
          <a:prstGeom prst="rect">
            <a:avLst/>
          </a:prstGeom>
        </p:spPr>
      </p:pic>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9876" y="464467"/>
            <a:ext cx="9753600" cy="648072"/>
          </a:xfrm>
        </p:spPr>
        <p:txBody>
          <a:bodyPr>
            <a:normAutofit/>
          </a:bodyPr>
          <a:lstStyle/>
          <a:p>
            <a:r>
              <a:rPr lang="en-US" sz="2400" dirty="0">
                <a:solidFill>
                  <a:srgbClr val="009DDC"/>
                </a:solidFill>
              </a:rPr>
              <a:t>Sexism</a:t>
            </a:r>
          </a:p>
        </p:txBody>
      </p:sp>
      <p:sp>
        <p:nvSpPr>
          <p:cNvPr id="3" name="Content Placeholder 2"/>
          <p:cNvSpPr>
            <a:spLocks noGrp="1"/>
          </p:cNvSpPr>
          <p:nvPr>
            <p:ph idx="1"/>
          </p:nvPr>
        </p:nvSpPr>
        <p:spPr>
          <a:xfrm>
            <a:off x="1217612" y="1340768"/>
            <a:ext cx="9753600" cy="4919464"/>
          </a:xfrm>
        </p:spPr>
        <p:txBody>
          <a:bodyPr>
            <a:normAutofit/>
          </a:bodyPr>
          <a:lstStyle/>
          <a:p>
            <a:pPr marL="45720" indent="0">
              <a:buNone/>
            </a:pPr>
            <a:r>
              <a:rPr lang="en-US" dirty="0"/>
              <a:t>Among the different forms of discrimination, sexism is one of the most frequent and spread out in the world. Sexism consists of discrimination or prejudice based on sex or gender, considering that one sex is superior to another sex. It primarily and historically affects women more than men.</a:t>
            </a:r>
          </a:p>
          <a:p>
            <a:pPr marL="45720" indent="0">
              <a:buNone/>
            </a:pPr>
            <a:r>
              <a:rPr lang="en-US" dirty="0"/>
              <a:t>Eliminating sexism within language follows two objectives:</a:t>
            </a:r>
          </a:p>
          <a:p>
            <a:pPr marL="502920" indent="-457200">
              <a:buAutoNum type="alphaLcParenR"/>
            </a:pPr>
            <a:r>
              <a:rPr lang="en-US" dirty="0"/>
              <a:t>raise awareness of women and social diversity, and</a:t>
            </a:r>
          </a:p>
          <a:p>
            <a:pPr marL="502920" indent="-457200">
              <a:buAutoNum type="alphaLcParenR"/>
            </a:pPr>
            <a:r>
              <a:rPr lang="en-US" dirty="0"/>
              <a:t>balance gender asymmetries.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53336"/>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259930"/>
            <a:ext cx="1224136" cy="480238"/>
          </a:xfrm>
          <a:prstGeom prst="rect">
            <a:avLst/>
          </a:prstGeom>
        </p:spPr>
      </p:pic>
    </p:spTree>
    <p:extLst>
      <p:ext uri="{BB962C8B-B14F-4D97-AF65-F5344CB8AC3E}">
        <p14:creationId xmlns:p14="http://schemas.microsoft.com/office/powerpoint/2010/main" val="347249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1884" y="483892"/>
            <a:ext cx="9753600" cy="844608"/>
          </a:xfrm>
        </p:spPr>
        <p:txBody>
          <a:bodyPr>
            <a:noAutofit/>
          </a:bodyPr>
          <a:lstStyle/>
          <a:p>
            <a:r>
              <a:rPr lang="en-US" sz="2800" dirty="0">
                <a:solidFill>
                  <a:srgbClr val="009DDC"/>
                </a:solidFill>
              </a:rPr>
              <a:t>10 recommendations for a non-sexist language</a:t>
            </a:r>
          </a:p>
        </p:txBody>
      </p:sp>
      <p:sp>
        <p:nvSpPr>
          <p:cNvPr id="3" name="Content Placeholder 2"/>
          <p:cNvSpPr>
            <a:spLocks noGrp="1"/>
          </p:cNvSpPr>
          <p:nvPr>
            <p:ph idx="1"/>
          </p:nvPr>
        </p:nvSpPr>
        <p:spPr>
          <a:xfrm>
            <a:off x="1217612" y="1395376"/>
            <a:ext cx="9753600" cy="4343400"/>
          </a:xfrm>
        </p:spPr>
        <p:txBody>
          <a:bodyPr>
            <a:normAutofit/>
          </a:bodyPr>
          <a:lstStyle/>
          <a:p>
            <a:pPr marL="45720" indent="0">
              <a:buNone/>
            </a:pPr>
            <a:r>
              <a:rPr lang="en-US" dirty="0"/>
              <a:t>1. Use the generic</a:t>
            </a:r>
          </a:p>
          <a:p>
            <a:pPr marL="45720" indent="0">
              <a:buNone/>
            </a:pPr>
            <a:r>
              <a:rPr lang="en-US" dirty="0"/>
              <a:t>The </a:t>
            </a:r>
            <a:r>
              <a:rPr lang="en-US" b="1" dirty="0"/>
              <a:t>masculine gender</a:t>
            </a:r>
            <a:r>
              <a:rPr lang="en-US" dirty="0"/>
              <a:t> of some nouns in Spanish is used to refer to all the people, assuming wrongly that </a:t>
            </a:r>
            <a:r>
              <a:rPr lang="en-US" b="1" dirty="0"/>
              <a:t>“everything” is</a:t>
            </a:r>
            <a:r>
              <a:rPr lang="en-US" dirty="0"/>
              <a:t> associated with </a:t>
            </a:r>
            <a:r>
              <a:rPr lang="en-US" b="1" dirty="0"/>
              <a:t>men</a:t>
            </a:r>
            <a:r>
              <a:rPr lang="en-US"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259930"/>
            <a:ext cx="1224136" cy="480238"/>
          </a:xfrm>
          <a:prstGeom prst="rect">
            <a:avLst/>
          </a:prstGeom>
        </p:spPr>
      </p:pic>
      <p:graphicFrame>
        <p:nvGraphicFramePr>
          <p:cNvPr id="9" name="Tabla 9">
            <a:extLst>
              <a:ext uri="{FF2B5EF4-FFF2-40B4-BE49-F238E27FC236}">
                <a16:creationId xmlns:a16="http://schemas.microsoft.com/office/drawing/2014/main" id="{2B8ED592-DD7C-4C6E-8436-A9B6E86CD6FC}"/>
              </a:ext>
            </a:extLst>
          </p:cNvPr>
          <p:cNvGraphicFramePr>
            <a:graphicFrameLocks noGrp="1"/>
          </p:cNvGraphicFramePr>
          <p:nvPr>
            <p:extLst>
              <p:ext uri="{D42A27DB-BD31-4B8C-83A1-F6EECF244321}">
                <p14:modId xmlns:p14="http://schemas.microsoft.com/office/powerpoint/2010/main" val="635764927"/>
              </p:ext>
            </p:extLst>
          </p:nvPr>
        </p:nvGraphicFramePr>
        <p:xfrm>
          <a:off x="6331856" y="3188517"/>
          <a:ext cx="4639356" cy="3148866"/>
        </p:xfrm>
        <a:graphic>
          <a:graphicData uri="http://schemas.openxmlformats.org/drawingml/2006/table">
            <a:tbl>
              <a:tblPr firstRow="1" bandRow="1">
                <a:solidFill>
                  <a:srgbClr val="652300"/>
                </a:solidFill>
                <a:tableStyleId>{073A0DAA-6AF3-43AB-8588-CEC1D06C72B9}</a:tableStyleId>
              </a:tblPr>
              <a:tblGrid>
                <a:gridCol w="2319678">
                  <a:extLst>
                    <a:ext uri="{9D8B030D-6E8A-4147-A177-3AD203B41FA5}">
                      <a16:colId xmlns:a16="http://schemas.microsoft.com/office/drawing/2014/main" val="2547136055"/>
                    </a:ext>
                  </a:extLst>
                </a:gridCol>
                <a:gridCol w="2319678">
                  <a:extLst>
                    <a:ext uri="{9D8B030D-6E8A-4147-A177-3AD203B41FA5}">
                      <a16:colId xmlns:a16="http://schemas.microsoft.com/office/drawing/2014/main" val="3679012163"/>
                    </a:ext>
                  </a:extLst>
                </a:gridCol>
              </a:tblGrid>
              <a:tr h="478322">
                <a:tc>
                  <a:txBody>
                    <a:bodyPr/>
                    <a:lstStyle/>
                    <a:p>
                      <a:r>
                        <a:rPr lang="en-US" sz="1400" b="0" noProof="0" dirty="0"/>
                        <a:t>Sexist expression</a:t>
                      </a:r>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n-US" sz="1400" b="0" noProof="0" dirty="0"/>
                        <a:t>Non-sexist alternative</a:t>
                      </a:r>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4089221650"/>
                  </a:ext>
                </a:extLst>
              </a:tr>
              <a:tr h="614598">
                <a:tc>
                  <a:txBody>
                    <a:bodyPr/>
                    <a:lstStyle/>
                    <a:p>
                      <a:pPr marL="0" algn="l" defTabSz="914400" rtl="0" eaLnBrk="1" latinLnBrk="0" hangingPunct="1">
                        <a:lnSpc>
                          <a:spcPct val="100000"/>
                        </a:lnSpc>
                        <a:spcBef>
                          <a:spcPts val="0"/>
                        </a:spcBef>
                        <a:spcAft>
                          <a:spcPts val="0"/>
                        </a:spcAft>
                      </a:pPr>
                      <a:r>
                        <a:rPr lang="en-US" sz="1400" kern="1200" noProof="0" dirty="0">
                          <a:solidFill>
                            <a:srgbClr val="652300"/>
                          </a:solidFill>
                          <a:latin typeface="+mn-lt"/>
                          <a:ea typeface="+mn-ea"/>
                          <a:cs typeface="+mn-cs"/>
                        </a:rPr>
                        <a:t>The </a:t>
                      </a:r>
                      <a:r>
                        <a:rPr lang="en-US" sz="1400" b="1" kern="1200" noProof="0" dirty="0">
                          <a:solidFill>
                            <a:srgbClr val="652300"/>
                          </a:solidFill>
                          <a:latin typeface="+mn-lt"/>
                          <a:ea typeface="+mn-ea"/>
                          <a:cs typeface="+mn-cs"/>
                        </a:rPr>
                        <a:t>man</a:t>
                      </a:r>
                      <a:r>
                        <a:rPr lang="en-US" sz="1400" kern="1200" noProof="0" dirty="0">
                          <a:solidFill>
                            <a:srgbClr val="652300"/>
                          </a:solidFill>
                          <a:latin typeface="+mn-lt"/>
                          <a:ea typeface="+mn-ea"/>
                          <a:cs typeface="+mn-cs"/>
                        </a:rPr>
                        <a:t> has created systems…</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b="1" kern="1200" noProof="0" dirty="0">
                          <a:solidFill>
                            <a:srgbClr val="652300"/>
                          </a:solidFill>
                          <a:latin typeface="+mn-lt"/>
                          <a:ea typeface="+mn-ea"/>
                          <a:cs typeface="+mn-cs"/>
                        </a:rPr>
                        <a:t>Humans</a:t>
                      </a:r>
                      <a:r>
                        <a:rPr lang="en-US" sz="1400" kern="1200" noProof="0" dirty="0">
                          <a:solidFill>
                            <a:srgbClr val="652300"/>
                          </a:solidFill>
                          <a:latin typeface="+mn-lt"/>
                          <a:ea typeface="+mn-ea"/>
                          <a:cs typeface="+mn-cs"/>
                        </a:rPr>
                        <a:t> have created systems…</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917605626"/>
                  </a:ext>
                </a:extLst>
              </a:tr>
              <a:tr h="478322">
                <a:tc>
                  <a:txBody>
                    <a:bodyPr/>
                    <a:lstStyle/>
                    <a:p>
                      <a:pPr marL="0" algn="l" defTabSz="914400" rtl="0" eaLnBrk="1" latinLnBrk="0" hangingPunct="1">
                        <a:lnSpc>
                          <a:spcPct val="100000"/>
                        </a:lnSpc>
                        <a:spcBef>
                          <a:spcPts val="0"/>
                        </a:spcBef>
                        <a:spcAft>
                          <a:spcPts val="0"/>
                        </a:spcAft>
                      </a:pPr>
                      <a:r>
                        <a:rPr lang="en-US" sz="1400" b="1" kern="1200" noProof="0" dirty="0">
                          <a:solidFill>
                            <a:srgbClr val="652300"/>
                          </a:solidFill>
                          <a:latin typeface="+mn-lt"/>
                          <a:ea typeface="+mn-ea"/>
                          <a:cs typeface="+mn-cs"/>
                        </a:rPr>
                        <a:t>Man</a:t>
                      </a:r>
                      <a:r>
                        <a:rPr lang="en-US" sz="1400" kern="1200" noProof="0" dirty="0">
                          <a:solidFill>
                            <a:srgbClr val="652300"/>
                          </a:solidFill>
                          <a:latin typeface="+mn-lt"/>
                          <a:ea typeface="+mn-ea"/>
                          <a:cs typeface="+mn-cs"/>
                        </a:rPr>
                        <a:t> rights…</a:t>
                      </a: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b="1" kern="1200" noProof="0" dirty="0">
                          <a:solidFill>
                            <a:srgbClr val="652300"/>
                          </a:solidFill>
                          <a:latin typeface="+mn-lt"/>
                          <a:ea typeface="+mn-ea"/>
                          <a:cs typeface="+mn-cs"/>
                        </a:rPr>
                        <a:t>Human</a:t>
                      </a:r>
                      <a:r>
                        <a:rPr lang="en-US" sz="1400" kern="1200" noProof="0" dirty="0">
                          <a:solidFill>
                            <a:srgbClr val="652300"/>
                          </a:solidFill>
                          <a:latin typeface="+mn-lt"/>
                          <a:ea typeface="+mn-ea"/>
                          <a:cs typeface="+mn-cs"/>
                        </a:rPr>
                        <a:t> rights…</a:t>
                      </a: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3796614085"/>
                  </a:ext>
                </a:extLst>
              </a:tr>
              <a:tr h="478322">
                <a:tc>
                  <a:txBody>
                    <a:bodyPr/>
                    <a:lstStyle/>
                    <a:p>
                      <a:pPr marL="0" algn="l" defTabSz="914400" rtl="0" eaLnBrk="1" latinLnBrk="0" hangingPunct="1">
                        <a:lnSpc>
                          <a:spcPct val="100000"/>
                        </a:lnSpc>
                        <a:spcBef>
                          <a:spcPts val="0"/>
                        </a:spcBef>
                        <a:spcAft>
                          <a:spcPts val="0"/>
                        </a:spcAft>
                      </a:pPr>
                      <a:r>
                        <a:rPr lang="en-US" sz="1400" kern="1200" noProof="0" dirty="0">
                          <a:solidFill>
                            <a:srgbClr val="652300"/>
                          </a:solidFill>
                          <a:latin typeface="+mn-lt"/>
                          <a:ea typeface="+mn-ea"/>
                          <a:cs typeface="+mn-cs"/>
                        </a:rPr>
                        <a:t>Street </a:t>
                      </a:r>
                      <a:r>
                        <a:rPr lang="en-US" sz="1400" b="1" kern="1200" noProof="0" dirty="0">
                          <a:solidFill>
                            <a:srgbClr val="652300"/>
                          </a:solidFill>
                          <a:latin typeface="+mn-lt"/>
                          <a:ea typeface="+mn-ea"/>
                          <a:cs typeface="+mn-cs"/>
                        </a:rPr>
                        <a:t>children</a:t>
                      </a:r>
                      <a:r>
                        <a:rPr lang="en-US" sz="1400" b="0" kern="1200" noProof="0" dirty="0">
                          <a:solidFill>
                            <a:srgbClr val="652300"/>
                          </a:solidFill>
                          <a:latin typeface="+mn-lt"/>
                          <a:ea typeface="+mn-ea"/>
                          <a:cs typeface="+mn-cs"/>
                        </a:rPr>
                        <a:t> (masculine)</a:t>
                      </a:r>
                      <a:r>
                        <a:rPr lang="en-US" sz="1400" kern="1200" noProof="0" dirty="0">
                          <a:solidFill>
                            <a:srgbClr val="652300"/>
                          </a:solidFill>
                          <a:latin typeface="+mn-lt"/>
                          <a:ea typeface="+mn-ea"/>
                          <a:cs typeface="+mn-cs"/>
                        </a:rPr>
                        <a:t>…</a:t>
                      </a: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kern="1200" noProof="0" dirty="0">
                          <a:solidFill>
                            <a:srgbClr val="652300"/>
                          </a:solidFill>
                          <a:latin typeface="+mn-lt"/>
                          <a:ea typeface="+mn-ea"/>
                          <a:cs typeface="+mn-cs"/>
                        </a:rPr>
                        <a:t>Street </a:t>
                      </a:r>
                      <a:r>
                        <a:rPr lang="en-US" sz="1400" b="1" kern="1200" noProof="0" dirty="0">
                          <a:solidFill>
                            <a:srgbClr val="652300"/>
                          </a:solidFill>
                          <a:latin typeface="+mn-lt"/>
                          <a:ea typeface="+mn-ea"/>
                          <a:cs typeface="+mn-cs"/>
                        </a:rPr>
                        <a:t>people</a:t>
                      </a:r>
                      <a:r>
                        <a:rPr lang="en-US" sz="1400" kern="1200" noProof="0" dirty="0">
                          <a:solidFill>
                            <a:srgbClr val="652300"/>
                          </a:solidFill>
                          <a:latin typeface="+mn-lt"/>
                          <a:ea typeface="+mn-ea"/>
                          <a:cs typeface="+mn-cs"/>
                        </a:rPr>
                        <a:t>…</a:t>
                      </a: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582681629"/>
                  </a:ext>
                </a:extLst>
              </a:tr>
              <a:tr h="581142">
                <a:tc>
                  <a:txBody>
                    <a:bodyPr/>
                    <a:lstStyle/>
                    <a:p>
                      <a:pPr marL="0" algn="l" defTabSz="914400" rtl="0" eaLnBrk="1" latinLnBrk="0" hangingPunct="1">
                        <a:lnSpc>
                          <a:spcPct val="100000"/>
                        </a:lnSpc>
                        <a:spcBef>
                          <a:spcPts val="0"/>
                        </a:spcBef>
                        <a:spcAft>
                          <a:spcPts val="0"/>
                        </a:spcAft>
                      </a:pPr>
                      <a:r>
                        <a:rPr lang="en-US" sz="1400" kern="1200" noProof="0" dirty="0">
                          <a:solidFill>
                            <a:srgbClr val="652300"/>
                          </a:solidFill>
                          <a:latin typeface="+mn-lt"/>
                          <a:ea typeface="+mn-ea"/>
                          <a:cs typeface="+mn-cs"/>
                        </a:rPr>
                        <a:t>The </a:t>
                      </a:r>
                      <a:r>
                        <a:rPr lang="en-US" sz="1400" b="1" kern="1200" noProof="0" dirty="0">
                          <a:solidFill>
                            <a:srgbClr val="652300"/>
                          </a:solidFill>
                          <a:latin typeface="+mn-lt"/>
                          <a:ea typeface="+mn-ea"/>
                          <a:cs typeface="+mn-cs"/>
                        </a:rPr>
                        <a:t>workers</a:t>
                      </a:r>
                      <a:r>
                        <a:rPr lang="en-US" sz="1400" b="0" kern="1200" noProof="0" dirty="0">
                          <a:solidFill>
                            <a:srgbClr val="652300"/>
                          </a:solidFill>
                          <a:latin typeface="+mn-lt"/>
                          <a:ea typeface="+mn-ea"/>
                          <a:cs typeface="+mn-cs"/>
                        </a:rPr>
                        <a:t> (masc.)</a:t>
                      </a:r>
                      <a:endParaRPr lang="en-US" sz="1400" b="1"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kern="1200" noProof="0" dirty="0">
                          <a:solidFill>
                            <a:srgbClr val="652300"/>
                          </a:solidFill>
                          <a:latin typeface="+mn-lt"/>
                          <a:ea typeface="+mn-ea"/>
                          <a:cs typeface="+mn-cs"/>
                        </a:rPr>
                        <a:t>The </a:t>
                      </a:r>
                      <a:r>
                        <a:rPr lang="en-US" sz="1400" b="1" kern="1200" noProof="0" dirty="0">
                          <a:solidFill>
                            <a:srgbClr val="652300"/>
                          </a:solidFill>
                          <a:latin typeface="+mn-lt"/>
                          <a:ea typeface="+mn-ea"/>
                          <a:cs typeface="+mn-cs"/>
                        </a:rPr>
                        <a:t>staff</a:t>
                      </a: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2053829502"/>
                  </a:ext>
                </a:extLst>
              </a:tr>
              <a:tr h="478322">
                <a:tc>
                  <a:txBody>
                    <a:bodyPr/>
                    <a:lstStyle/>
                    <a:p>
                      <a:pPr marL="0" algn="l" defTabSz="914400" rtl="0" eaLnBrk="1" latinLnBrk="0" hangingPunct="1">
                        <a:lnSpc>
                          <a:spcPct val="100000"/>
                        </a:lnSpc>
                        <a:spcBef>
                          <a:spcPts val="0"/>
                        </a:spcBef>
                        <a:spcAft>
                          <a:spcPts val="0"/>
                        </a:spcAft>
                      </a:pPr>
                      <a:r>
                        <a:rPr lang="en-US" sz="1400" kern="1200" noProof="0" dirty="0">
                          <a:solidFill>
                            <a:srgbClr val="652300"/>
                          </a:solidFill>
                          <a:latin typeface="+mn-lt"/>
                          <a:ea typeface="+mn-ea"/>
                          <a:cs typeface="+mn-cs"/>
                        </a:rPr>
                        <a:t>The </a:t>
                      </a:r>
                      <a:r>
                        <a:rPr lang="en-US" sz="1400" b="1" kern="1200" noProof="0" dirty="0">
                          <a:solidFill>
                            <a:srgbClr val="652300"/>
                          </a:solidFill>
                          <a:latin typeface="+mn-lt"/>
                          <a:ea typeface="+mn-ea"/>
                          <a:cs typeface="+mn-cs"/>
                        </a:rPr>
                        <a:t>nurses</a:t>
                      </a:r>
                      <a:r>
                        <a:rPr lang="en-US" sz="1400" b="0" kern="1200" noProof="0" dirty="0">
                          <a:solidFill>
                            <a:srgbClr val="652300"/>
                          </a:solidFill>
                          <a:latin typeface="+mn-lt"/>
                          <a:ea typeface="+mn-ea"/>
                          <a:cs typeface="+mn-cs"/>
                        </a:rPr>
                        <a:t> (feminine)</a:t>
                      </a:r>
                      <a:endParaRPr lang="en-US" sz="1400" b="1"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solidFill>
                      <a:srgbClr val="FBB480"/>
                    </a:solidFill>
                  </a:tcPr>
                </a:tc>
                <a:tc>
                  <a:txBody>
                    <a:bodyPr/>
                    <a:lstStyle/>
                    <a:p>
                      <a:pPr marL="0" algn="l" defTabSz="914400" rtl="0" eaLnBrk="1" latinLnBrk="0" hangingPunct="1">
                        <a:lnSpc>
                          <a:spcPct val="100000"/>
                        </a:lnSpc>
                        <a:spcBef>
                          <a:spcPts val="0"/>
                        </a:spcBef>
                        <a:spcAft>
                          <a:spcPts val="0"/>
                        </a:spcAft>
                      </a:pPr>
                      <a:r>
                        <a:rPr lang="en-US" sz="1400" b="1" kern="1200" noProof="0" dirty="0">
                          <a:solidFill>
                            <a:srgbClr val="652300"/>
                          </a:solidFill>
                          <a:latin typeface="+mn-lt"/>
                          <a:ea typeface="+mn-ea"/>
                          <a:cs typeface="+mn-cs"/>
                        </a:rPr>
                        <a:t>Nursing staff</a:t>
                      </a: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solidFill>
                      <a:srgbClr val="FBB480"/>
                    </a:solidFill>
                  </a:tcPr>
                </a:tc>
                <a:extLst>
                  <a:ext uri="{0D108BD9-81ED-4DB2-BD59-A6C34878D82A}">
                    <a16:rowId xmlns:a16="http://schemas.microsoft.com/office/drawing/2014/main" val="109584058"/>
                  </a:ext>
                </a:extLst>
              </a:tr>
            </a:tbl>
          </a:graphicData>
        </a:graphic>
      </p:graphicFrame>
      <p:graphicFrame>
        <p:nvGraphicFramePr>
          <p:cNvPr id="10" name="Tabla 9">
            <a:extLst>
              <a:ext uri="{FF2B5EF4-FFF2-40B4-BE49-F238E27FC236}">
                <a16:creationId xmlns:a16="http://schemas.microsoft.com/office/drawing/2014/main" id="{4532E6D4-6829-4C66-9CCA-8D35A65D862A}"/>
              </a:ext>
            </a:extLst>
          </p:cNvPr>
          <p:cNvGraphicFramePr>
            <a:graphicFrameLocks noGrp="1"/>
          </p:cNvGraphicFramePr>
          <p:nvPr>
            <p:extLst>
              <p:ext uri="{D42A27DB-BD31-4B8C-83A1-F6EECF244321}">
                <p14:modId xmlns:p14="http://schemas.microsoft.com/office/powerpoint/2010/main" val="1016083233"/>
              </p:ext>
            </p:extLst>
          </p:nvPr>
        </p:nvGraphicFramePr>
        <p:xfrm>
          <a:off x="1217612" y="3188519"/>
          <a:ext cx="4639356" cy="3109026"/>
        </p:xfrm>
        <a:graphic>
          <a:graphicData uri="http://schemas.openxmlformats.org/drawingml/2006/table">
            <a:tbl>
              <a:tblPr firstRow="1" bandRow="1">
                <a:solidFill>
                  <a:srgbClr val="652300"/>
                </a:solidFill>
                <a:tableStyleId>{073A0DAA-6AF3-43AB-8588-CEC1D06C72B9}</a:tableStyleId>
              </a:tblPr>
              <a:tblGrid>
                <a:gridCol w="2319678">
                  <a:extLst>
                    <a:ext uri="{9D8B030D-6E8A-4147-A177-3AD203B41FA5}">
                      <a16:colId xmlns:a16="http://schemas.microsoft.com/office/drawing/2014/main" val="1555076616"/>
                    </a:ext>
                  </a:extLst>
                </a:gridCol>
                <a:gridCol w="2319678">
                  <a:extLst>
                    <a:ext uri="{9D8B030D-6E8A-4147-A177-3AD203B41FA5}">
                      <a16:colId xmlns:a16="http://schemas.microsoft.com/office/drawing/2014/main" val="1498732765"/>
                    </a:ext>
                  </a:extLst>
                </a:gridCol>
              </a:tblGrid>
              <a:tr h="444173">
                <a:tc>
                  <a:txBody>
                    <a:bodyPr/>
                    <a:lstStyle/>
                    <a:p>
                      <a:r>
                        <a:rPr lang="es-ES" sz="1400" b="0" noProof="0" dirty="0"/>
                        <a:t>Expresión sexista</a:t>
                      </a:r>
                      <a:endParaRPr lang="en-US" sz="1400" b="0" noProof="0" dirty="0"/>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s-ES" sz="1400" b="0" noProof="0" dirty="0"/>
                        <a:t>Alternativa no sexista</a:t>
                      </a:r>
                      <a:endParaRPr lang="en-US" sz="1400" b="0" noProof="0" dirty="0"/>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917350766"/>
                  </a:ext>
                </a:extLst>
              </a:tr>
              <a:tr h="533677">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El </a:t>
                      </a:r>
                      <a:r>
                        <a:rPr lang="es-ES" sz="1400" b="1" kern="1200" noProof="0" dirty="0">
                          <a:solidFill>
                            <a:srgbClr val="652300"/>
                          </a:solidFill>
                          <a:latin typeface="+mn-lt"/>
                          <a:ea typeface="+mn-ea"/>
                          <a:cs typeface="+mn-cs"/>
                        </a:rPr>
                        <a:t>hombre</a:t>
                      </a:r>
                      <a:r>
                        <a:rPr lang="es-ES" sz="1400" kern="1200" noProof="0" dirty="0">
                          <a:solidFill>
                            <a:srgbClr val="652300"/>
                          </a:solidFill>
                          <a:latin typeface="+mn-lt"/>
                          <a:ea typeface="+mn-ea"/>
                          <a:cs typeface="+mn-cs"/>
                        </a:rPr>
                        <a:t> ha creado sistemas…</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La </a:t>
                      </a:r>
                      <a:r>
                        <a:rPr lang="es-ES" sz="1400" b="1" kern="1200" noProof="0" dirty="0">
                          <a:solidFill>
                            <a:srgbClr val="652300"/>
                          </a:solidFill>
                          <a:latin typeface="+mn-lt"/>
                          <a:ea typeface="+mn-ea"/>
                          <a:cs typeface="+mn-cs"/>
                        </a:rPr>
                        <a:t>humanidad</a:t>
                      </a:r>
                      <a:r>
                        <a:rPr lang="es-ES" sz="1400" kern="1200" noProof="0" dirty="0">
                          <a:solidFill>
                            <a:srgbClr val="652300"/>
                          </a:solidFill>
                          <a:latin typeface="+mn-lt"/>
                          <a:ea typeface="+mn-ea"/>
                          <a:cs typeface="+mn-cs"/>
                        </a:rPr>
                        <a:t> ha creado sistemas…</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2600755764"/>
                  </a:ext>
                </a:extLst>
              </a:tr>
              <a:tr h="444173">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Los derechos del </a:t>
                      </a:r>
                      <a:r>
                        <a:rPr lang="es-ES" sz="1400" b="1" kern="1200" noProof="0" dirty="0">
                          <a:solidFill>
                            <a:srgbClr val="652300"/>
                          </a:solidFill>
                          <a:latin typeface="+mn-lt"/>
                          <a:ea typeface="+mn-ea"/>
                          <a:cs typeface="+mn-cs"/>
                        </a:rPr>
                        <a:t>hombre</a:t>
                      </a:r>
                      <a:r>
                        <a:rPr lang="es-ES" sz="140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Los derechos </a:t>
                      </a:r>
                      <a:r>
                        <a:rPr lang="es-ES" sz="1400" b="1" kern="1200" noProof="0" dirty="0">
                          <a:solidFill>
                            <a:srgbClr val="652300"/>
                          </a:solidFill>
                          <a:latin typeface="+mn-lt"/>
                          <a:ea typeface="+mn-ea"/>
                          <a:cs typeface="+mn-cs"/>
                        </a:rPr>
                        <a:t>humanos</a:t>
                      </a:r>
                      <a:r>
                        <a:rPr lang="es-ES" sz="140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883650460"/>
                  </a:ext>
                </a:extLst>
              </a:tr>
              <a:tr h="444173">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Niños</a:t>
                      </a:r>
                      <a:r>
                        <a:rPr lang="es-ES" sz="1400" kern="1200" noProof="0" dirty="0">
                          <a:solidFill>
                            <a:srgbClr val="652300"/>
                          </a:solidFill>
                          <a:latin typeface="+mn-lt"/>
                          <a:ea typeface="+mn-ea"/>
                          <a:cs typeface="+mn-cs"/>
                        </a:rPr>
                        <a:t> de la calle…</a:t>
                      </a:r>
                      <a:endParaRPr lang="en-US" sz="1400"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La </a:t>
                      </a:r>
                      <a:r>
                        <a:rPr lang="es-ES" sz="1400" b="1" kern="1200" noProof="0" dirty="0">
                          <a:solidFill>
                            <a:srgbClr val="652300"/>
                          </a:solidFill>
                          <a:latin typeface="+mn-lt"/>
                          <a:ea typeface="+mn-ea"/>
                          <a:cs typeface="+mn-cs"/>
                        </a:rPr>
                        <a:t>gente</a:t>
                      </a:r>
                      <a:r>
                        <a:rPr lang="es-ES" sz="1400" kern="1200" noProof="0" dirty="0">
                          <a:solidFill>
                            <a:srgbClr val="652300"/>
                          </a:solidFill>
                          <a:latin typeface="+mn-lt"/>
                          <a:ea typeface="+mn-ea"/>
                          <a:cs typeface="+mn-cs"/>
                        </a:rPr>
                        <a:t> en situación de calle…</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1863694263"/>
                  </a:ext>
                </a:extLst>
              </a:tr>
              <a:tr h="539653">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Los </a:t>
                      </a:r>
                      <a:r>
                        <a:rPr lang="es-ES" sz="1400" b="1" kern="1200" noProof="0" dirty="0">
                          <a:solidFill>
                            <a:srgbClr val="652300"/>
                          </a:solidFill>
                          <a:latin typeface="+mn-lt"/>
                          <a:ea typeface="+mn-ea"/>
                          <a:cs typeface="+mn-cs"/>
                        </a:rPr>
                        <a:t>trabajadores</a:t>
                      </a:r>
                      <a:endParaRPr lang="en-US" sz="1400" b="1"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El </a:t>
                      </a:r>
                      <a:r>
                        <a:rPr lang="es-ES" sz="1400" b="1" kern="1200" noProof="0" dirty="0">
                          <a:solidFill>
                            <a:srgbClr val="652300"/>
                          </a:solidFill>
                          <a:latin typeface="+mn-lt"/>
                          <a:ea typeface="+mn-ea"/>
                          <a:cs typeface="+mn-cs"/>
                        </a:rPr>
                        <a:t>personal</a:t>
                      </a:r>
                      <a:endParaRPr lang="en-US" sz="1400" b="1"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216739742"/>
                  </a:ext>
                </a:extLst>
              </a:tr>
              <a:tr h="444173">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Las </a:t>
                      </a:r>
                      <a:r>
                        <a:rPr lang="es-ES" sz="1400" b="1" kern="1200" noProof="0" dirty="0">
                          <a:solidFill>
                            <a:srgbClr val="652300"/>
                          </a:solidFill>
                          <a:latin typeface="+mn-lt"/>
                          <a:ea typeface="+mn-ea"/>
                          <a:cs typeface="+mn-cs"/>
                        </a:rPr>
                        <a:t>enfermeras</a:t>
                      </a:r>
                      <a:endParaRPr lang="en-US" sz="1400" b="1"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El </a:t>
                      </a:r>
                      <a:r>
                        <a:rPr lang="es-ES" sz="1400" b="1" kern="1200" noProof="0" dirty="0">
                          <a:solidFill>
                            <a:srgbClr val="652300"/>
                          </a:solidFill>
                          <a:latin typeface="+mn-lt"/>
                          <a:ea typeface="+mn-ea"/>
                          <a:cs typeface="+mn-cs"/>
                        </a:rPr>
                        <a:t>personal de enfermería</a:t>
                      </a:r>
                      <a:endParaRPr lang="en-US" sz="1400" b="1"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solidFill>
                      <a:srgbClr val="FBB480"/>
                    </a:solidFill>
                  </a:tcPr>
                </a:tc>
                <a:extLst>
                  <a:ext uri="{0D108BD9-81ED-4DB2-BD59-A6C34878D82A}">
                    <a16:rowId xmlns:a16="http://schemas.microsoft.com/office/drawing/2014/main" val="2834052470"/>
                  </a:ext>
                </a:extLst>
              </a:tr>
            </a:tbl>
          </a:graphicData>
        </a:graphic>
      </p:graphicFrame>
    </p:spTree>
    <p:extLst>
      <p:ext uri="{BB962C8B-B14F-4D97-AF65-F5344CB8AC3E}">
        <p14:creationId xmlns:p14="http://schemas.microsoft.com/office/powerpoint/2010/main" val="153157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612" y="709336"/>
            <a:ext cx="9753600" cy="4343400"/>
          </a:xfrm>
        </p:spPr>
        <p:txBody>
          <a:bodyPr/>
          <a:lstStyle/>
          <a:p>
            <a:pPr marL="45720" indent="0">
              <a:buNone/>
            </a:pPr>
            <a:r>
              <a:rPr lang="en-US" dirty="0"/>
              <a:t>2. Use abstract nouns</a:t>
            </a:r>
          </a:p>
          <a:p>
            <a:pPr marL="45720" indent="0">
              <a:buNone/>
            </a:pPr>
            <a:r>
              <a:rPr lang="en-US" dirty="0"/>
              <a:t>Refer to positions as if everyone in those positions are men, </a:t>
            </a:r>
            <a:r>
              <a:rPr lang="en-US" b="1" dirty="0"/>
              <a:t>marginalizing women</a:t>
            </a:r>
            <a:r>
              <a:rPr lang="en-US" dirty="0"/>
              <a:t>.</a:t>
            </a:r>
          </a:p>
          <a:p>
            <a:pPr marL="45720" indent="0">
              <a:buNone/>
            </a:pPr>
            <a:r>
              <a:rPr lang="en-US" dirty="0"/>
              <a:t>If the sex of the person who is referred to is unknown, avoid the use of masculine pronouns and use the word </a:t>
            </a:r>
            <a:r>
              <a:rPr lang="en-US" b="1" dirty="0"/>
              <a:t>“who”</a:t>
            </a:r>
            <a:r>
              <a:rPr lang="en-US"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259930"/>
            <a:ext cx="1224136" cy="480238"/>
          </a:xfrm>
          <a:prstGeom prst="rect">
            <a:avLst/>
          </a:prstGeom>
        </p:spPr>
      </p:pic>
      <p:graphicFrame>
        <p:nvGraphicFramePr>
          <p:cNvPr id="10" name="Tabla 9">
            <a:extLst>
              <a:ext uri="{FF2B5EF4-FFF2-40B4-BE49-F238E27FC236}">
                <a16:creationId xmlns:a16="http://schemas.microsoft.com/office/drawing/2014/main" id="{67A9A3D4-6983-4725-988A-7D32FEEF1D76}"/>
              </a:ext>
            </a:extLst>
          </p:cNvPr>
          <p:cNvGraphicFramePr>
            <a:graphicFrameLocks noGrp="1"/>
          </p:cNvGraphicFramePr>
          <p:nvPr>
            <p:extLst>
              <p:ext uri="{D42A27DB-BD31-4B8C-83A1-F6EECF244321}">
                <p14:modId xmlns:p14="http://schemas.microsoft.com/office/powerpoint/2010/main" val="2176593936"/>
              </p:ext>
            </p:extLst>
          </p:nvPr>
        </p:nvGraphicFramePr>
        <p:xfrm>
          <a:off x="310182" y="2881036"/>
          <a:ext cx="5496198" cy="3840546"/>
        </p:xfrm>
        <a:graphic>
          <a:graphicData uri="http://schemas.openxmlformats.org/drawingml/2006/table">
            <a:tbl>
              <a:tblPr firstRow="1" bandRow="1">
                <a:solidFill>
                  <a:srgbClr val="652300"/>
                </a:solidFill>
                <a:tableStyleId>{073A0DAA-6AF3-43AB-8588-CEC1D06C72B9}</a:tableStyleId>
              </a:tblPr>
              <a:tblGrid>
                <a:gridCol w="2748099">
                  <a:extLst>
                    <a:ext uri="{9D8B030D-6E8A-4147-A177-3AD203B41FA5}">
                      <a16:colId xmlns:a16="http://schemas.microsoft.com/office/drawing/2014/main" val="1555076616"/>
                    </a:ext>
                  </a:extLst>
                </a:gridCol>
                <a:gridCol w="2748099">
                  <a:extLst>
                    <a:ext uri="{9D8B030D-6E8A-4147-A177-3AD203B41FA5}">
                      <a16:colId xmlns:a16="http://schemas.microsoft.com/office/drawing/2014/main" val="1498732765"/>
                    </a:ext>
                  </a:extLst>
                </a:gridCol>
              </a:tblGrid>
              <a:tr h="444173">
                <a:tc>
                  <a:txBody>
                    <a:bodyPr/>
                    <a:lstStyle/>
                    <a:p>
                      <a:r>
                        <a:rPr lang="es-ES" sz="1400" b="0" noProof="0" dirty="0"/>
                        <a:t>Expresión sexista</a:t>
                      </a:r>
                      <a:endParaRPr lang="en-US" sz="1400" b="0" noProof="0" dirty="0"/>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s-ES" sz="1400" b="0" noProof="0" dirty="0"/>
                        <a:t>Alternativa no sexista</a:t>
                      </a:r>
                      <a:endParaRPr lang="en-US" sz="1400" b="0" noProof="0" dirty="0"/>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917350766"/>
                  </a:ext>
                </a:extLst>
              </a:tr>
              <a:tr h="533677">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Enviar los documentos a </a:t>
                      </a:r>
                      <a:r>
                        <a:rPr lang="es-ES" sz="1400" b="1" kern="1200" noProof="0" dirty="0">
                          <a:solidFill>
                            <a:srgbClr val="652300"/>
                          </a:solidFill>
                          <a:latin typeface="+mn-lt"/>
                          <a:ea typeface="+mn-ea"/>
                          <a:cs typeface="+mn-cs"/>
                        </a:rPr>
                        <a:t>los</a:t>
                      </a:r>
                      <a:r>
                        <a:rPr lang="es-ES" sz="1400" kern="1200" noProof="0" dirty="0">
                          <a:solidFill>
                            <a:srgbClr val="652300"/>
                          </a:solidFill>
                          <a:latin typeface="+mn-lt"/>
                          <a:ea typeface="+mn-ea"/>
                          <a:cs typeface="+mn-cs"/>
                        </a:rPr>
                        <a:t> </a:t>
                      </a:r>
                      <a:r>
                        <a:rPr lang="es-ES" sz="1400" b="1" kern="1200" noProof="0" dirty="0">
                          <a:solidFill>
                            <a:srgbClr val="652300"/>
                          </a:solidFill>
                          <a:latin typeface="+mn-lt"/>
                          <a:ea typeface="+mn-ea"/>
                          <a:cs typeface="+mn-cs"/>
                        </a:rPr>
                        <a:t>coordinadores</a:t>
                      </a:r>
                      <a:r>
                        <a:rPr lang="es-ES" sz="140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Enviar los documentos a las </a:t>
                      </a:r>
                      <a:r>
                        <a:rPr lang="es-ES" sz="1400" b="1" kern="1200" noProof="0" dirty="0">
                          <a:solidFill>
                            <a:srgbClr val="652300"/>
                          </a:solidFill>
                          <a:latin typeface="+mn-lt"/>
                          <a:ea typeface="+mn-ea"/>
                          <a:cs typeface="+mn-cs"/>
                        </a:rPr>
                        <a:t>coordinaciones</a:t>
                      </a:r>
                      <a:r>
                        <a:rPr lang="es-ES" sz="140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2600755764"/>
                  </a:ext>
                </a:extLst>
              </a:tr>
              <a:tr h="444173">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Es responsabilidad de cada </a:t>
                      </a:r>
                      <a:r>
                        <a:rPr lang="es-ES" sz="1400" b="1" kern="1200" noProof="0" dirty="0">
                          <a:solidFill>
                            <a:srgbClr val="652300"/>
                          </a:solidFill>
                          <a:latin typeface="+mn-lt"/>
                          <a:ea typeface="+mn-ea"/>
                          <a:cs typeface="+mn-cs"/>
                        </a:rPr>
                        <a:t>jefe</a:t>
                      </a:r>
                      <a:r>
                        <a:rPr lang="es-ES" sz="1400" kern="1200" noProof="0" dirty="0">
                          <a:solidFill>
                            <a:srgbClr val="652300"/>
                          </a:solidFill>
                          <a:latin typeface="+mn-lt"/>
                          <a:ea typeface="+mn-ea"/>
                          <a:cs typeface="+mn-cs"/>
                        </a:rPr>
                        <a:t> de departamento…</a:t>
                      </a:r>
                      <a:endParaRPr lang="en-US" sz="1400"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Es responsabilidad de las </a:t>
                      </a:r>
                      <a:r>
                        <a:rPr lang="es-ES" sz="1400" b="1" kern="1200" noProof="0" dirty="0">
                          <a:solidFill>
                            <a:srgbClr val="652300"/>
                          </a:solidFill>
                          <a:latin typeface="+mn-lt"/>
                          <a:ea typeface="+mn-ea"/>
                          <a:cs typeface="+mn-cs"/>
                        </a:rPr>
                        <a:t>jefaturas</a:t>
                      </a:r>
                      <a:r>
                        <a:rPr lang="es-ES" sz="1400" kern="1200" noProof="0" dirty="0">
                          <a:solidFill>
                            <a:srgbClr val="652300"/>
                          </a:solidFill>
                          <a:latin typeface="+mn-lt"/>
                          <a:ea typeface="+mn-ea"/>
                          <a:cs typeface="+mn-cs"/>
                        </a:rPr>
                        <a:t> de departamento…</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883650460"/>
                  </a:ext>
                </a:extLst>
              </a:tr>
              <a:tr h="444173">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Se van a reunir </a:t>
                      </a:r>
                      <a:r>
                        <a:rPr lang="es-ES" sz="1400" b="1" kern="1200" noProof="0" dirty="0">
                          <a:solidFill>
                            <a:srgbClr val="652300"/>
                          </a:solidFill>
                          <a:latin typeface="+mn-lt"/>
                          <a:ea typeface="+mn-ea"/>
                          <a:cs typeface="+mn-cs"/>
                        </a:rPr>
                        <a:t>todos</a:t>
                      </a:r>
                      <a:r>
                        <a:rPr lang="es-ES" sz="1400" kern="1200" noProof="0" dirty="0">
                          <a:solidFill>
                            <a:srgbClr val="652300"/>
                          </a:solidFill>
                          <a:latin typeface="+mn-lt"/>
                          <a:ea typeface="+mn-ea"/>
                          <a:cs typeface="+mn-cs"/>
                        </a:rPr>
                        <a:t> </a:t>
                      </a:r>
                      <a:r>
                        <a:rPr lang="es-ES" sz="1400" b="1" kern="1200" noProof="0" dirty="0">
                          <a:solidFill>
                            <a:srgbClr val="652300"/>
                          </a:solidFill>
                          <a:latin typeface="+mn-lt"/>
                          <a:ea typeface="+mn-ea"/>
                          <a:cs typeface="+mn-cs"/>
                        </a:rPr>
                        <a:t>los</a:t>
                      </a:r>
                      <a:r>
                        <a:rPr lang="es-ES" sz="1400" kern="1200" noProof="0" dirty="0">
                          <a:solidFill>
                            <a:srgbClr val="652300"/>
                          </a:solidFill>
                          <a:latin typeface="+mn-lt"/>
                          <a:ea typeface="+mn-ea"/>
                          <a:cs typeface="+mn-cs"/>
                        </a:rPr>
                        <a:t> </a:t>
                      </a:r>
                      <a:r>
                        <a:rPr lang="es-ES" sz="1400" b="1" kern="1200" noProof="0" dirty="0">
                          <a:solidFill>
                            <a:srgbClr val="652300"/>
                          </a:solidFill>
                          <a:latin typeface="+mn-lt"/>
                          <a:ea typeface="+mn-ea"/>
                          <a:cs typeface="+mn-cs"/>
                        </a:rPr>
                        <a:t>directores</a:t>
                      </a:r>
                      <a:r>
                        <a:rPr lang="es-ES" sz="140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Se van a reunir </a:t>
                      </a:r>
                      <a:r>
                        <a:rPr lang="es-ES" sz="1400" b="1" kern="1200" noProof="0" dirty="0">
                          <a:solidFill>
                            <a:srgbClr val="652300"/>
                          </a:solidFill>
                          <a:latin typeface="+mn-lt"/>
                          <a:ea typeface="+mn-ea"/>
                          <a:cs typeface="+mn-cs"/>
                        </a:rPr>
                        <a:t>los</a:t>
                      </a:r>
                      <a:r>
                        <a:rPr lang="es-ES" sz="1400" kern="1200" noProof="0" dirty="0">
                          <a:solidFill>
                            <a:srgbClr val="652300"/>
                          </a:solidFill>
                          <a:latin typeface="+mn-lt"/>
                          <a:ea typeface="+mn-ea"/>
                          <a:cs typeface="+mn-cs"/>
                        </a:rPr>
                        <a:t> </a:t>
                      </a:r>
                      <a:r>
                        <a:rPr lang="es-ES" sz="1400" b="1" kern="1200" noProof="0" dirty="0">
                          <a:solidFill>
                            <a:srgbClr val="652300"/>
                          </a:solidFill>
                          <a:latin typeface="+mn-lt"/>
                          <a:ea typeface="+mn-ea"/>
                          <a:cs typeface="+mn-cs"/>
                        </a:rPr>
                        <a:t>y las titulares</a:t>
                      </a:r>
                      <a:r>
                        <a:rPr lang="es-ES" sz="1400" kern="1200" noProof="0" dirty="0">
                          <a:solidFill>
                            <a:srgbClr val="652300"/>
                          </a:solidFill>
                          <a:latin typeface="+mn-lt"/>
                          <a:ea typeface="+mn-ea"/>
                          <a:cs typeface="+mn-cs"/>
                        </a:rPr>
                        <a:t> </a:t>
                      </a:r>
                      <a:r>
                        <a:rPr lang="es-ES" sz="1400" b="1" kern="1200" noProof="0" dirty="0">
                          <a:solidFill>
                            <a:srgbClr val="652300"/>
                          </a:solidFill>
                          <a:latin typeface="+mn-lt"/>
                          <a:ea typeface="+mn-ea"/>
                          <a:cs typeface="+mn-cs"/>
                        </a:rPr>
                        <a:t>de</a:t>
                      </a:r>
                      <a:r>
                        <a:rPr lang="es-ES" sz="1400" kern="1200" noProof="0" dirty="0">
                          <a:solidFill>
                            <a:srgbClr val="652300"/>
                          </a:solidFill>
                          <a:latin typeface="+mn-lt"/>
                          <a:ea typeface="+mn-ea"/>
                          <a:cs typeface="+mn-cs"/>
                        </a:rPr>
                        <a:t> </a:t>
                      </a:r>
                      <a:r>
                        <a:rPr lang="es-ES" sz="1400" b="1" kern="1200" noProof="0" dirty="0">
                          <a:solidFill>
                            <a:srgbClr val="652300"/>
                          </a:solidFill>
                          <a:latin typeface="+mn-lt"/>
                          <a:ea typeface="+mn-ea"/>
                          <a:cs typeface="+mn-cs"/>
                        </a:rPr>
                        <a:t>las</a:t>
                      </a:r>
                      <a:r>
                        <a:rPr lang="es-ES" sz="1400" kern="1200" noProof="0" dirty="0">
                          <a:solidFill>
                            <a:srgbClr val="652300"/>
                          </a:solidFill>
                          <a:latin typeface="+mn-lt"/>
                          <a:ea typeface="+mn-ea"/>
                          <a:cs typeface="+mn-cs"/>
                        </a:rPr>
                        <a:t> </a:t>
                      </a:r>
                      <a:r>
                        <a:rPr lang="es-ES" sz="1400" b="1" kern="1200" noProof="0" dirty="0">
                          <a:solidFill>
                            <a:srgbClr val="652300"/>
                          </a:solidFill>
                          <a:latin typeface="+mn-lt"/>
                          <a:ea typeface="+mn-ea"/>
                          <a:cs typeface="+mn-cs"/>
                        </a:rPr>
                        <a:t>direcciones</a:t>
                      </a:r>
                      <a:r>
                        <a:rPr lang="es-ES" sz="140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1863694263"/>
                  </a:ext>
                </a:extLst>
              </a:tr>
              <a:tr h="539653">
                <a:tc>
                  <a:txBody>
                    <a:bodyPr/>
                    <a:lstStyle/>
                    <a:p>
                      <a:pPr marL="0" algn="l" defTabSz="914400" rtl="0" eaLnBrk="1" latinLnBrk="0" hangingPunct="1">
                        <a:lnSpc>
                          <a:spcPct val="100000"/>
                        </a:lnSpc>
                        <a:spcBef>
                          <a:spcPts val="0"/>
                        </a:spcBef>
                        <a:spcAft>
                          <a:spcPts val="0"/>
                        </a:spcAft>
                      </a:pPr>
                      <a:r>
                        <a:rPr lang="es-ES" sz="1400" b="0" kern="1200" noProof="0" dirty="0">
                          <a:solidFill>
                            <a:srgbClr val="652300"/>
                          </a:solidFill>
                          <a:latin typeface="+mn-lt"/>
                          <a:ea typeface="+mn-ea"/>
                          <a:cs typeface="+mn-cs"/>
                        </a:rPr>
                        <a:t>Será </a:t>
                      </a:r>
                      <a:r>
                        <a:rPr lang="es-ES" sz="1400" b="1" kern="1200" noProof="0" dirty="0">
                          <a:solidFill>
                            <a:srgbClr val="652300"/>
                          </a:solidFill>
                          <a:latin typeface="+mn-lt"/>
                          <a:ea typeface="+mn-ea"/>
                          <a:cs typeface="+mn-cs"/>
                        </a:rPr>
                        <a:t>el</a:t>
                      </a:r>
                      <a:r>
                        <a:rPr lang="es-ES" sz="1400" b="0" kern="1200" noProof="0" dirty="0">
                          <a:solidFill>
                            <a:srgbClr val="652300"/>
                          </a:solidFill>
                          <a:latin typeface="+mn-lt"/>
                          <a:ea typeface="+mn-ea"/>
                          <a:cs typeface="+mn-cs"/>
                        </a:rPr>
                        <a:t> </a:t>
                      </a:r>
                      <a:r>
                        <a:rPr lang="es-ES" sz="1400" b="1" kern="1200" noProof="0" dirty="0">
                          <a:solidFill>
                            <a:srgbClr val="652300"/>
                          </a:solidFill>
                          <a:latin typeface="+mn-lt"/>
                          <a:ea typeface="+mn-ea"/>
                          <a:cs typeface="+mn-cs"/>
                        </a:rPr>
                        <a:t>juez</a:t>
                      </a:r>
                      <a:r>
                        <a:rPr lang="es-ES" sz="1400" b="0" kern="1200" noProof="0" dirty="0">
                          <a:solidFill>
                            <a:srgbClr val="652300"/>
                          </a:solidFill>
                          <a:latin typeface="+mn-lt"/>
                          <a:ea typeface="+mn-ea"/>
                          <a:cs typeface="+mn-cs"/>
                        </a:rPr>
                        <a:t> el que lo determine…</a:t>
                      </a:r>
                      <a:endParaRPr lang="en-US" sz="1400" b="0"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Quien juzgue </a:t>
                      </a:r>
                      <a:r>
                        <a:rPr lang="es-ES" sz="1400" b="0" kern="1200" noProof="0" dirty="0">
                          <a:solidFill>
                            <a:srgbClr val="652300"/>
                          </a:solidFill>
                          <a:latin typeface="+mn-lt"/>
                          <a:ea typeface="+mn-ea"/>
                          <a:cs typeface="+mn-cs"/>
                        </a:rPr>
                        <a:t>determinará…</a:t>
                      </a:r>
                      <a:endParaRPr lang="en-US" sz="1400" b="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216739742"/>
                  </a:ext>
                </a:extLst>
              </a:tr>
              <a:tr h="444173">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El</a:t>
                      </a:r>
                      <a:r>
                        <a:rPr lang="es-ES" sz="1400" b="0" kern="1200" noProof="0" dirty="0">
                          <a:solidFill>
                            <a:srgbClr val="652300"/>
                          </a:solidFill>
                          <a:latin typeface="+mn-lt"/>
                          <a:ea typeface="+mn-ea"/>
                          <a:cs typeface="+mn-cs"/>
                        </a:rPr>
                        <a:t> </a:t>
                      </a:r>
                      <a:r>
                        <a:rPr lang="es-ES" sz="1400" b="1" kern="1200" noProof="0" dirty="0">
                          <a:solidFill>
                            <a:srgbClr val="652300"/>
                          </a:solidFill>
                          <a:latin typeface="+mn-lt"/>
                          <a:ea typeface="+mn-ea"/>
                          <a:cs typeface="+mn-cs"/>
                        </a:rPr>
                        <a:t>supervisor</a:t>
                      </a:r>
                      <a:r>
                        <a:rPr lang="es-ES" sz="1400" b="0" kern="1200" noProof="0" dirty="0">
                          <a:solidFill>
                            <a:srgbClr val="652300"/>
                          </a:solidFill>
                          <a:latin typeface="+mn-lt"/>
                          <a:ea typeface="+mn-ea"/>
                          <a:cs typeface="+mn-cs"/>
                        </a:rPr>
                        <a:t> emitirá su opinión…</a:t>
                      </a:r>
                      <a:endParaRPr lang="en-US" sz="1400" b="0"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Quien supervise </a:t>
                      </a:r>
                      <a:r>
                        <a:rPr lang="es-ES" sz="1400" b="0" kern="1200" noProof="0" dirty="0">
                          <a:solidFill>
                            <a:srgbClr val="652300"/>
                          </a:solidFill>
                          <a:latin typeface="+mn-lt"/>
                          <a:ea typeface="+mn-ea"/>
                          <a:cs typeface="+mn-cs"/>
                        </a:rPr>
                        <a:t>emitirá su opinión…</a:t>
                      </a:r>
                      <a:endParaRPr lang="en-US" sz="1400" b="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2834052470"/>
                  </a:ext>
                </a:extLst>
              </a:tr>
              <a:tr h="444173">
                <a:tc>
                  <a:txBody>
                    <a:bodyPr/>
                    <a:lstStyle/>
                    <a:p>
                      <a:pPr marL="0" algn="l" defTabSz="914400" rtl="0" eaLnBrk="1" latinLnBrk="0" hangingPunct="1">
                        <a:lnSpc>
                          <a:spcPct val="100000"/>
                        </a:lnSpc>
                        <a:spcBef>
                          <a:spcPts val="0"/>
                        </a:spcBef>
                        <a:spcAft>
                          <a:spcPts val="0"/>
                        </a:spcAft>
                      </a:pPr>
                      <a:r>
                        <a:rPr lang="es-ES" sz="1400" b="0" kern="1200" noProof="0" dirty="0">
                          <a:solidFill>
                            <a:srgbClr val="652300"/>
                          </a:solidFill>
                          <a:latin typeface="+mn-lt"/>
                          <a:ea typeface="+mn-ea"/>
                          <a:cs typeface="+mn-cs"/>
                        </a:rPr>
                        <a:t>Tras la planeación, </a:t>
                      </a:r>
                      <a:r>
                        <a:rPr lang="es-ES" sz="1400" b="1" kern="1200" noProof="0" dirty="0">
                          <a:solidFill>
                            <a:srgbClr val="652300"/>
                          </a:solidFill>
                          <a:latin typeface="+mn-lt"/>
                          <a:ea typeface="+mn-ea"/>
                          <a:cs typeface="+mn-cs"/>
                        </a:rPr>
                        <a:t>los</a:t>
                      </a:r>
                      <a:r>
                        <a:rPr lang="es-ES" sz="1400" b="0" kern="1200" noProof="0" dirty="0">
                          <a:solidFill>
                            <a:srgbClr val="652300"/>
                          </a:solidFill>
                          <a:latin typeface="+mn-lt"/>
                          <a:ea typeface="+mn-ea"/>
                          <a:cs typeface="+mn-cs"/>
                        </a:rPr>
                        <a:t> </a:t>
                      </a:r>
                      <a:r>
                        <a:rPr lang="es-ES" sz="1400" b="1" kern="1200" noProof="0" dirty="0">
                          <a:solidFill>
                            <a:srgbClr val="652300"/>
                          </a:solidFill>
                          <a:latin typeface="+mn-lt"/>
                          <a:ea typeface="+mn-ea"/>
                          <a:cs typeface="+mn-cs"/>
                        </a:rPr>
                        <a:t>administradores</a:t>
                      </a:r>
                      <a:r>
                        <a:rPr lang="es-ES" sz="1400" b="0" kern="1200" noProof="0" dirty="0">
                          <a:solidFill>
                            <a:srgbClr val="652300"/>
                          </a:solidFill>
                          <a:latin typeface="+mn-lt"/>
                          <a:ea typeface="+mn-ea"/>
                          <a:cs typeface="+mn-cs"/>
                        </a:rPr>
                        <a:t> iniciarán el proceso…</a:t>
                      </a:r>
                      <a:endParaRPr lang="en-US" sz="1400" b="0"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solidFill>
                      <a:srgbClr val="FBB480"/>
                    </a:solidFill>
                  </a:tcPr>
                </a:tc>
                <a:tc>
                  <a:txBody>
                    <a:bodyPr/>
                    <a:lstStyle/>
                    <a:p>
                      <a:pPr marL="0" algn="l" defTabSz="914400" rtl="0" eaLnBrk="1" latinLnBrk="0" hangingPunct="1">
                        <a:lnSpc>
                          <a:spcPct val="100000"/>
                        </a:lnSpc>
                        <a:spcBef>
                          <a:spcPts val="0"/>
                        </a:spcBef>
                        <a:spcAft>
                          <a:spcPts val="0"/>
                        </a:spcAft>
                      </a:pPr>
                      <a:r>
                        <a:rPr lang="es-ES" sz="1400" b="0" kern="1200" noProof="0" dirty="0">
                          <a:solidFill>
                            <a:srgbClr val="652300"/>
                          </a:solidFill>
                          <a:latin typeface="+mn-lt"/>
                          <a:ea typeface="+mn-ea"/>
                          <a:cs typeface="+mn-cs"/>
                        </a:rPr>
                        <a:t>Tras la planeación, </a:t>
                      </a:r>
                      <a:r>
                        <a:rPr lang="es-ES" sz="1400" b="1" kern="1200" noProof="0" dirty="0">
                          <a:solidFill>
                            <a:srgbClr val="652300"/>
                          </a:solidFill>
                          <a:latin typeface="+mn-lt"/>
                          <a:ea typeface="+mn-ea"/>
                          <a:cs typeface="+mn-cs"/>
                        </a:rPr>
                        <a:t>quienes</a:t>
                      </a:r>
                      <a:r>
                        <a:rPr lang="es-ES" sz="1400" b="0" kern="1200" noProof="0" dirty="0">
                          <a:solidFill>
                            <a:srgbClr val="652300"/>
                          </a:solidFill>
                          <a:latin typeface="+mn-lt"/>
                          <a:ea typeface="+mn-ea"/>
                          <a:cs typeface="+mn-cs"/>
                        </a:rPr>
                        <a:t> </a:t>
                      </a:r>
                      <a:r>
                        <a:rPr lang="es-ES" sz="1400" b="1" kern="1200" noProof="0" dirty="0">
                          <a:solidFill>
                            <a:srgbClr val="652300"/>
                          </a:solidFill>
                          <a:latin typeface="+mn-lt"/>
                          <a:ea typeface="+mn-ea"/>
                          <a:cs typeface="+mn-cs"/>
                        </a:rPr>
                        <a:t>administren</a:t>
                      </a:r>
                      <a:r>
                        <a:rPr lang="es-ES" sz="1400" b="0" kern="1200" noProof="0" dirty="0">
                          <a:solidFill>
                            <a:srgbClr val="652300"/>
                          </a:solidFill>
                          <a:latin typeface="+mn-lt"/>
                          <a:ea typeface="+mn-ea"/>
                          <a:cs typeface="+mn-cs"/>
                        </a:rPr>
                        <a:t> iniciarán el proceso…</a:t>
                      </a:r>
                      <a:endParaRPr lang="en-US" sz="1400" b="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solidFill>
                      <a:srgbClr val="FBB480"/>
                    </a:solidFill>
                  </a:tcPr>
                </a:tc>
                <a:extLst>
                  <a:ext uri="{0D108BD9-81ED-4DB2-BD59-A6C34878D82A}">
                    <a16:rowId xmlns:a16="http://schemas.microsoft.com/office/drawing/2014/main" val="582198985"/>
                  </a:ext>
                </a:extLst>
              </a:tr>
            </a:tbl>
          </a:graphicData>
        </a:graphic>
      </p:graphicFrame>
      <p:graphicFrame>
        <p:nvGraphicFramePr>
          <p:cNvPr id="11" name="Tabla 10">
            <a:extLst>
              <a:ext uri="{FF2B5EF4-FFF2-40B4-BE49-F238E27FC236}">
                <a16:creationId xmlns:a16="http://schemas.microsoft.com/office/drawing/2014/main" id="{0E008EF0-985E-4975-9A52-87F61AC4238B}"/>
              </a:ext>
            </a:extLst>
          </p:cNvPr>
          <p:cNvGraphicFramePr>
            <a:graphicFrameLocks noGrp="1"/>
          </p:cNvGraphicFramePr>
          <p:nvPr>
            <p:extLst>
              <p:ext uri="{D42A27DB-BD31-4B8C-83A1-F6EECF244321}">
                <p14:modId xmlns:p14="http://schemas.microsoft.com/office/powerpoint/2010/main" val="386023092"/>
              </p:ext>
            </p:extLst>
          </p:nvPr>
        </p:nvGraphicFramePr>
        <p:xfrm>
          <a:off x="6382444" y="2847708"/>
          <a:ext cx="5616624" cy="3873872"/>
        </p:xfrm>
        <a:graphic>
          <a:graphicData uri="http://schemas.openxmlformats.org/drawingml/2006/table">
            <a:tbl>
              <a:tblPr firstRow="1" bandRow="1">
                <a:solidFill>
                  <a:srgbClr val="652300"/>
                </a:solidFill>
                <a:tableStyleId>{073A0DAA-6AF3-43AB-8588-CEC1D06C72B9}</a:tableStyleId>
              </a:tblPr>
              <a:tblGrid>
                <a:gridCol w="2736304">
                  <a:extLst>
                    <a:ext uri="{9D8B030D-6E8A-4147-A177-3AD203B41FA5}">
                      <a16:colId xmlns:a16="http://schemas.microsoft.com/office/drawing/2014/main" val="1555076616"/>
                    </a:ext>
                  </a:extLst>
                </a:gridCol>
                <a:gridCol w="2880320">
                  <a:extLst>
                    <a:ext uri="{9D8B030D-6E8A-4147-A177-3AD203B41FA5}">
                      <a16:colId xmlns:a16="http://schemas.microsoft.com/office/drawing/2014/main" val="1498732765"/>
                    </a:ext>
                  </a:extLst>
                </a:gridCol>
              </a:tblGrid>
              <a:tr h="448027">
                <a:tc>
                  <a:txBody>
                    <a:bodyPr/>
                    <a:lstStyle/>
                    <a:p>
                      <a:r>
                        <a:rPr lang="en-US" sz="1400" b="0" noProof="0" dirty="0"/>
                        <a:t>Sexist expression</a:t>
                      </a:r>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n-US" sz="1400" b="0" noProof="0" dirty="0"/>
                        <a:t>Non-sexist alternative</a:t>
                      </a:r>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917350766"/>
                  </a:ext>
                </a:extLst>
              </a:tr>
              <a:tr h="575673">
                <a:tc>
                  <a:txBody>
                    <a:bodyPr/>
                    <a:lstStyle/>
                    <a:p>
                      <a:pPr marL="0" algn="l" defTabSz="914400" rtl="0" eaLnBrk="1" latinLnBrk="0" hangingPunct="1">
                        <a:lnSpc>
                          <a:spcPct val="100000"/>
                        </a:lnSpc>
                        <a:spcBef>
                          <a:spcPts val="0"/>
                        </a:spcBef>
                        <a:spcAft>
                          <a:spcPts val="0"/>
                        </a:spcAft>
                      </a:pPr>
                      <a:r>
                        <a:rPr lang="en-US" sz="1400" kern="1200" noProof="0" dirty="0">
                          <a:solidFill>
                            <a:srgbClr val="652300"/>
                          </a:solidFill>
                          <a:latin typeface="+mn-lt"/>
                          <a:ea typeface="+mn-ea"/>
                          <a:cs typeface="+mn-cs"/>
                        </a:rPr>
                        <a:t>Send the documents to the </a:t>
                      </a:r>
                      <a:r>
                        <a:rPr lang="en-US" sz="1400" b="1" kern="1200" noProof="0" dirty="0">
                          <a:solidFill>
                            <a:srgbClr val="652300"/>
                          </a:solidFill>
                          <a:latin typeface="+mn-lt"/>
                          <a:ea typeface="+mn-ea"/>
                          <a:cs typeface="+mn-cs"/>
                        </a:rPr>
                        <a:t>coordinators</a:t>
                      </a:r>
                      <a:r>
                        <a:rPr lang="en-US" sz="1400" b="0" kern="1200" noProof="0" dirty="0">
                          <a:solidFill>
                            <a:srgbClr val="652300"/>
                          </a:solidFill>
                          <a:latin typeface="+mn-lt"/>
                          <a:ea typeface="+mn-ea"/>
                          <a:cs typeface="+mn-cs"/>
                        </a:rPr>
                        <a:t> (masc.)</a:t>
                      </a:r>
                      <a:r>
                        <a:rPr lang="en-US" sz="1400" kern="1200" noProof="0" dirty="0">
                          <a:solidFill>
                            <a:srgbClr val="652300"/>
                          </a:solidFill>
                          <a:latin typeface="+mn-lt"/>
                          <a:ea typeface="+mn-ea"/>
                          <a:cs typeface="+mn-cs"/>
                        </a:rPr>
                        <a:t>…</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kern="1200" noProof="0" dirty="0">
                          <a:solidFill>
                            <a:srgbClr val="652300"/>
                          </a:solidFill>
                          <a:latin typeface="+mn-lt"/>
                          <a:ea typeface="+mn-ea"/>
                          <a:cs typeface="+mn-cs"/>
                        </a:rPr>
                        <a:t>Send the documents to the </a:t>
                      </a:r>
                      <a:r>
                        <a:rPr lang="en-US" sz="1400" b="1" kern="1200" noProof="0" dirty="0" err="1">
                          <a:solidFill>
                            <a:srgbClr val="652300"/>
                          </a:solidFill>
                          <a:latin typeface="+mn-lt"/>
                          <a:ea typeface="+mn-ea"/>
                          <a:cs typeface="+mn-cs"/>
                        </a:rPr>
                        <a:t>coordinations</a:t>
                      </a:r>
                      <a:r>
                        <a:rPr lang="en-US" sz="1400" kern="1200" noProof="0" dirty="0">
                          <a:solidFill>
                            <a:srgbClr val="652300"/>
                          </a:solidFill>
                          <a:latin typeface="+mn-lt"/>
                          <a:ea typeface="+mn-ea"/>
                          <a:cs typeface="+mn-cs"/>
                        </a:rPr>
                        <a:t>…</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2600755764"/>
                  </a:ext>
                </a:extLst>
              </a:tr>
              <a:tr h="522656">
                <a:tc>
                  <a:txBody>
                    <a:bodyPr/>
                    <a:lstStyle/>
                    <a:p>
                      <a:pPr marL="0" algn="l" defTabSz="914400" rtl="0" eaLnBrk="1" latinLnBrk="0" hangingPunct="1">
                        <a:lnSpc>
                          <a:spcPct val="100000"/>
                        </a:lnSpc>
                        <a:spcBef>
                          <a:spcPts val="0"/>
                        </a:spcBef>
                        <a:spcAft>
                          <a:spcPts val="0"/>
                        </a:spcAft>
                      </a:pPr>
                      <a:r>
                        <a:rPr lang="en-US" sz="1350" kern="1200" noProof="0" dirty="0">
                          <a:solidFill>
                            <a:srgbClr val="652300"/>
                          </a:solidFill>
                          <a:latin typeface="+mn-lt"/>
                          <a:ea typeface="+mn-ea"/>
                          <a:cs typeface="+mn-cs"/>
                        </a:rPr>
                        <a:t>It is responsibility of each </a:t>
                      </a:r>
                      <a:r>
                        <a:rPr lang="en-US" sz="1350" b="1" kern="1200" noProof="0" dirty="0">
                          <a:solidFill>
                            <a:srgbClr val="652300"/>
                          </a:solidFill>
                          <a:latin typeface="+mn-lt"/>
                          <a:ea typeface="+mn-ea"/>
                          <a:cs typeface="+mn-cs"/>
                        </a:rPr>
                        <a:t>head</a:t>
                      </a:r>
                      <a:r>
                        <a:rPr lang="en-US" sz="1350" kern="1200" noProof="0" dirty="0">
                          <a:solidFill>
                            <a:srgbClr val="652300"/>
                          </a:solidFill>
                          <a:latin typeface="+mn-lt"/>
                          <a:ea typeface="+mn-ea"/>
                          <a:cs typeface="+mn-cs"/>
                        </a:rPr>
                        <a:t> (masc.) of department…</a:t>
                      </a: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kern="1200" noProof="0" dirty="0">
                          <a:solidFill>
                            <a:srgbClr val="652300"/>
                          </a:solidFill>
                          <a:latin typeface="+mn-lt"/>
                          <a:ea typeface="+mn-ea"/>
                          <a:cs typeface="+mn-cs"/>
                        </a:rPr>
                        <a:t>It is responsibility of the </a:t>
                      </a:r>
                      <a:r>
                        <a:rPr lang="en-US" sz="1400" b="1" kern="1200" noProof="0" dirty="0">
                          <a:solidFill>
                            <a:srgbClr val="652300"/>
                          </a:solidFill>
                          <a:latin typeface="+mn-lt"/>
                          <a:ea typeface="+mn-ea"/>
                          <a:cs typeface="+mn-cs"/>
                        </a:rPr>
                        <a:t>leadership</a:t>
                      </a:r>
                      <a:r>
                        <a:rPr lang="en-US" sz="1400" kern="1200" noProof="0" dirty="0">
                          <a:solidFill>
                            <a:srgbClr val="652300"/>
                          </a:solidFill>
                          <a:latin typeface="+mn-lt"/>
                          <a:ea typeface="+mn-ea"/>
                          <a:cs typeface="+mn-cs"/>
                        </a:rPr>
                        <a:t> of department…</a:t>
                      </a: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883650460"/>
                  </a:ext>
                </a:extLst>
              </a:tr>
              <a:tr h="522656">
                <a:tc>
                  <a:txBody>
                    <a:bodyPr/>
                    <a:lstStyle/>
                    <a:p>
                      <a:pPr marL="0" algn="l" defTabSz="914400" rtl="0" eaLnBrk="1" latinLnBrk="0" hangingPunct="1">
                        <a:lnSpc>
                          <a:spcPct val="100000"/>
                        </a:lnSpc>
                        <a:spcBef>
                          <a:spcPts val="0"/>
                        </a:spcBef>
                        <a:spcAft>
                          <a:spcPts val="0"/>
                        </a:spcAft>
                      </a:pPr>
                      <a:r>
                        <a:rPr lang="en-US" sz="1400" b="1" kern="1200" noProof="0" dirty="0">
                          <a:solidFill>
                            <a:srgbClr val="652300"/>
                          </a:solidFill>
                          <a:latin typeface="+mn-lt"/>
                          <a:ea typeface="+mn-ea"/>
                          <a:cs typeface="+mn-cs"/>
                        </a:rPr>
                        <a:t>All</a:t>
                      </a:r>
                      <a:r>
                        <a:rPr lang="en-US" sz="1400" kern="1200" noProof="0" dirty="0">
                          <a:solidFill>
                            <a:srgbClr val="652300"/>
                          </a:solidFill>
                          <a:latin typeface="+mn-lt"/>
                          <a:ea typeface="+mn-ea"/>
                          <a:cs typeface="+mn-cs"/>
                        </a:rPr>
                        <a:t> </a:t>
                      </a:r>
                      <a:r>
                        <a:rPr lang="en-US" sz="1400" b="1" kern="1200" noProof="0" dirty="0">
                          <a:solidFill>
                            <a:srgbClr val="652300"/>
                          </a:solidFill>
                          <a:latin typeface="+mn-lt"/>
                          <a:ea typeface="+mn-ea"/>
                          <a:cs typeface="+mn-cs"/>
                        </a:rPr>
                        <a:t>directors</a:t>
                      </a:r>
                      <a:r>
                        <a:rPr lang="en-US" sz="1400" kern="1200" noProof="0" dirty="0">
                          <a:solidFill>
                            <a:srgbClr val="652300"/>
                          </a:solidFill>
                          <a:latin typeface="+mn-lt"/>
                          <a:ea typeface="+mn-ea"/>
                          <a:cs typeface="+mn-cs"/>
                        </a:rPr>
                        <a:t> (masc.) are going to meet…</a:t>
                      </a: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300" kern="1200" noProof="0" dirty="0">
                          <a:solidFill>
                            <a:srgbClr val="652300"/>
                          </a:solidFill>
                          <a:latin typeface="+mn-lt"/>
                          <a:ea typeface="+mn-ea"/>
                          <a:cs typeface="+mn-cs"/>
                        </a:rPr>
                        <a:t>All </a:t>
                      </a:r>
                      <a:r>
                        <a:rPr lang="en-US" sz="1300" b="1" kern="1200" noProof="0" dirty="0">
                          <a:solidFill>
                            <a:srgbClr val="652300"/>
                          </a:solidFill>
                          <a:latin typeface="+mn-lt"/>
                          <a:ea typeface="+mn-ea"/>
                          <a:cs typeface="+mn-cs"/>
                        </a:rPr>
                        <a:t>chiefs</a:t>
                      </a:r>
                      <a:r>
                        <a:rPr lang="en-US" sz="1300" kern="1200" noProof="0" dirty="0">
                          <a:solidFill>
                            <a:srgbClr val="652300"/>
                          </a:solidFill>
                          <a:latin typeface="+mn-lt"/>
                          <a:ea typeface="+mn-ea"/>
                          <a:cs typeface="+mn-cs"/>
                        </a:rPr>
                        <a:t> </a:t>
                      </a:r>
                      <a:r>
                        <a:rPr lang="en-US" sz="1300" b="1" kern="1200" noProof="0" dirty="0">
                          <a:solidFill>
                            <a:srgbClr val="652300"/>
                          </a:solidFill>
                          <a:latin typeface="+mn-lt"/>
                          <a:ea typeface="+mn-ea"/>
                          <a:cs typeface="+mn-cs"/>
                        </a:rPr>
                        <a:t>of</a:t>
                      </a:r>
                      <a:r>
                        <a:rPr lang="en-US" sz="1300" kern="1200" noProof="0" dirty="0">
                          <a:solidFill>
                            <a:srgbClr val="652300"/>
                          </a:solidFill>
                          <a:latin typeface="+mn-lt"/>
                          <a:ea typeface="+mn-ea"/>
                          <a:cs typeface="+mn-cs"/>
                        </a:rPr>
                        <a:t> </a:t>
                      </a:r>
                      <a:r>
                        <a:rPr lang="en-US" sz="1300" b="1" kern="1200" noProof="0" dirty="0">
                          <a:solidFill>
                            <a:srgbClr val="652300"/>
                          </a:solidFill>
                          <a:latin typeface="+mn-lt"/>
                          <a:ea typeface="+mn-ea"/>
                          <a:cs typeface="+mn-cs"/>
                        </a:rPr>
                        <a:t>directions</a:t>
                      </a:r>
                      <a:r>
                        <a:rPr lang="en-US" sz="1300" kern="1200" noProof="0" dirty="0">
                          <a:solidFill>
                            <a:srgbClr val="652300"/>
                          </a:solidFill>
                          <a:latin typeface="+mn-lt"/>
                          <a:ea typeface="+mn-ea"/>
                          <a:cs typeface="+mn-cs"/>
                        </a:rPr>
                        <a:t> (masc. and fem.) are going to meet…</a:t>
                      </a: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1863694263"/>
                  </a:ext>
                </a:extLst>
              </a:tr>
              <a:tr h="544336">
                <a:tc>
                  <a:txBody>
                    <a:bodyPr/>
                    <a:lstStyle/>
                    <a:p>
                      <a:pPr marL="0" algn="l" defTabSz="914400" rtl="0" eaLnBrk="1" latinLnBrk="0" hangingPunct="1">
                        <a:lnSpc>
                          <a:spcPct val="100000"/>
                        </a:lnSpc>
                        <a:spcBef>
                          <a:spcPts val="0"/>
                        </a:spcBef>
                        <a:spcAft>
                          <a:spcPts val="0"/>
                        </a:spcAft>
                      </a:pPr>
                      <a:r>
                        <a:rPr lang="en-US" sz="1400" b="1" kern="1200" noProof="0" dirty="0">
                          <a:solidFill>
                            <a:srgbClr val="652300"/>
                          </a:solidFill>
                          <a:latin typeface="+mn-lt"/>
                          <a:ea typeface="+mn-ea"/>
                          <a:cs typeface="+mn-cs"/>
                        </a:rPr>
                        <a:t>The</a:t>
                      </a:r>
                      <a:r>
                        <a:rPr lang="en-US" sz="1400" b="0" kern="1200" noProof="0" dirty="0">
                          <a:solidFill>
                            <a:srgbClr val="652300"/>
                          </a:solidFill>
                          <a:latin typeface="+mn-lt"/>
                          <a:ea typeface="+mn-ea"/>
                          <a:cs typeface="+mn-cs"/>
                        </a:rPr>
                        <a:t> </a:t>
                      </a:r>
                      <a:r>
                        <a:rPr lang="en-US" sz="1400" b="1" kern="1200" noProof="0" dirty="0">
                          <a:solidFill>
                            <a:srgbClr val="652300"/>
                          </a:solidFill>
                          <a:latin typeface="+mn-lt"/>
                          <a:ea typeface="+mn-ea"/>
                          <a:cs typeface="+mn-cs"/>
                        </a:rPr>
                        <a:t>judge</a:t>
                      </a:r>
                      <a:r>
                        <a:rPr lang="en-US" sz="1400" b="0" kern="1200" noProof="0" dirty="0">
                          <a:solidFill>
                            <a:srgbClr val="652300"/>
                          </a:solidFill>
                          <a:latin typeface="+mn-lt"/>
                          <a:ea typeface="+mn-ea"/>
                          <a:cs typeface="+mn-cs"/>
                        </a:rPr>
                        <a:t> (masc.) will determine…</a:t>
                      </a:r>
                      <a:endParaRPr lang="en-US" sz="1400" b="1"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b="1" kern="1200" noProof="0">
                          <a:solidFill>
                            <a:srgbClr val="652300"/>
                          </a:solidFill>
                          <a:latin typeface="+mn-lt"/>
                          <a:ea typeface="+mn-ea"/>
                          <a:cs typeface="+mn-cs"/>
                        </a:rPr>
                        <a:t>Whosoever tries</a:t>
                      </a:r>
                      <a:r>
                        <a:rPr lang="en-US" sz="1400" b="0" kern="1200" noProof="0">
                          <a:solidFill>
                            <a:srgbClr val="652300"/>
                          </a:solidFill>
                          <a:latin typeface="+mn-lt"/>
                          <a:ea typeface="+mn-ea"/>
                          <a:cs typeface="+mn-cs"/>
                        </a:rPr>
                        <a:t> will determine…</a:t>
                      </a:r>
                      <a:endParaRPr lang="en-US" sz="1400" b="1" kern="1200" noProof="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216739742"/>
                  </a:ext>
                </a:extLst>
              </a:tr>
              <a:tr h="522656">
                <a:tc>
                  <a:txBody>
                    <a:bodyPr/>
                    <a:lstStyle/>
                    <a:p>
                      <a:pPr marL="0" algn="l" defTabSz="914400" rtl="0" eaLnBrk="1" latinLnBrk="0" hangingPunct="1">
                        <a:lnSpc>
                          <a:spcPct val="100000"/>
                        </a:lnSpc>
                        <a:spcBef>
                          <a:spcPts val="0"/>
                        </a:spcBef>
                        <a:spcAft>
                          <a:spcPts val="0"/>
                        </a:spcAft>
                      </a:pPr>
                      <a:r>
                        <a:rPr lang="en-US" sz="1400" b="1" kern="1200" noProof="0" dirty="0">
                          <a:solidFill>
                            <a:srgbClr val="652300"/>
                          </a:solidFill>
                          <a:latin typeface="+mn-lt"/>
                          <a:ea typeface="+mn-ea"/>
                          <a:cs typeface="+mn-cs"/>
                        </a:rPr>
                        <a:t>The supervisor</a:t>
                      </a:r>
                      <a:r>
                        <a:rPr lang="en-US" sz="1400" b="0" kern="1200" noProof="0" dirty="0">
                          <a:solidFill>
                            <a:srgbClr val="652300"/>
                          </a:solidFill>
                          <a:latin typeface="+mn-lt"/>
                          <a:ea typeface="+mn-ea"/>
                          <a:cs typeface="+mn-cs"/>
                        </a:rPr>
                        <a:t> (masc.) will give </a:t>
                      </a:r>
                      <a:r>
                        <a:rPr lang="en-US" sz="1400" b="1" kern="1200" noProof="0" dirty="0">
                          <a:solidFill>
                            <a:srgbClr val="652300"/>
                          </a:solidFill>
                          <a:latin typeface="+mn-lt"/>
                          <a:ea typeface="+mn-ea"/>
                          <a:cs typeface="+mn-cs"/>
                        </a:rPr>
                        <a:t>his</a:t>
                      </a:r>
                      <a:r>
                        <a:rPr lang="en-US" sz="1400" b="0" kern="1200" noProof="0" dirty="0">
                          <a:solidFill>
                            <a:srgbClr val="652300"/>
                          </a:solidFill>
                          <a:latin typeface="+mn-lt"/>
                          <a:ea typeface="+mn-ea"/>
                          <a:cs typeface="+mn-cs"/>
                        </a:rPr>
                        <a:t> opinion…</a:t>
                      </a:r>
                      <a:endParaRPr lang="en-US" sz="1400" b="1"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b="1" kern="1200" noProof="0" dirty="0">
                          <a:solidFill>
                            <a:srgbClr val="652300"/>
                          </a:solidFill>
                          <a:latin typeface="+mn-lt"/>
                          <a:ea typeface="+mn-ea"/>
                          <a:cs typeface="+mn-cs"/>
                        </a:rPr>
                        <a:t>Whosoever supervises</a:t>
                      </a:r>
                      <a:r>
                        <a:rPr lang="en-US" sz="1400" b="0" kern="1200" noProof="0" dirty="0">
                          <a:solidFill>
                            <a:srgbClr val="652300"/>
                          </a:solidFill>
                          <a:latin typeface="+mn-lt"/>
                          <a:ea typeface="+mn-ea"/>
                          <a:cs typeface="+mn-cs"/>
                        </a:rPr>
                        <a:t> will give </a:t>
                      </a:r>
                      <a:r>
                        <a:rPr lang="en-US" sz="1400" b="1" kern="1200" noProof="0" dirty="0">
                          <a:solidFill>
                            <a:srgbClr val="652300"/>
                          </a:solidFill>
                          <a:latin typeface="+mn-lt"/>
                          <a:ea typeface="+mn-ea"/>
                          <a:cs typeface="+mn-cs"/>
                        </a:rPr>
                        <a:t>his or her</a:t>
                      </a:r>
                      <a:r>
                        <a:rPr lang="en-US" sz="1400" b="0" kern="1200" noProof="0" dirty="0">
                          <a:solidFill>
                            <a:srgbClr val="652300"/>
                          </a:solidFill>
                          <a:latin typeface="+mn-lt"/>
                          <a:ea typeface="+mn-ea"/>
                          <a:cs typeface="+mn-cs"/>
                        </a:rPr>
                        <a:t> opinion…</a:t>
                      </a:r>
                      <a:endParaRPr lang="en-US" sz="1400" b="1"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2834052470"/>
                  </a:ext>
                </a:extLst>
              </a:tr>
              <a:tr h="737868">
                <a:tc>
                  <a:txBody>
                    <a:bodyPr/>
                    <a:lstStyle/>
                    <a:p>
                      <a:pPr marL="0" algn="l" defTabSz="914400" rtl="0" eaLnBrk="1" latinLnBrk="0" hangingPunct="1">
                        <a:lnSpc>
                          <a:spcPct val="100000"/>
                        </a:lnSpc>
                        <a:spcBef>
                          <a:spcPts val="0"/>
                        </a:spcBef>
                        <a:spcAft>
                          <a:spcPts val="0"/>
                        </a:spcAft>
                      </a:pPr>
                      <a:r>
                        <a:rPr lang="en-US" sz="1400" b="0" kern="1200" noProof="0" dirty="0">
                          <a:solidFill>
                            <a:srgbClr val="652300"/>
                          </a:solidFill>
                          <a:latin typeface="+mn-lt"/>
                          <a:ea typeface="+mn-ea"/>
                          <a:cs typeface="+mn-cs"/>
                        </a:rPr>
                        <a:t>After planning, </a:t>
                      </a:r>
                      <a:r>
                        <a:rPr lang="en-US" sz="1400" b="1" kern="1200" noProof="0" dirty="0">
                          <a:solidFill>
                            <a:srgbClr val="652300"/>
                          </a:solidFill>
                          <a:latin typeface="+mn-lt"/>
                          <a:ea typeface="+mn-ea"/>
                          <a:cs typeface="+mn-cs"/>
                        </a:rPr>
                        <a:t>administrators</a:t>
                      </a:r>
                      <a:r>
                        <a:rPr lang="en-US" sz="1400" b="0" kern="1200" noProof="0" dirty="0">
                          <a:solidFill>
                            <a:srgbClr val="652300"/>
                          </a:solidFill>
                          <a:latin typeface="+mn-lt"/>
                          <a:ea typeface="+mn-ea"/>
                          <a:cs typeface="+mn-cs"/>
                        </a:rPr>
                        <a:t> (masc.) will start the process…</a:t>
                      </a: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solidFill>
                      <a:srgbClr val="FBB480"/>
                    </a:solidFill>
                  </a:tcPr>
                </a:tc>
                <a:tc>
                  <a:txBody>
                    <a:bodyPr/>
                    <a:lstStyle/>
                    <a:p>
                      <a:pPr marL="0" algn="l" defTabSz="914400" rtl="0" eaLnBrk="1" latinLnBrk="0" hangingPunct="1">
                        <a:lnSpc>
                          <a:spcPct val="100000"/>
                        </a:lnSpc>
                        <a:spcBef>
                          <a:spcPts val="0"/>
                        </a:spcBef>
                        <a:spcAft>
                          <a:spcPts val="0"/>
                        </a:spcAft>
                      </a:pPr>
                      <a:r>
                        <a:rPr lang="en-US" sz="1400" b="0" kern="1200" noProof="0" dirty="0">
                          <a:solidFill>
                            <a:srgbClr val="652300"/>
                          </a:solidFill>
                          <a:latin typeface="+mn-lt"/>
                          <a:ea typeface="+mn-ea"/>
                          <a:cs typeface="+mn-cs"/>
                        </a:rPr>
                        <a:t>After planning, </a:t>
                      </a:r>
                      <a:r>
                        <a:rPr lang="en-US" sz="1400" b="1" kern="1200" noProof="0" dirty="0">
                          <a:solidFill>
                            <a:srgbClr val="652300"/>
                          </a:solidFill>
                          <a:latin typeface="+mn-lt"/>
                          <a:ea typeface="+mn-ea"/>
                          <a:cs typeface="+mn-cs"/>
                        </a:rPr>
                        <a:t>whosoever manages</a:t>
                      </a:r>
                      <a:r>
                        <a:rPr lang="en-US" sz="1400" b="0" kern="1200" noProof="0" dirty="0">
                          <a:solidFill>
                            <a:srgbClr val="652300"/>
                          </a:solidFill>
                          <a:latin typeface="+mn-lt"/>
                          <a:ea typeface="+mn-ea"/>
                          <a:cs typeface="+mn-cs"/>
                        </a:rPr>
                        <a:t> will start the process…</a:t>
                      </a: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solidFill>
                      <a:srgbClr val="FBB480"/>
                    </a:solidFill>
                  </a:tcPr>
                </a:tc>
                <a:extLst>
                  <a:ext uri="{0D108BD9-81ED-4DB2-BD59-A6C34878D82A}">
                    <a16:rowId xmlns:a16="http://schemas.microsoft.com/office/drawing/2014/main" val="2082699898"/>
                  </a:ext>
                </a:extLst>
              </a:tr>
            </a:tbl>
          </a:graphicData>
        </a:graphic>
      </p:graphicFrame>
    </p:spTree>
    <p:extLst>
      <p:ext uri="{BB962C8B-B14F-4D97-AF65-F5344CB8AC3E}">
        <p14:creationId xmlns:p14="http://schemas.microsoft.com/office/powerpoint/2010/main" val="6436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612" y="709336"/>
            <a:ext cx="9753600" cy="4343400"/>
          </a:xfrm>
        </p:spPr>
        <p:txBody>
          <a:bodyPr/>
          <a:lstStyle/>
          <a:p>
            <a:pPr marL="45720" indent="0">
              <a:buNone/>
            </a:pPr>
            <a:r>
              <a:rPr lang="en-US" dirty="0"/>
              <a:t>3. Use articles and pronouns</a:t>
            </a:r>
          </a:p>
          <a:p>
            <a:pPr marL="45720" indent="0">
              <a:buNone/>
            </a:pPr>
            <a:r>
              <a:rPr lang="en-US" dirty="0"/>
              <a:t>Articles can be used to differentiate gender without repeating the noun.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259930"/>
            <a:ext cx="1224136" cy="480238"/>
          </a:xfrm>
          <a:prstGeom prst="rect">
            <a:avLst/>
          </a:prstGeom>
        </p:spPr>
      </p:pic>
      <p:sp>
        <p:nvSpPr>
          <p:cNvPr id="6" name="TextBox 5"/>
          <p:cNvSpPr txBox="1"/>
          <p:nvPr/>
        </p:nvSpPr>
        <p:spPr>
          <a:xfrm>
            <a:off x="6043972" y="2476337"/>
            <a:ext cx="5841664" cy="590931"/>
          </a:xfrm>
          <a:prstGeom prst="rect">
            <a:avLst/>
          </a:prstGeom>
          <a:noFill/>
        </p:spPr>
        <p:txBody>
          <a:bodyPr wrap="none" rtlCol="0">
            <a:spAutoFit/>
          </a:bodyPr>
          <a:lstStyle/>
          <a:p>
            <a:pPr>
              <a:lnSpc>
                <a:spcPct val="90000"/>
              </a:lnSpc>
            </a:pPr>
            <a:r>
              <a:rPr lang="en-US" dirty="0"/>
              <a:t>It is also possible to replace the generic masculine </a:t>
            </a:r>
          </a:p>
          <a:p>
            <a:pPr>
              <a:lnSpc>
                <a:spcPct val="90000"/>
              </a:lnSpc>
            </a:pPr>
            <a:r>
              <a:rPr lang="en-US" dirty="0"/>
              <a:t>by the pronoun “our”.</a:t>
            </a:r>
          </a:p>
        </p:txBody>
      </p:sp>
      <p:graphicFrame>
        <p:nvGraphicFramePr>
          <p:cNvPr id="7" name="Tabla 6">
            <a:extLst>
              <a:ext uri="{FF2B5EF4-FFF2-40B4-BE49-F238E27FC236}">
                <a16:creationId xmlns:a16="http://schemas.microsoft.com/office/drawing/2014/main" id="{6F52CBBC-FB0D-461F-AFDA-99F7664F9821}"/>
              </a:ext>
            </a:extLst>
          </p:cNvPr>
          <p:cNvGraphicFramePr>
            <a:graphicFrameLocks noGrp="1"/>
          </p:cNvGraphicFramePr>
          <p:nvPr>
            <p:extLst>
              <p:ext uri="{D42A27DB-BD31-4B8C-83A1-F6EECF244321}">
                <p14:modId xmlns:p14="http://schemas.microsoft.com/office/powerpoint/2010/main" val="1922862718"/>
              </p:ext>
            </p:extLst>
          </p:nvPr>
        </p:nvGraphicFramePr>
        <p:xfrm>
          <a:off x="906883" y="2243558"/>
          <a:ext cx="4733926" cy="1746413"/>
        </p:xfrm>
        <a:graphic>
          <a:graphicData uri="http://schemas.openxmlformats.org/drawingml/2006/table">
            <a:tbl>
              <a:tblPr firstRow="1" bandRow="1">
                <a:solidFill>
                  <a:srgbClr val="652300"/>
                </a:solidFill>
                <a:tableStyleId>{073A0DAA-6AF3-43AB-8588-CEC1D06C72B9}</a:tableStyleId>
              </a:tblPr>
              <a:tblGrid>
                <a:gridCol w="2366963">
                  <a:extLst>
                    <a:ext uri="{9D8B030D-6E8A-4147-A177-3AD203B41FA5}">
                      <a16:colId xmlns:a16="http://schemas.microsoft.com/office/drawing/2014/main" val="3074757395"/>
                    </a:ext>
                  </a:extLst>
                </a:gridCol>
                <a:gridCol w="2366963">
                  <a:extLst>
                    <a:ext uri="{9D8B030D-6E8A-4147-A177-3AD203B41FA5}">
                      <a16:colId xmlns:a16="http://schemas.microsoft.com/office/drawing/2014/main" val="1514872339"/>
                    </a:ext>
                  </a:extLst>
                </a:gridCol>
              </a:tblGrid>
              <a:tr h="444173">
                <a:tc>
                  <a:txBody>
                    <a:bodyPr/>
                    <a:lstStyle/>
                    <a:p>
                      <a:r>
                        <a:rPr lang="es-ES" sz="1400" b="0" noProof="0" dirty="0"/>
                        <a:t>Expresión sexista</a:t>
                      </a:r>
                      <a:endParaRPr lang="en-US" sz="1400" b="0" noProof="0" dirty="0"/>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s-ES" sz="1400" b="0" noProof="0" dirty="0"/>
                        <a:t>Alternativa no sexista</a:t>
                      </a:r>
                      <a:endParaRPr lang="en-US" sz="1400" b="0" noProof="0" dirty="0"/>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1801328849"/>
                  </a:ext>
                </a:extLst>
              </a:tr>
              <a:tr h="533677">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Los</a:t>
                      </a:r>
                      <a:r>
                        <a:rPr lang="es-ES" sz="1400" kern="1200" noProof="0" dirty="0">
                          <a:solidFill>
                            <a:srgbClr val="652300"/>
                          </a:solidFill>
                          <a:latin typeface="+mn-lt"/>
                          <a:ea typeface="+mn-ea"/>
                          <a:cs typeface="+mn-cs"/>
                        </a:rPr>
                        <a:t> </a:t>
                      </a:r>
                      <a:r>
                        <a:rPr lang="es-ES" sz="1400" b="1" kern="1200" noProof="0" dirty="0">
                          <a:solidFill>
                            <a:srgbClr val="652300"/>
                          </a:solidFill>
                          <a:latin typeface="+mn-lt"/>
                          <a:ea typeface="+mn-ea"/>
                          <a:cs typeface="+mn-cs"/>
                        </a:rPr>
                        <a:t>trabajadores</a:t>
                      </a:r>
                      <a:r>
                        <a:rPr lang="es-ES" sz="1400" kern="1200" noProof="0" dirty="0">
                          <a:solidFill>
                            <a:srgbClr val="652300"/>
                          </a:solidFill>
                          <a:latin typeface="+mn-lt"/>
                          <a:ea typeface="+mn-ea"/>
                          <a:cs typeface="+mn-cs"/>
                        </a:rPr>
                        <a:t> deben permanecer en su sitio de trabajo…</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Los y las trabajadoras </a:t>
                      </a:r>
                      <a:r>
                        <a:rPr lang="es-ES" sz="1400" kern="1200" noProof="0" dirty="0">
                          <a:solidFill>
                            <a:srgbClr val="652300"/>
                          </a:solidFill>
                          <a:latin typeface="+mn-lt"/>
                          <a:ea typeface="+mn-ea"/>
                          <a:cs typeface="+mn-cs"/>
                        </a:rPr>
                        <a:t>deben permanecer en su sitio de trabajo…</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2019317855"/>
                  </a:ext>
                </a:extLst>
              </a:tr>
              <a:tr h="444173">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Los usuarios </a:t>
                      </a:r>
                      <a:r>
                        <a:rPr lang="es-ES" sz="1400" kern="1200" noProof="0" dirty="0">
                          <a:solidFill>
                            <a:srgbClr val="652300"/>
                          </a:solidFill>
                          <a:latin typeface="+mn-lt"/>
                          <a:ea typeface="+mn-ea"/>
                          <a:cs typeface="+mn-cs"/>
                        </a:rPr>
                        <a:t>morosos deben…</a:t>
                      </a:r>
                      <a:endParaRPr lang="en-US" sz="1400"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Las y los usuarios </a:t>
                      </a:r>
                      <a:r>
                        <a:rPr lang="es-ES" sz="1400" kern="1200" noProof="0" dirty="0">
                          <a:solidFill>
                            <a:srgbClr val="652300"/>
                          </a:solidFill>
                          <a:latin typeface="+mn-lt"/>
                          <a:ea typeface="+mn-ea"/>
                          <a:cs typeface="+mn-cs"/>
                        </a:rPr>
                        <a:t>morosos deben…</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1347615868"/>
                  </a:ext>
                </a:extLst>
              </a:tr>
            </a:tbl>
          </a:graphicData>
        </a:graphic>
      </p:graphicFrame>
      <p:graphicFrame>
        <p:nvGraphicFramePr>
          <p:cNvPr id="8" name="Tabla 7">
            <a:extLst>
              <a:ext uri="{FF2B5EF4-FFF2-40B4-BE49-F238E27FC236}">
                <a16:creationId xmlns:a16="http://schemas.microsoft.com/office/drawing/2014/main" id="{D0E05728-9750-4B22-BDAC-440A26AACD1F}"/>
              </a:ext>
            </a:extLst>
          </p:cNvPr>
          <p:cNvGraphicFramePr>
            <a:graphicFrameLocks noGrp="1"/>
          </p:cNvGraphicFramePr>
          <p:nvPr>
            <p:extLst>
              <p:ext uri="{D42A27DB-BD31-4B8C-83A1-F6EECF244321}">
                <p14:modId xmlns:p14="http://schemas.microsoft.com/office/powerpoint/2010/main" val="3173757750"/>
              </p:ext>
            </p:extLst>
          </p:nvPr>
        </p:nvGraphicFramePr>
        <p:xfrm>
          <a:off x="906882" y="4223919"/>
          <a:ext cx="4733926" cy="1907213"/>
        </p:xfrm>
        <a:graphic>
          <a:graphicData uri="http://schemas.openxmlformats.org/drawingml/2006/table">
            <a:tbl>
              <a:tblPr firstRow="1" bandRow="1">
                <a:solidFill>
                  <a:srgbClr val="652300"/>
                </a:solidFill>
                <a:tableStyleId>{073A0DAA-6AF3-43AB-8588-CEC1D06C72B9}</a:tableStyleId>
              </a:tblPr>
              <a:tblGrid>
                <a:gridCol w="2366963">
                  <a:extLst>
                    <a:ext uri="{9D8B030D-6E8A-4147-A177-3AD203B41FA5}">
                      <a16:colId xmlns:a16="http://schemas.microsoft.com/office/drawing/2014/main" val="3901839396"/>
                    </a:ext>
                  </a:extLst>
                </a:gridCol>
                <a:gridCol w="2366963">
                  <a:extLst>
                    <a:ext uri="{9D8B030D-6E8A-4147-A177-3AD203B41FA5}">
                      <a16:colId xmlns:a16="http://schemas.microsoft.com/office/drawing/2014/main" val="883247417"/>
                    </a:ext>
                  </a:extLst>
                </a:gridCol>
              </a:tblGrid>
              <a:tr h="444173">
                <a:tc>
                  <a:txBody>
                    <a:bodyPr/>
                    <a:lstStyle/>
                    <a:p>
                      <a:r>
                        <a:rPr lang="en-US" sz="1400" b="0" noProof="0" dirty="0"/>
                        <a:t>Sexist expression</a:t>
                      </a:r>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n-US" sz="1400" b="0" noProof="0" dirty="0"/>
                        <a:t>Non-sexist alternative</a:t>
                      </a:r>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4254485423"/>
                  </a:ext>
                </a:extLst>
              </a:tr>
              <a:tr h="533677">
                <a:tc>
                  <a:txBody>
                    <a:bodyPr/>
                    <a:lstStyle/>
                    <a:p>
                      <a:pPr marL="0" algn="l" defTabSz="914400" rtl="0" eaLnBrk="1" latinLnBrk="0" hangingPunct="1">
                        <a:lnSpc>
                          <a:spcPct val="100000"/>
                        </a:lnSpc>
                        <a:spcBef>
                          <a:spcPts val="0"/>
                        </a:spcBef>
                        <a:spcAft>
                          <a:spcPts val="0"/>
                        </a:spcAft>
                      </a:pPr>
                      <a:r>
                        <a:rPr lang="en-US" sz="1400" b="1" kern="1200" noProof="0" dirty="0">
                          <a:solidFill>
                            <a:srgbClr val="652300"/>
                          </a:solidFill>
                          <a:latin typeface="+mn-lt"/>
                          <a:ea typeface="+mn-ea"/>
                          <a:cs typeface="+mn-cs"/>
                        </a:rPr>
                        <a:t>Workers</a:t>
                      </a:r>
                      <a:r>
                        <a:rPr lang="en-US" sz="1400" kern="1200" noProof="0" dirty="0">
                          <a:solidFill>
                            <a:srgbClr val="652300"/>
                          </a:solidFill>
                          <a:latin typeface="+mn-lt"/>
                          <a:ea typeface="+mn-ea"/>
                          <a:cs typeface="+mn-cs"/>
                        </a:rPr>
                        <a:t> (masculine) must stay in their workplace…</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b="1" kern="1200" noProof="0" dirty="0">
                          <a:solidFill>
                            <a:srgbClr val="652300"/>
                          </a:solidFill>
                          <a:latin typeface="+mn-lt"/>
                          <a:ea typeface="+mn-ea"/>
                          <a:cs typeface="+mn-cs"/>
                        </a:rPr>
                        <a:t>Workers</a:t>
                      </a:r>
                      <a:r>
                        <a:rPr lang="en-US" sz="1400" b="0" kern="1200" noProof="0" dirty="0">
                          <a:solidFill>
                            <a:srgbClr val="652300"/>
                          </a:solidFill>
                          <a:latin typeface="+mn-lt"/>
                          <a:ea typeface="+mn-ea"/>
                          <a:cs typeface="+mn-cs"/>
                        </a:rPr>
                        <a:t> (feminine and masculine) must stay in their workplace…</a:t>
                      </a:r>
                      <a:endParaRPr lang="en-US" sz="1400" b="1"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3173462671"/>
                  </a:ext>
                </a:extLst>
              </a:tr>
              <a:tr h="444173">
                <a:tc>
                  <a:txBody>
                    <a:bodyPr/>
                    <a:lstStyle/>
                    <a:p>
                      <a:pPr marL="0" algn="l" defTabSz="914400" rtl="0" eaLnBrk="1" latinLnBrk="0" hangingPunct="1">
                        <a:lnSpc>
                          <a:spcPct val="100000"/>
                        </a:lnSpc>
                        <a:spcBef>
                          <a:spcPts val="0"/>
                        </a:spcBef>
                        <a:spcAft>
                          <a:spcPts val="0"/>
                        </a:spcAft>
                      </a:pPr>
                      <a:r>
                        <a:rPr lang="en-US" sz="1400" b="0" kern="1200" noProof="0">
                          <a:solidFill>
                            <a:srgbClr val="652300"/>
                          </a:solidFill>
                          <a:latin typeface="+mn-lt"/>
                          <a:ea typeface="+mn-ea"/>
                          <a:cs typeface="+mn-cs"/>
                        </a:rPr>
                        <a:t>Defaulting </a:t>
                      </a:r>
                      <a:r>
                        <a:rPr lang="en-US" sz="1400" b="1" kern="1200" noProof="0">
                          <a:solidFill>
                            <a:srgbClr val="652300"/>
                          </a:solidFill>
                          <a:latin typeface="+mn-lt"/>
                          <a:ea typeface="+mn-ea"/>
                          <a:cs typeface="+mn-cs"/>
                        </a:rPr>
                        <a:t>users</a:t>
                      </a:r>
                      <a:r>
                        <a:rPr lang="en-US" sz="1400" b="0" kern="1200" noProof="0">
                          <a:solidFill>
                            <a:srgbClr val="652300"/>
                          </a:solidFill>
                          <a:latin typeface="+mn-lt"/>
                          <a:ea typeface="+mn-ea"/>
                          <a:cs typeface="+mn-cs"/>
                        </a:rPr>
                        <a:t> (masculine) must…</a:t>
                      </a: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kern="1200" noProof="0" dirty="0">
                          <a:solidFill>
                            <a:srgbClr val="652300"/>
                          </a:solidFill>
                          <a:latin typeface="+mn-lt"/>
                          <a:ea typeface="+mn-ea"/>
                          <a:cs typeface="+mn-cs"/>
                        </a:rPr>
                        <a:t>Defaulting </a:t>
                      </a:r>
                      <a:r>
                        <a:rPr lang="en-US" sz="1400" b="1" kern="1200" noProof="0" dirty="0">
                          <a:solidFill>
                            <a:srgbClr val="652300"/>
                          </a:solidFill>
                          <a:latin typeface="+mn-lt"/>
                          <a:ea typeface="+mn-ea"/>
                          <a:cs typeface="+mn-cs"/>
                        </a:rPr>
                        <a:t>users</a:t>
                      </a:r>
                      <a:r>
                        <a:rPr lang="en-US" sz="1400" b="0" kern="1200" noProof="0" dirty="0">
                          <a:solidFill>
                            <a:srgbClr val="652300"/>
                          </a:solidFill>
                          <a:latin typeface="+mn-lt"/>
                          <a:ea typeface="+mn-ea"/>
                          <a:cs typeface="+mn-cs"/>
                        </a:rPr>
                        <a:t> (feminine and masculine) must…</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132281958"/>
                  </a:ext>
                </a:extLst>
              </a:tr>
            </a:tbl>
          </a:graphicData>
        </a:graphic>
      </p:graphicFrame>
      <p:graphicFrame>
        <p:nvGraphicFramePr>
          <p:cNvPr id="11" name="Tabla 10">
            <a:extLst>
              <a:ext uri="{FF2B5EF4-FFF2-40B4-BE49-F238E27FC236}">
                <a16:creationId xmlns:a16="http://schemas.microsoft.com/office/drawing/2014/main" id="{18926BAA-84DC-470A-AE5D-511B3F42C2C5}"/>
              </a:ext>
            </a:extLst>
          </p:cNvPr>
          <p:cNvGraphicFramePr>
            <a:graphicFrameLocks noGrp="1"/>
          </p:cNvGraphicFramePr>
          <p:nvPr>
            <p:extLst>
              <p:ext uri="{D42A27DB-BD31-4B8C-83A1-F6EECF244321}">
                <p14:modId xmlns:p14="http://schemas.microsoft.com/office/powerpoint/2010/main" val="1692100169"/>
              </p:ext>
            </p:extLst>
          </p:nvPr>
        </p:nvGraphicFramePr>
        <p:xfrm>
          <a:off x="6548015" y="3212976"/>
          <a:ext cx="4733926" cy="1602413"/>
        </p:xfrm>
        <a:graphic>
          <a:graphicData uri="http://schemas.openxmlformats.org/drawingml/2006/table">
            <a:tbl>
              <a:tblPr firstRow="1" bandRow="1">
                <a:solidFill>
                  <a:srgbClr val="652300"/>
                </a:solidFill>
                <a:tableStyleId>{073A0DAA-6AF3-43AB-8588-CEC1D06C72B9}</a:tableStyleId>
              </a:tblPr>
              <a:tblGrid>
                <a:gridCol w="2366963">
                  <a:extLst>
                    <a:ext uri="{9D8B030D-6E8A-4147-A177-3AD203B41FA5}">
                      <a16:colId xmlns:a16="http://schemas.microsoft.com/office/drawing/2014/main" val="3074757395"/>
                    </a:ext>
                  </a:extLst>
                </a:gridCol>
                <a:gridCol w="2366963">
                  <a:extLst>
                    <a:ext uri="{9D8B030D-6E8A-4147-A177-3AD203B41FA5}">
                      <a16:colId xmlns:a16="http://schemas.microsoft.com/office/drawing/2014/main" val="1514872339"/>
                    </a:ext>
                  </a:extLst>
                </a:gridCol>
              </a:tblGrid>
              <a:tr h="444173">
                <a:tc>
                  <a:txBody>
                    <a:bodyPr/>
                    <a:lstStyle/>
                    <a:p>
                      <a:r>
                        <a:rPr lang="es-ES" sz="1400" b="0" noProof="0" dirty="0"/>
                        <a:t>Expresión sexista</a:t>
                      </a:r>
                      <a:endParaRPr lang="en-US" sz="1400" b="0" noProof="0" dirty="0"/>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s-ES" sz="1400" b="0" noProof="0" dirty="0"/>
                        <a:t>Alternativa no sexista</a:t>
                      </a:r>
                      <a:endParaRPr lang="en-US" sz="1400" b="0" noProof="0" dirty="0"/>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1801328849"/>
                  </a:ext>
                </a:extLst>
              </a:tr>
              <a:tr h="533677">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Es bueno para el bienestar del </a:t>
                      </a:r>
                      <a:r>
                        <a:rPr lang="es-ES" sz="1400" b="1" kern="1200" noProof="0" dirty="0">
                          <a:solidFill>
                            <a:srgbClr val="652300"/>
                          </a:solidFill>
                          <a:latin typeface="+mn-lt"/>
                          <a:ea typeface="+mn-ea"/>
                          <a:cs typeface="+mn-cs"/>
                        </a:rPr>
                        <a:t>hombre</a:t>
                      </a:r>
                      <a:r>
                        <a:rPr lang="es-ES" sz="140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Es bueno para el bienestar de la </a:t>
                      </a:r>
                      <a:r>
                        <a:rPr lang="es-ES" sz="1400" b="1" kern="1200" noProof="0" dirty="0">
                          <a:solidFill>
                            <a:srgbClr val="652300"/>
                          </a:solidFill>
                          <a:latin typeface="+mn-lt"/>
                          <a:ea typeface="+mn-ea"/>
                          <a:cs typeface="+mn-cs"/>
                        </a:rPr>
                        <a:t>humanidad</a:t>
                      </a:r>
                      <a:r>
                        <a:rPr lang="es-ES" sz="1400" kern="1200" noProof="0" dirty="0">
                          <a:solidFill>
                            <a:srgbClr val="652300"/>
                          </a:solidFill>
                          <a:latin typeface="+mn-lt"/>
                          <a:ea typeface="+mn-ea"/>
                          <a:cs typeface="+mn-cs"/>
                        </a:rPr>
                        <a:t>…</a:t>
                      </a:r>
                    </a:p>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Es bueno para </a:t>
                      </a:r>
                      <a:r>
                        <a:rPr lang="es-ES" sz="1400" b="1" kern="1200" noProof="0" dirty="0">
                          <a:solidFill>
                            <a:srgbClr val="652300"/>
                          </a:solidFill>
                          <a:latin typeface="+mn-lt"/>
                          <a:ea typeface="+mn-ea"/>
                          <a:cs typeface="+mn-cs"/>
                        </a:rPr>
                        <a:t>nuestro</a:t>
                      </a:r>
                      <a:r>
                        <a:rPr lang="es-ES" sz="1400" kern="1200" noProof="0" dirty="0">
                          <a:solidFill>
                            <a:srgbClr val="652300"/>
                          </a:solidFill>
                          <a:latin typeface="+mn-lt"/>
                          <a:ea typeface="+mn-ea"/>
                          <a:cs typeface="+mn-cs"/>
                        </a:rPr>
                        <a:t> bienestar…</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2019317855"/>
                  </a:ext>
                </a:extLst>
              </a:tr>
            </a:tbl>
          </a:graphicData>
        </a:graphic>
      </p:graphicFrame>
      <p:graphicFrame>
        <p:nvGraphicFramePr>
          <p:cNvPr id="9" name="Tabla 8">
            <a:extLst>
              <a:ext uri="{FF2B5EF4-FFF2-40B4-BE49-F238E27FC236}">
                <a16:creationId xmlns:a16="http://schemas.microsoft.com/office/drawing/2014/main" id="{27D7BD28-7F5A-4C25-8045-784E6CAD38BD}"/>
              </a:ext>
            </a:extLst>
          </p:cNvPr>
          <p:cNvGraphicFramePr>
            <a:graphicFrameLocks noGrp="1"/>
          </p:cNvGraphicFramePr>
          <p:nvPr>
            <p:extLst>
              <p:ext uri="{D42A27DB-BD31-4B8C-83A1-F6EECF244321}">
                <p14:modId xmlns:p14="http://schemas.microsoft.com/office/powerpoint/2010/main" val="2456389300"/>
              </p:ext>
            </p:extLst>
          </p:nvPr>
        </p:nvGraphicFramePr>
        <p:xfrm>
          <a:off x="6548015" y="4910158"/>
          <a:ext cx="4733926" cy="1389053"/>
        </p:xfrm>
        <a:graphic>
          <a:graphicData uri="http://schemas.openxmlformats.org/drawingml/2006/table">
            <a:tbl>
              <a:tblPr firstRow="1" bandRow="1">
                <a:solidFill>
                  <a:srgbClr val="652300"/>
                </a:solidFill>
                <a:tableStyleId>{073A0DAA-6AF3-43AB-8588-CEC1D06C72B9}</a:tableStyleId>
              </a:tblPr>
              <a:tblGrid>
                <a:gridCol w="2366963">
                  <a:extLst>
                    <a:ext uri="{9D8B030D-6E8A-4147-A177-3AD203B41FA5}">
                      <a16:colId xmlns:a16="http://schemas.microsoft.com/office/drawing/2014/main" val="2733678776"/>
                    </a:ext>
                  </a:extLst>
                </a:gridCol>
                <a:gridCol w="2366963">
                  <a:extLst>
                    <a:ext uri="{9D8B030D-6E8A-4147-A177-3AD203B41FA5}">
                      <a16:colId xmlns:a16="http://schemas.microsoft.com/office/drawing/2014/main" val="723677157"/>
                    </a:ext>
                  </a:extLst>
                </a:gridCol>
              </a:tblGrid>
              <a:tr h="444173">
                <a:tc>
                  <a:txBody>
                    <a:bodyPr/>
                    <a:lstStyle/>
                    <a:p>
                      <a:r>
                        <a:rPr lang="en-US" sz="1400" b="0" noProof="0" dirty="0"/>
                        <a:t>Sexist expression</a:t>
                      </a:r>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n-US" sz="1400" b="0" noProof="0" dirty="0"/>
                        <a:t>Non-sexist alternative</a:t>
                      </a:r>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3529197911"/>
                  </a:ext>
                </a:extLst>
              </a:tr>
              <a:tr h="533677">
                <a:tc>
                  <a:txBody>
                    <a:bodyPr/>
                    <a:lstStyle/>
                    <a:p>
                      <a:pPr marL="0" algn="l" defTabSz="914400" rtl="0" eaLnBrk="1" latinLnBrk="0" hangingPunct="1">
                        <a:lnSpc>
                          <a:spcPct val="100000"/>
                        </a:lnSpc>
                        <a:spcBef>
                          <a:spcPts val="0"/>
                        </a:spcBef>
                        <a:spcAft>
                          <a:spcPts val="0"/>
                        </a:spcAft>
                      </a:pPr>
                      <a:r>
                        <a:rPr lang="en-US" sz="1400" kern="1200" noProof="0">
                          <a:solidFill>
                            <a:srgbClr val="652300"/>
                          </a:solidFill>
                          <a:latin typeface="+mn-lt"/>
                          <a:ea typeface="+mn-ea"/>
                          <a:cs typeface="+mn-cs"/>
                        </a:rPr>
                        <a:t>It is good for </a:t>
                      </a:r>
                      <a:r>
                        <a:rPr lang="en-US" sz="1400" b="1" kern="1200" noProof="0">
                          <a:solidFill>
                            <a:srgbClr val="652300"/>
                          </a:solidFill>
                          <a:latin typeface="+mn-lt"/>
                          <a:ea typeface="+mn-ea"/>
                          <a:cs typeface="+mn-cs"/>
                        </a:rPr>
                        <a:t>man’s</a:t>
                      </a:r>
                      <a:r>
                        <a:rPr lang="en-US" sz="1400" kern="1200" noProof="0">
                          <a:solidFill>
                            <a:srgbClr val="652300"/>
                          </a:solidFill>
                          <a:latin typeface="+mn-lt"/>
                          <a:ea typeface="+mn-ea"/>
                          <a:cs typeface="+mn-cs"/>
                        </a:rPr>
                        <a:t> welfare…</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b="0" kern="1200" noProof="0" dirty="0">
                          <a:solidFill>
                            <a:srgbClr val="652300"/>
                          </a:solidFill>
                          <a:latin typeface="+mn-lt"/>
                          <a:ea typeface="+mn-ea"/>
                          <a:cs typeface="+mn-cs"/>
                        </a:rPr>
                        <a:t>It is good for </a:t>
                      </a:r>
                      <a:r>
                        <a:rPr lang="en-US" sz="1400" b="1" kern="1200" noProof="0" dirty="0">
                          <a:solidFill>
                            <a:srgbClr val="652300"/>
                          </a:solidFill>
                          <a:latin typeface="+mn-lt"/>
                          <a:ea typeface="+mn-ea"/>
                          <a:cs typeface="+mn-cs"/>
                        </a:rPr>
                        <a:t>human</a:t>
                      </a:r>
                      <a:r>
                        <a:rPr lang="en-US" sz="1400" b="0" kern="1200" noProof="0" dirty="0">
                          <a:solidFill>
                            <a:srgbClr val="652300"/>
                          </a:solidFill>
                          <a:latin typeface="+mn-lt"/>
                          <a:ea typeface="+mn-ea"/>
                          <a:cs typeface="+mn-cs"/>
                        </a:rPr>
                        <a:t> welfare…</a:t>
                      </a:r>
                    </a:p>
                    <a:p>
                      <a:pPr marL="0" algn="l" defTabSz="914400" rtl="0" eaLnBrk="1" latinLnBrk="0" hangingPunct="1">
                        <a:lnSpc>
                          <a:spcPct val="100000"/>
                        </a:lnSpc>
                        <a:spcBef>
                          <a:spcPts val="0"/>
                        </a:spcBef>
                        <a:spcAft>
                          <a:spcPts val="0"/>
                        </a:spcAft>
                      </a:pPr>
                      <a:r>
                        <a:rPr lang="en-US" sz="1400" b="0" kern="1200" noProof="0" dirty="0">
                          <a:solidFill>
                            <a:srgbClr val="652300"/>
                          </a:solidFill>
                          <a:latin typeface="+mn-lt"/>
                          <a:ea typeface="+mn-ea"/>
                          <a:cs typeface="+mn-cs"/>
                        </a:rPr>
                        <a:t>It is good for </a:t>
                      </a:r>
                      <a:r>
                        <a:rPr lang="en-US" sz="1400" b="1" kern="1200" noProof="0" dirty="0">
                          <a:solidFill>
                            <a:srgbClr val="652300"/>
                          </a:solidFill>
                          <a:latin typeface="+mn-lt"/>
                          <a:ea typeface="+mn-ea"/>
                          <a:cs typeface="+mn-cs"/>
                        </a:rPr>
                        <a:t>our</a:t>
                      </a:r>
                      <a:r>
                        <a:rPr lang="en-US" sz="1400" b="0" kern="1200" noProof="0" dirty="0">
                          <a:solidFill>
                            <a:srgbClr val="652300"/>
                          </a:solidFill>
                          <a:latin typeface="+mn-lt"/>
                          <a:ea typeface="+mn-ea"/>
                          <a:cs typeface="+mn-cs"/>
                        </a:rPr>
                        <a:t> welfare…</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2426561541"/>
                  </a:ext>
                </a:extLst>
              </a:tr>
            </a:tbl>
          </a:graphicData>
        </a:graphic>
      </p:graphicFrame>
    </p:spTree>
    <p:extLst>
      <p:ext uri="{BB962C8B-B14F-4D97-AF65-F5344CB8AC3E}">
        <p14:creationId xmlns:p14="http://schemas.microsoft.com/office/powerpoint/2010/main" val="226211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612" y="709336"/>
            <a:ext cx="9753600" cy="4343400"/>
          </a:xfrm>
        </p:spPr>
        <p:txBody>
          <a:bodyPr/>
          <a:lstStyle/>
          <a:p>
            <a:pPr marL="45720" indent="0">
              <a:buNone/>
            </a:pPr>
            <a:r>
              <a:rPr lang="en-US"/>
              <a:t>4. Use slash and the parentheses in vocatives</a:t>
            </a:r>
          </a:p>
          <a:p>
            <a:pPr marL="45720" indent="0">
              <a:buNone/>
            </a:pPr>
            <a:r>
              <a:rPr lang="en-US"/>
              <a:t>When it is unknown whether a man or a woman will receive the message, use slash or the parentheses in vocatives.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259930"/>
            <a:ext cx="1224136" cy="480238"/>
          </a:xfrm>
          <a:prstGeom prst="rect">
            <a:avLst/>
          </a:prstGeom>
        </p:spPr>
      </p:pic>
      <p:sp>
        <p:nvSpPr>
          <p:cNvPr id="9" name="TextBox 8"/>
          <p:cNvSpPr txBox="1"/>
          <p:nvPr/>
        </p:nvSpPr>
        <p:spPr>
          <a:xfrm>
            <a:off x="6670476" y="5526758"/>
            <a:ext cx="1338828" cy="424732"/>
          </a:xfrm>
          <a:prstGeom prst="rect">
            <a:avLst/>
          </a:prstGeom>
          <a:noFill/>
        </p:spPr>
        <p:txBody>
          <a:bodyPr wrap="none" rtlCol="0">
            <a:spAutoFit/>
          </a:bodyPr>
          <a:lstStyle/>
          <a:p>
            <a:pPr>
              <a:lnSpc>
                <a:spcPct val="90000"/>
              </a:lnSpc>
            </a:pPr>
            <a:r>
              <a:rPr lang="es-MX" sz="2400" dirty="0"/>
              <a:t>*</a:t>
            </a:r>
            <a:r>
              <a:rPr lang="en-US" dirty="0"/>
              <a:t>Vocative</a:t>
            </a:r>
          </a:p>
        </p:txBody>
      </p:sp>
      <p:graphicFrame>
        <p:nvGraphicFramePr>
          <p:cNvPr id="4" name="Tabla 3">
            <a:extLst>
              <a:ext uri="{FF2B5EF4-FFF2-40B4-BE49-F238E27FC236}">
                <a16:creationId xmlns:a16="http://schemas.microsoft.com/office/drawing/2014/main" id="{8C5B19C9-96AF-4DBE-B4AF-C41481F13AE5}"/>
              </a:ext>
            </a:extLst>
          </p:cNvPr>
          <p:cNvGraphicFramePr>
            <a:graphicFrameLocks noGrp="1"/>
          </p:cNvGraphicFramePr>
          <p:nvPr>
            <p:extLst>
              <p:ext uri="{D42A27DB-BD31-4B8C-83A1-F6EECF244321}">
                <p14:modId xmlns:p14="http://schemas.microsoft.com/office/powerpoint/2010/main" val="513410453"/>
              </p:ext>
            </p:extLst>
          </p:nvPr>
        </p:nvGraphicFramePr>
        <p:xfrm>
          <a:off x="2500649" y="2384761"/>
          <a:ext cx="6208436" cy="1422023"/>
        </p:xfrm>
        <a:graphic>
          <a:graphicData uri="http://schemas.openxmlformats.org/drawingml/2006/table">
            <a:tbl>
              <a:tblPr firstRow="1" bandRow="1">
                <a:solidFill>
                  <a:srgbClr val="652300"/>
                </a:solidFill>
                <a:tableStyleId>{073A0DAA-6AF3-43AB-8588-CEC1D06C72B9}</a:tableStyleId>
              </a:tblPr>
              <a:tblGrid>
                <a:gridCol w="3104218">
                  <a:extLst>
                    <a:ext uri="{9D8B030D-6E8A-4147-A177-3AD203B41FA5}">
                      <a16:colId xmlns:a16="http://schemas.microsoft.com/office/drawing/2014/main" val="2510347723"/>
                    </a:ext>
                  </a:extLst>
                </a:gridCol>
                <a:gridCol w="3104218">
                  <a:extLst>
                    <a:ext uri="{9D8B030D-6E8A-4147-A177-3AD203B41FA5}">
                      <a16:colId xmlns:a16="http://schemas.microsoft.com/office/drawing/2014/main" val="1320130971"/>
                    </a:ext>
                  </a:extLst>
                </a:gridCol>
              </a:tblGrid>
              <a:tr h="444173">
                <a:tc>
                  <a:txBody>
                    <a:bodyPr/>
                    <a:lstStyle/>
                    <a:p>
                      <a:r>
                        <a:rPr lang="es-ES" sz="1400" b="0" noProof="0" dirty="0"/>
                        <a:t>Expresión sexista</a:t>
                      </a:r>
                      <a:endParaRPr lang="en-US" sz="1400" b="0" noProof="0" dirty="0"/>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s-ES" sz="1400" b="0" noProof="0" dirty="0"/>
                        <a:t>Alternativa no sexista</a:t>
                      </a:r>
                      <a:endParaRPr lang="en-US" sz="1400" b="0" noProof="0" dirty="0"/>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939368385"/>
                  </a:ext>
                </a:extLst>
              </a:tr>
              <a:tr h="533677">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Estimado</a:t>
                      </a:r>
                      <a:r>
                        <a:rPr lang="es-ES" sz="140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Estimada/o</a:t>
                      </a:r>
                      <a:r>
                        <a:rPr lang="es-ES" sz="140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840174354"/>
                  </a:ext>
                </a:extLst>
              </a:tr>
              <a:tr h="444173">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Interesado</a:t>
                      </a:r>
                      <a:r>
                        <a:rPr lang="es-ES" sz="140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Interesado(a)</a:t>
                      </a:r>
                      <a:r>
                        <a:rPr lang="es-ES" sz="140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4139996257"/>
                  </a:ext>
                </a:extLst>
              </a:tr>
            </a:tbl>
          </a:graphicData>
        </a:graphic>
      </p:graphicFrame>
      <p:graphicFrame>
        <p:nvGraphicFramePr>
          <p:cNvPr id="10" name="Tabla 9">
            <a:extLst>
              <a:ext uri="{FF2B5EF4-FFF2-40B4-BE49-F238E27FC236}">
                <a16:creationId xmlns:a16="http://schemas.microsoft.com/office/drawing/2014/main" id="{864C9535-94A3-4306-A294-184521C5D4E6}"/>
              </a:ext>
            </a:extLst>
          </p:cNvPr>
          <p:cNvGraphicFramePr>
            <a:graphicFrameLocks noGrp="1"/>
          </p:cNvGraphicFramePr>
          <p:nvPr>
            <p:extLst>
              <p:ext uri="{D42A27DB-BD31-4B8C-83A1-F6EECF244321}">
                <p14:modId xmlns:p14="http://schemas.microsoft.com/office/powerpoint/2010/main" val="527105594"/>
              </p:ext>
            </p:extLst>
          </p:nvPr>
        </p:nvGraphicFramePr>
        <p:xfrm>
          <a:off x="2500648" y="4023201"/>
          <a:ext cx="6208436" cy="1496010"/>
        </p:xfrm>
        <a:graphic>
          <a:graphicData uri="http://schemas.openxmlformats.org/drawingml/2006/table">
            <a:tbl>
              <a:tblPr firstRow="1" bandRow="1">
                <a:solidFill>
                  <a:srgbClr val="652300"/>
                </a:solidFill>
                <a:tableStyleId>{073A0DAA-6AF3-43AB-8588-CEC1D06C72B9}</a:tableStyleId>
              </a:tblPr>
              <a:tblGrid>
                <a:gridCol w="3104218">
                  <a:extLst>
                    <a:ext uri="{9D8B030D-6E8A-4147-A177-3AD203B41FA5}">
                      <a16:colId xmlns:a16="http://schemas.microsoft.com/office/drawing/2014/main" val="1054569175"/>
                    </a:ext>
                  </a:extLst>
                </a:gridCol>
                <a:gridCol w="3104218">
                  <a:extLst>
                    <a:ext uri="{9D8B030D-6E8A-4147-A177-3AD203B41FA5}">
                      <a16:colId xmlns:a16="http://schemas.microsoft.com/office/drawing/2014/main" val="4061580525"/>
                    </a:ext>
                  </a:extLst>
                </a:gridCol>
              </a:tblGrid>
              <a:tr h="444173">
                <a:tc>
                  <a:txBody>
                    <a:bodyPr/>
                    <a:lstStyle/>
                    <a:p>
                      <a:r>
                        <a:rPr lang="en-US" sz="1400" b="0" noProof="0" dirty="0"/>
                        <a:t>Sexist expression</a:t>
                      </a:r>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n-US" sz="1400" b="0" noProof="0" dirty="0"/>
                        <a:t>Non-sexist alternative</a:t>
                      </a:r>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3016136689"/>
                  </a:ext>
                </a:extLst>
              </a:tr>
              <a:tr h="533677">
                <a:tc>
                  <a:txBody>
                    <a:bodyPr/>
                    <a:lstStyle/>
                    <a:p>
                      <a:pPr marL="0" algn="l" defTabSz="914400" rtl="0" eaLnBrk="1" latinLnBrk="0" hangingPunct="1">
                        <a:lnSpc>
                          <a:spcPct val="100000"/>
                        </a:lnSpc>
                        <a:spcBef>
                          <a:spcPts val="0"/>
                        </a:spcBef>
                        <a:spcAft>
                          <a:spcPts val="0"/>
                        </a:spcAft>
                      </a:pPr>
                      <a:r>
                        <a:rPr lang="en-US" sz="1400" kern="1200" noProof="0">
                          <a:solidFill>
                            <a:srgbClr val="652300"/>
                          </a:solidFill>
                          <a:latin typeface="+mn-lt"/>
                          <a:ea typeface="+mn-ea"/>
                          <a:cs typeface="+mn-cs"/>
                        </a:rPr>
                        <a:t>Dear </a:t>
                      </a:r>
                      <a:r>
                        <a:rPr lang="en-US" sz="1400" b="1" kern="1200" noProof="0">
                          <a:solidFill>
                            <a:srgbClr val="652300"/>
                          </a:solidFill>
                          <a:latin typeface="+mn-lt"/>
                          <a:ea typeface="+mn-ea"/>
                          <a:cs typeface="+mn-cs"/>
                        </a:rPr>
                        <a:t>Sir</a:t>
                      </a:r>
                      <a:r>
                        <a:rPr lang="en-US" sz="1400" kern="1200" noProof="0">
                          <a:solidFill>
                            <a:srgbClr val="652300"/>
                          </a:solidFill>
                          <a:latin typeface="+mn-lt"/>
                          <a:ea typeface="+mn-ea"/>
                          <a:cs typeface="+mn-cs"/>
                        </a:rPr>
                        <a:t>,</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b="0" kern="1200" noProof="0">
                          <a:solidFill>
                            <a:srgbClr val="652300"/>
                          </a:solidFill>
                          <a:latin typeface="+mn-lt"/>
                          <a:ea typeface="+mn-ea"/>
                          <a:cs typeface="+mn-cs"/>
                        </a:rPr>
                        <a:t>Dear </a:t>
                      </a:r>
                      <a:r>
                        <a:rPr lang="en-US" sz="1400" b="1" kern="1200" noProof="0">
                          <a:solidFill>
                            <a:srgbClr val="652300"/>
                          </a:solidFill>
                          <a:latin typeface="+mn-lt"/>
                          <a:ea typeface="+mn-ea"/>
                          <a:cs typeface="+mn-cs"/>
                        </a:rPr>
                        <a:t>Sir/Madam</a:t>
                      </a:r>
                      <a:r>
                        <a:rPr lang="en-US" sz="1400" b="0" kern="1200" noProof="0">
                          <a:solidFill>
                            <a:srgbClr val="652300"/>
                          </a:solidFill>
                          <a:latin typeface="+mn-lt"/>
                          <a:ea typeface="+mn-ea"/>
                          <a:cs typeface="+mn-cs"/>
                        </a:rPr>
                        <a:t>,</a:t>
                      </a: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3074490702"/>
                  </a:ext>
                </a:extLst>
              </a:tr>
              <a:tr h="444173">
                <a:tc>
                  <a:txBody>
                    <a:bodyPr/>
                    <a:lstStyle/>
                    <a:p>
                      <a:pPr marL="0" algn="l" defTabSz="914400" rtl="0" eaLnBrk="1" latinLnBrk="0" hangingPunct="1">
                        <a:lnSpc>
                          <a:spcPct val="100000"/>
                        </a:lnSpc>
                        <a:spcBef>
                          <a:spcPts val="0"/>
                        </a:spcBef>
                        <a:spcAft>
                          <a:spcPts val="0"/>
                        </a:spcAft>
                      </a:pPr>
                      <a:r>
                        <a:rPr lang="en-US" sz="1400" b="0" kern="1200" noProof="0">
                          <a:solidFill>
                            <a:srgbClr val="652300"/>
                          </a:solidFill>
                          <a:latin typeface="+mn-lt"/>
                          <a:ea typeface="+mn-ea"/>
                          <a:cs typeface="+mn-cs"/>
                        </a:rPr>
                        <a:t>To whom it may concern (masc.),</a:t>
                      </a: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kern="1200" noProof="0" dirty="0">
                          <a:solidFill>
                            <a:srgbClr val="652300"/>
                          </a:solidFill>
                          <a:latin typeface="+mn-lt"/>
                          <a:ea typeface="+mn-ea"/>
                          <a:cs typeface="+mn-cs"/>
                        </a:rPr>
                        <a:t>To whom it may concern (masc. and fem.),</a:t>
                      </a: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4267133749"/>
                  </a:ext>
                </a:extLst>
              </a:tr>
            </a:tbl>
          </a:graphicData>
        </a:graphic>
      </p:graphicFrame>
      <p:sp>
        <p:nvSpPr>
          <p:cNvPr id="11" name="TextBox 8">
            <a:extLst>
              <a:ext uri="{FF2B5EF4-FFF2-40B4-BE49-F238E27FC236}">
                <a16:creationId xmlns:a16="http://schemas.microsoft.com/office/drawing/2014/main" id="{678867E8-6950-4485-9CFE-A57B6EA9C876}"/>
              </a:ext>
            </a:extLst>
          </p:cNvPr>
          <p:cNvSpPr txBox="1"/>
          <p:nvPr/>
        </p:nvSpPr>
        <p:spPr>
          <a:xfrm>
            <a:off x="8009304" y="5646397"/>
            <a:ext cx="3499676" cy="230832"/>
          </a:xfrm>
          <a:prstGeom prst="rect">
            <a:avLst/>
          </a:prstGeom>
          <a:noFill/>
        </p:spPr>
        <p:txBody>
          <a:bodyPr wrap="none" rtlCol="0">
            <a:spAutoFit/>
          </a:bodyPr>
          <a:lstStyle/>
          <a:p>
            <a:pPr>
              <a:lnSpc>
                <a:spcPct val="90000"/>
              </a:lnSpc>
            </a:pPr>
            <a:r>
              <a:rPr lang="en-US" sz="1000" dirty="0">
                <a:latin typeface="Arial" panose="020B0604020202020204" pitchFamily="34" charset="0"/>
                <a:cs typeface="Arial" panose="020B0604020202020204" pitchFamily="34" charset="0"/>
              </a:rPr>
              <a:t>Noun or adjective used in addressing or invoking a person.</a:t>
            </a:r>
          </a:p>
        </p:txBody>
      </p:sp>
    </p:spTree>
    <p:extLst>
      <p:ext uri="{BB962C8B-B14F-4D97-AF65-F5344CB8AC3E}">
        <p14:creationId xmlns:p14="http://schemas.microsoft.com/office/powerpoint/2010/main" val="44651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612" y="709336"/>
            <a:ext cx="9753600" cy="4343400"/>
          </a:xfrm>
        </p:spPr>
        <p:txBody>
          <a:bodyPr/>
          <a:lstStyle/>
          <a:p>
            <a:pPr marL="45720" indent="0">
              <a:buNone/>
            </a:pPr>
            <a:r>
              <a:rPr lang="en-US" dirty="0"/>
              <a:t>5. Use academic and professional titles</a:t>
            </a:r>
          </a:p>
          <a:p>
            <a:pPr marL="45720" indent="0">
              <a:buNone/>
            </a:pPr>
            <a:r>
              <a:rPr lang="en-US" dirty="0"/>
              <a:t>A common mistake is to mention academic and professional titles in masculine.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00"/>
            <a:ext cx="12188825" cy="2880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908" y="259930"/>
            <a:ext cx="1224136" cy="480238"/>
          </a:xfrm>
          <a:prstGeom prst="rect">
            <a:avLst/>
          </a:prstGeom>
        </p:spPr>
      </p:pic>
      <p:sp>
        <p:nvSpPr>
          <p:cNvPr id="9" name="TextBox 8"/>
          <p:cNvSpPr txBox="1"/>
          <p:nvPr/>
        </p:nvSpPr>
        <p:spPr>
          <a:xfrm>
            <a:off x="6238428" y="2024334"/>
            <a:ext cx="5606022" cy="923330"/>
          </a:xfrm>
          <a:prstGeom prst="rect">
            <a:avLst/>
          </a:prstGeom>
          <a:noFill/>
        </p:spPr>
        <p:txBody>
          <a:bodyPr wrap="none" rtlCol="0">
            <a:spAutoFit/>
          </a:bodyPr>
          <a:lstStyle/>
          <a:p>
            <a:pPr>
              <a:lnSpc>
                <a:spcPct val="90000"/>
              </a:lnSpc>
            </a:pPr>
            <a:r>
              <a:rPr lang="en-US" sz="2000" dirty="0"/>
              <a:t>It must also be avoided the exclusive use </a:t>
            </a:r>
          </a:p>
          <a:p>
            <a:pPr>
              <a:lnSpc>
                <a:spcPct val="90000"/>
              </a:lnSpc>
            </a:pPr>
            <a:r>
              <a:rPr lang="en-US" sz="2000" dirty="0"/>
              <a:t>of the feminine for occupations traditionally</a:t>
            </a:r>
          </a:p>
          <a:p>
            <a:pPr>
              <a:lnSpc>
                <a:spcPct val="90000"/>
              </a:lnSpc>
            </a:pPr>
            <a:r>
              <a:rPr lang="en-US" sz="2000" dirty="0"/>
              <a:t>associated with women.</a:t>
            </a:r>
          </a:p>
        </p:txBody>
      </p:sp>
      <p:graphicFrame>
        <p:nvGraphicFramePr>
          <p:cNvPr id="8" name="Tabla 7">
            <a:extLst>
              <a:ext uri="{FF2B5EF4-FFF2-40B4-BE49-F238E27FC236}">
                <a16:creationId xmlns:a16="http://schemas.microsoft.com/office/drawing/2014/main" id="{D0504360-6B55-471F-BAB6-E74EC0F6F708}"/>
              </a:ext>
            </a:extLst>
          </p:cNvPr>
          <p:cNvGraphicFramePr>
            <a:graphicFrameLocks noGrp="1"/>
          </p:cNvGraphicFramePr>
          <p:nvPr>
            <p:extLst>
              <p:ext uri="{D42A27DB-BD31-4B8C-83A1-F6EECF244321}">
                <p14:modId xmlns:p14="http://schemas.microsoft.com/office/powerpoint/2010/main" val="3674389468"/>
              </p:ext>
            </p:extLst>
          </p:nvPr>
        </p:nvGraphicFramePr>
        <p:xfrm>
          <a:off x="1053852" y="2279898"/>
          <a:ext cx="4762500" cy="1533053"/>
        </p:xfrm>
        <a:graphic>
          <a:graphicData uri="http://schemas.openxmlformats.org/drawingml/2006/table">
            <a:tbl>
              <a:tblPr firstRow="1" bandRow="1">
                <a:solidFill>
                  <a:srgbClr val="652300"/>
                </a:solidFill>
                <a:tableStyleId>{073A0DAA-6AF3-43AB-8588-CEC1D06C72B9}</a:tableStyleId>
              </a:tblPr>
              <a:tblGrid>
                <a:gridCol w="2381250">
                  <a:extLst>
                    <a:ext uri="{9D8B030D-6E8A-4147-A177-3AD203B41FA5}">
                      <a16:colId xmlns:a16="http://schemas.microsoft.com/office/drawing/2014/main" val="3074757395"/>
                    </a:ext>
                  </a:extLst>
                </a:gridCol>
                <a:gridCol w="2381250">
                  <a:extLst>
                    <a:ext uri="{9D8B030D-6E8A-4147-A177-3AD203B41FA5}">
                      <a16:colId xmlns:a16="http://schemas.microsoft.com/office/drawing/2014/main" val="1514872339"/>
                    </a:ext>
                  </a:extLst>
                </a:gridCol>
              </a:tblGrid>
              <a:tr h="444173">
                <a:tc>
                  <a:txBody>
                    <a:bodyPr/>
                    <a:lstStyle/>
                    <a:p>
                      <a:r>
                        <a:rPr lang="es-ES" sz="1400" b="0" noProof="0" dirty="0"/>
                        <a:t>Expresión sexista</a:t>
                      </a:r>
                      <a:endParaRPr lang="en-US" sz="1400" b="0" noProof="0" dirty="0"/>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s-ES" sz="1400" b="0" noProof="0" dirty="0"/>
                        <a:t>Alternativa no sexista</a:t>
                      </a:r>
                      <a:endParaRPr lang="en-US" sz="1400" b="0" noProof="0" dirty="0"/>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1801328849"/>
                  </a:ext>
                </a:extLst>
              </a:tr>
              <a:tr h="533677">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La </a:t>
                      </a:r>
                      <a:r>
                        <a:rPr lang="es-ES" sz="1400" b="1" kern="1200" noProof="0" dirty="0">
                          <a:solidFill>
                            <a:srgbClr val="652300"/>
                          </a:solidFill>
                          <a:latin typeface="+mn-lt"/>
                          <a:ea typeface="+mn-ea"/>
                          <a:cs typeface="+mn-cs"/>
                        </a:rPr>
                        <a:t>médico</a:t>
                      </a:r>
                      <a:r>
                        <a:rPr lang="es-ES" sz="1400" kern="1200" noProof="0" dirty="0">
                          <a:solidFill>
                            <a:srgbClr val="652300"/>
                          </a:solidFill>
                          <a:latin typeface="+mn-lt"/>
                          <a:ea typeface="+mn-ea"/>
                          <a:cs typeface="+mn-cs"/>
                        </a:rPr>
                        <a:t> Teresa Peralta…</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La </a:t>
                      </a:r>
                      <a:r>
                        <a:rPr lang="es-ES" sz="1400" b="1" kern="1200" noProof="0" dirty="0">
                          <a:solidFill>
                            <a:srgbClr val="652300"/>
                          </a:solidFill>
                          <a:latin typeface="+mn-lt"/>
                          <a:ea typeface="+mn-ea"/>
                          <a:cs typeface="+mn-cs"/>
                        </a:rPr>
                        <a:t>médica</a:t>
                      </a:r>
                      <a:r>
                        <a:rPr lang="es-ES" sz="1400" b="0" kern="1200" noProof="0" dirty="0">
                          <a:solidFill>
                            <a:srgbClr val="652300"/>
                          </a:solidFill>
                          <a:latin typeface="+mn-lt"/>
                          <a:ea typeface="+mn-ea"/>
                          <a:cs typeface="+mn-cs"/>
                        </a:rPr>
                        <a:t> Teresa Peralta…</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2019317855"/>
                  </a:ext>
                </a:extLst>
              </a:tr>
              <a:tr h="444173">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Teresa Peralta, </a:t>
                      </a:r>
                      <a:r>
                        <a:rPr lang="es-ES" sz="1400" b="1" kern="1200" noProof="0" dirty="0">
                          <a:solidFill>
                            <a:srgbClr val="652300"/>
                          </a:solidFill>
                          <a:latin typeface="+mn-lt"/>
                          <a:ea typeface="+mn-ea"/>
                          <a:cs typeface="+mn-cs"/>
                        </a:rPr>
                        <a:t>asesor</a:t>
                      </a:r>
                      <a:r>
                        <a:rPr lang="es-ES" sz="1400" b="0" kern="1200" noProof="0" dirty="0">
                          <a:solidFill>
                            <a:srgbClr val="652300"/>
                          </a:solidFill>
                          <a:latin typeface="+mn-lt"/>
                          <a:ea typeface="+mn-ea"/>
                          <a:cs typeface="+mn-cs"/>
                        </a:rPr>
                        <a:t> del presidente…</a:t>
                      </a:r>
                      <a:endParaRPr lang="en-US" sz="1400"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Teresa Peralta, </a:t>
                      </a:r>
                      <a:r>
                        <a:rPr lang="es-ES" sz="1400" b="1" kern="1200" noProof="0" dirty="0">
                          <a:solidFill>
                            <a:srgbClr val="652300"/>
                          </a:solidFill>
                          <a:latin typeface="+mn-lt"/>
                          <a:ea typeface="+mn-ea"/>
                          <a:cs typeface="+mn-cs"/>
                        </a:rPr>
                        <a:t>asesora</a:t>
                      </a:r>
                      <a:r>
                        <a:rPr lang="es-ES" sz="1400" b="0" kern="1200" noProof="0" dirty="0">
                          <a:solidFill>
                            <a:srgbClr val="652300"/>
                          </a:solidFill>
                          <a:latin typeface="+mn-lt"/>
                          <a:ea typeface="+mn-ea"/>
                          <a:cs typeface="+mn-cs"/>
                        </a:rPr>
                        <a:t> del presidente…</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1347615868"/>
                  </a:ext>
                </a:extLst>
              </a:tr>
            </a:tbl>
          </a:graphicData>
        </a:graphic>
      </p:graphicFrame>
      <p:graphicFrame>
        <p:nvGraphicFramePr>
          <p:cNvPr id="10" name="Tabla 9">
            <a:extLst>
              <a:ext uri="{FF2B5EF4-FFF2-40B4-BE49-F238E27FC236}">
                <a16:creationId xmlns:a16="http://schemas.microsoft.com/office/drawing/2014/main" id="{E3B8B6EE-2686-4123-8CB1-FF1017C9F87B}"/>
              </a:ext>
            </a:extLst>
          </p:cNvPr>
          <p:cNvGraphicFramePr>
            <a:graphicFrameLocks noGrp="1"/>
          </p:cNvGraphicFramePr>
          <p:nvPr>
            <p:extLst>
              <p:ext uri="{D42A27DB-BD31-4B8C-83A1-F6EECF244321}">
                <p14:modId xmlns:p14="http://schemas.microsoft.com/office/powerpoint/2010/main" val="2721948258"/>
              </p:ext>
            </p:extLst>
          </p:nvPr>
        </p:nvGraphicFramePr>
        <p:xfrm>
          <a:off x="1053851" y="4260259"/>
          <a:ext cx="4762500" cy="1746413"/>
        </p:xfrm>
        <a:graphic>
          <a:graphicData uri="http://schemas.openxmlformats.org/drawingml/2006/table">
            <a:tbl>
              <a:tblPr firstRow="1" bandRow="1">
                <a:solidFill>
                  <a:srgbClr val="652300"/>
                </a:solidFill>
                <a:tableStyleId>{073A0DAA-6AF3-43AB-8588-CEC1D06C72B9}</a:tableStyleId>
              </a:tblPr>
              <a:tblGrid>
                <a:gridCol w="2381250">
                  <a:extLst>
                    <a:ext uri="{9D8B030D-6E8A-4147-A177-3AD203B41FA5}">
                      <a16:colId xmlns:a16="http://schemas.microsoft.com/office/drawing/2014/main" val="3901839396"/>
                    </a:ext>
                  </a:extLst>
                </a:gridCol>
                <a:gridCol w="2381250">
                  <a:extLst>
                    <a:ext uri="{9D8B030D-6E8A-4147-A177-3AD203B41FA5}">
                      <a16:colId xmlns:a16="http://schemas.microsoft.com/office/drawing/2014/main" val="883247417"/>
                    </a:ext>
                  </a:extLst>
                </a:gridCol>
              </a:tblGrid>
              <a:tr h="444173">
                <a:tc>
                  <a:txBody>
                    <a:bodyPr/>
                    <a:lstStyle/>
                    <a:p>
                      <a:r>
                        <a:rPr lang="en-US" sz="1400" b="0" noProof="0" dirty="0"/>
                        <a:t>Sexist expression</a:t>
                      </a:r>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n-US" sz="1400" b="0" noProof="0" dirty="0"/>
                        <a:t>Non-sexist alternative</a:t>
                      </a:r>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4254485423"/>
                  </a:ext>
                </a:extLst>
              </a:tr>
              <a:tr h="533677">
                <a:tc>
                  <a:txBody>
                    <a:bodyPr/>
                    <a:lstStyle/>
                    <a:p>
                      <a:pPr marL="0" algn="l" defTabSz="914400" rtl="0" eaLnBrk="1" latinLnBrk="0" hangingPunct="1">
                        <a:lnSpc>
                          <a:spcPct val="100000"/>
                        </a:lnSpc>
                        <a:spcBef>
                          <a:spcPts val="0"/>
                        </a:spcBef>
                        <a:spcAft>
                          <a:spcPts val="0"/>
                        </a:spcAft>
                      </a:pPr>
                      <a:r>
                        <a:rPr lang="es-ES" sz="1400" b="1" kern="1200" noProof="0" dirty="0">
                          <a:solidFill>
                            <a:srgbClr val="652300"/>
                          </a:solidFill>
                          <a:latin typeface="+mn-lt"/>
                          <a:ea typeface="+mn-ea"/>
                          <a:cs typeface="+mn-cs"/>
                        </a:rPr>
                        <a:t>Doctor</a:t>
                      </a:r>
                      <a:r>
                        <a:rPr lang="es-ES" sz="1400" b="0" kern="1200" noProof="0" dirty="0">
                          <a:solidFill>
                            <a:srgbClr val="652300"/>
                          </a:solidFill>
                          <a:latin typeface="+mn-lt"/>
                          <a:ea typeface="+mn-ea"/>
                          <a:cs typeface="+mn-cs"/>
                        </a:rPr>
                        <a:t> (</a:t>
                      </a:r>
                      <a:r>
                        <a:rPr lang="es-ES" sz="1400" b="0" kern="1200" noProof="0" dirty="0" err="1">
                          <a:solidFill>
                            <a:srgbClr val="652300"/>
                          </a:solidFill>
                          <a:latin typeface="+mn-lt"/>
                          <a:ea typeface="+mn-ea"/>
                          <a:cs typeface="+mn-cs"/>
                        </a:rPr>
                        <a:t>masc</a:t>
                      </a:r>
                      <a:r>
                        <a:rPr lang="es-ES" sz="1400" b="0" kern="1200" noProof="0" dirty="0">
                          <a:solidFill>
                            <a:srgbClr val="652300"/>
                          </a:solidFill>
                          <a:latin typeface="+mn-lt"/>
                          <a:ea typeface="+mn-ea"/>
                          <a:cs typeface="+mn-cs"/>
                        </a:rPr>
                        <a:t>.) Teresa Peralta…</a:t>
                      </a:r>
                      <a:endParaRPr lang="en-US" sz="1400" b="1"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b="1" kern="1200" noProof="0" dirty="0">
                          <a:solidFill>
                            <a:srgbClr val="652300"/>
                          </a:solidFill>
                          <a:latin typeface="+mn-lt"/>
                          <a:ea typeface="+mn-ea"/>
                          <a:cs typeface="+mn-cs"/>
                        </a:rPr>
                        <a:t>Doctor</a:t>
                      </a:r>
                      <a:r>
                        <a:rPr lang="en-US" sz="1400" b="0" kern="1200" noProof="0" dirty="0">
                          <a:solidFill>
                            <a:srgbClr val="652300"/>
                          </a:solidFill>
                          <a:latin typeface="+mn-lt"/>
                          <a:ea typeface="+mn-ea"/>
                          <a:cs typeface="+mn-cs"/>
                        </a:rPr>
                        <a:t> (fem.) Teresa Peralta…</a:t>
                      </a:r>
                      <a:endParaRPr lang="en-US" sz="1400" b="1"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3173462671"/>
                  </a:ext>
                </a:extLst>
              </a:tr>
              <a:tr h="444173">
                <a:tc>
                  <a:txBody>
                    <a:bodyPr/>
                    <a:lstStyle/>
                    <a:p>
                      <a:pPr marL="0" algn="l" defTabSz="914400" rtl="0" eaLnBrk="1" latinLnBrk="0" hangingPunct="1">
                        <a:lnSpc>
                          <a:spcPct val="100000"/>
                        </a:lnSpc>
                        <a:spcBef>
                          <a:spcPts val="0"/>
                        </a:spcBef>
                        <a:spcAft>
                          <a:spcPts val="0"/>
                        </a:spcAft>
                      </a:pPr>
                      <a:r>
                        <a:rPr lang="en-US" sz="1400" b="0" kern="1200" noProof="0" dirty="0">
                          <a:solidFill>
                            <a:srgbClr val="652300"/>
                          </a:solidFill>
                          <a:latin typeface="+mn-lt"/>
                          <a:ea typeface="+mn-ea"/>
                          <a:cs typeface="+mn-cs"/>
                        </a:rPr>
                        <a:t>Teresa Peralta, President’s </a:t>
                      </a:r>
                      <a:r>
                        <a:rPr lang="en-US" sz="1400" b="1" kern="1200" noProof="0" dirty="0">
                          <a:solidFill>
                            <a:srgbClr val="652300"/>
                          </a:solidFill>
                          <a:latin typeface="+mn-lt"/>
                          <a:ea typeface="+mn-ea"/>
                          <a:cs typeface="+mn-cs"/>
                        </a:rPr>
                        <a:t>advisor</a:t>
                      </a:r>
                      <a:r>
                        <a:rPr lang="en-US" sz="1400" b="0" kern="1200" noProof="0" dirty="0">
                          <a:solidFill>
                            <a:srgbClr val="652300"/>
                          </a:solidFill>
                          <a:latin typeface="+mn-lt"/>
                          <a:ea typeface="+mn-ea"/>
                          <a:cs typeface="+mn-cs"/>
                        </a:rPr>
                        <a:t> (masc.)…</a:t>
                      </a: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kern="1200" noProof="0" dirty="0">
                          <a:solidFill>
                            <a:srgbClr val="652300"/>
                          </a:solidFill>
                          <a:latin typeface="+mn-lt"/>
                          <a:ea typeface="+mn-ea"/>
                          <a:cs typeface="+mn-cs"/>
                        </a:rPr>
                        <a:t>Teresa Peralta, President’s </a:t>
                      </a:r>
                      <a:r>
                        <a:rPr lang="en-US" sz="1400" b="1" kern="1200" noProof="0" dirty="0">
                          <a:solidFill>
                            <a:srgbClr val="652300"/>
                          </a:solidFill>
                          <a:latin typeface="+mn-lt"/>
                          <a:ea typeface="+mn-ea"/>
                          <a:cs typeface="+mn-cs"/>
                        </a:rPr>
                        <a:t>advisor</a:t>
                      </a:r>
                      <a:r>
                        <a:rPr lang="en-US" sz="1400" b="0" kern="1200" noProof="0" dirty="0">
                          <a:solidFill>
                            <a:srgbClr val="652300"/>
                          </a:solidFill>
                          <a:latin typeface="+mn-lt"/>
                          <a:ea typeface="+mn-ea"/>
                          <a:cs typeface="+mn-cs"/>
                        </a:rPr>
                        <a:t> (fem.)</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132281958"/>
                  </a:ext>
                </a:extLst>
              </a:tr>
            </a:tbl>
          </a:graphicData>
        </a:graphic>
      </p:graphicFrame>
      <p:graphicFrame>
        <p:nvGraphicFramePr>
          <p:cNvPr id="11" name="Tabla 10">
            <a:extLst>
              <a:ext uri="{FF2B5EF4-FFF2-40B4-BE49-F238E27FC236}">
                <a16:creationId xmlns:a16="http://schemas.microsoft.com/office/drawing/2014/main" id="{D9FF985E-08A1-4844-82FF-25DD8EC764A5}"/>
              </a:ext>
            </a:extLst>
          </p:cNvPr>
          <p:cNvGraphicFramePr>
            <a:graphicFrameLocks noGrp="1"/>
          </p:cNvGraphicFramePr>
          <p:nvPr>
            <p:extLst>
              <p:ext uri="{D42A27DB-BD31-4B8C-83A1-F6EECF244321}">
                <p14:modId xmlns:p14="http://schemas.microsoft.com/office/powerpoint/2010/main" val="2313401345"/>
              </p:ext>
            </p:extLst>
          </p:nvPr>
        </p:nvGraphicFramePr>
        <p:xfrm>
          <a:off x="6454004" y="2930956"/>
          <a:ext cx="5154860" cy="1866196"/>
        </p:xfrm>
        <a:graphic>
          <a:graphicData uri="http://schemas.openxmlformats.org/drawingml/2006/table">
            <a:tbl>
              <a:tblPr firstRow="1" bandRow="1">
                <a:solidFill>
                  <a:srgbClr val="652300"/>
                </a:solidFill>
                <a:tableStyleId>{073A0DAA-6AF3-43AB-8588-CEC1D06C72B9}</a:tableStyleId>
              </a:tblPr>
              <a:tblGrid>
                <a:gridCol w="2577430">
                  <a:extLst>
                    <a:ext uri="{9D8B030D-6E8A-4147-A177-3AD203B41FA5}">
                      <a16:colId xmlns:a16="http://schemas.microsoft.com/office/drawing/2014/main" val="3074757395"/>
                    </a:ext>
                  </a:extLst>
                </a:gridCol>
                <a:gridCol w="2577430">
                  <a:extLst>
                    <a:ext uri="{9D8B030D-6E8A-4147-A177-3AD203B41FA5}">
                      <a16:colId xmlns:a16="http://schemas.microsoft.com/office/drawing/2014/main" val="1514872339"/>
                    </a:ext>
                  </a:extLst>
                </a:gridCol>
              </a:tblGrid>
              <a:tr h="444173">
                <a:tc>
                  <a:txBody>
                    <a:bodyPr/>
                    <a:lstStyle/>
                    <a:p>
                      <a:r>
                        <a:rPr lang="es-ES" sz="1400" b="0" noProof="0" dirty="0"/>
                        <a:t>Expresión sexista</a:t>
                      </a:r>
                      <a:endParaRPr lang="en-US" sz="1400" b="0" noProof="0" dirty="0"/>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s-ES" sz="1400" b="0" noProof="0" dirty="0"/>
                        <a:t>Alternativa no sexista</a:t>
                      </a:r>
                      <a:endParaRPr lang="en-US" sz="1400" b="0" noProof="0" dirty="0"/>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1801328849"/>
                  </a:ext>
                </a:extLst>
              </a:tr>
              <a:tr h="533677">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Las </a:t>
                      </a:r>
                      <a:r>
                        <a:rPr lang="es-ES" sz="1400" b="1" kern="1200" noProof="0" dirty="0">
                          <a:solidFill>
                            <a:srgbClr val="652300"/>
                          </a:solidFill>
                          <a:latin typeface="+mn-lt"/>
                          <a:ea typeface="+mn-ea"/>
                          <a:cs typeface="+mn-cs"/>
                        </a:rPr>
                        <a:t>secretarias</a:t>
                      </a:r>
                      <a:r>
                        <a:rPr lang="es-ES" sz="1400" b="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El </a:t>
                      </a:r>
                      <a:r>
                        <a:rPr lang="es-ES" sz="1400" b="1" kern="1200" noProof="0" dirty="0">
                          <a:solidFill>
                            <a:srgbClr val="652300"/>
                          </a:solidFill>
                          <a:latin typeface="+mn-lt"/>
                          <a:ea typeface="+mn-ea"/>
                          <a:cs typeface="+mn-cs"/>
                        </a:rPr>
                        <a:t>personal secretarial</a:t>
                      </a:r>
                      <a:r>
                        <a:rPr lang="es-ES" sz="1400" b="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2019317855"/>
                  </a:ext>
                </a:extLst>
              </a:tr>
              <a:tr h="444173">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Las </a:t>
                      </a:r>
                      <a:r>
                        <a:rPr lang="es-ES" sz="1400" b="1" kern="1200" noProof="0" dirty="0">
                          <a:solidFill>
                            <a:srgbClr val="652300"/>
                          </a:solidFill>
                          <a:latin typeface="+mn-lt"/>
                          <a:ea typeface="+mn-ea"/>
                          <a:cs typeface="+mn-cs"/>
                        </a:rPr>
                        <a:t>enfermeras</a:t>
                      </a:r>
                      <a:r>
                        <a:rPr lang="es-ES" sz="1400" b="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El </a:t>
                      </a:r>
                      <a:r>
                        <a:rPr lang="es-ES" sz="1400" b="1" kern="1200" noProof="0" dirty="0">
                          <a:solidFill>
                            <a:srgbClr val="652300"/>
                          </a:solidFill>
                          <a:latin typeface="+mn-lt"/>
                          <a:ea typeface="+mn-ea"/>
                          <a:cs typeface="+mn-cs"/>
                        </a:rPr>
                        <a:t>personal de enfermería</a:t>
                      </a:r>
                      <a:r>
                        <a:rPr lang="es-ES" sz="1400" b="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1347615868"/>
                  </a:ext>
                </a:extLst>
              </a:tr>
              <a:tr h="444173">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Las </a:t>
                      </a:r>
                      <a:r>
                        <a:rPr lang="es-ES" sz="1400" b="1" kern="1200" noProof="0" dirty="0">
                          <a:solidFill>
                            <a:srgbClr val="652300"/>
                          </a:solidFill>
                          <a:latin typeface="+mn-lt"/>
                          <a:ea typeface="+mn-ea"/>
                          <a:cs typeface="+mn-cs"/>
                        </a:rPr>
                        <a:t>terapistas</a:t>
                      </a:r>
                      <a:r>
                        <a:rPr lang="es-ES" sz="1400" b="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s-ES" sz="1400" kern="1200" noProof="0" dirty="0">
                          <a:solidFill>
                            <a:srgbClr val="652300"/>
                          </a:solidFill>
                          <a:latin typeface="+mn-lt"/>
                          <a:ea typeface="+mn-ea"/>
                          <a:cs typeface="+mn-cs"/>
                        </a:rPr>
                        <a:t>El </a:t>
                      </a:r>
                      <a:r>
                        <a:rPr lang="es-ES" sz="1400" b="1" kern="1200" noProof="0" dirty="0">
                          <a:solidFill>
                            <a:srgbClr val="652300"/>
                          </a:solidFill>
                          <a:latin typeface="+mn-lt"/>
                          <a:ea typeface="+mn-ea"/>
                          <a:cs typeface="+mn-cs"/>
                        </a:rPr>
                        <a:t>personal de terapia</a:t>
                      </a:r>
                      <a:r>
                        <a:rPr lang="es-ES" sz="1400" b="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167128624"/>
                  </a:ext>
                </a:extLst>
              </a:tr>
            </a:tbl>
          </a:graphicData>
        </a:graphic>
      </p:graphicFrame>
      <p:graphicFrame>
        <p:nvGraphicFramePr>
          <p:cNvPr id="12" name="Tabla 11">
            <a:extLst>
              <a:ext uri="{FF2B5EF4-FFF2-40B4-BE49-F238E27FC236}">
                <a16:creationId xmlns:a16="http://schemas.microsoft.com/office/drawing/2014/main" id="{F32232CC-5ABB-440F-8B95-A8D8BFEABAD6}"/>
              </a:ext>
            </a:extLst>
          </p:cNvPr>
          <p:cNvGraphicFramePr>
            <a:graphicFrameLocks noGrp="1"/>
          </p:cNvGraphicFramePr>
          <p:nvPr>
            <p:extLst>
              <p:ext uri="{D42A27DB-BD31-4B8C-83A1-F6EECF244321}">
                <p14:modId xmlns:p14="http://schemas.microsoft.com/office/powerpoint/2010/main" val="876709638"/>
              </p:ext>
            </p:extLst>
          </p:nvPr>
        </p:nvGraphicFramePr>
        <p:xfrm>
          <a:off x="6454002" y="4875172"/>
          <a:ext cx="5154860" cy="1866197"/>
        </p:xfrm>
        <a:graphic>
          <a:graphicData uri="http://schemas.openxmlformats.org/drawingml/2006/table">
            <a:tbl>
              <a:tblPr firstRow="1" bandRow="1">
                <a:solidFill>
                  <a:srgbClr val="652300"/>
                </a:solidFill>
                <a:tableStyleId>{073A0DAA-6AF3-43AB-8588-CEC1D06C72B9}</a:tableStyleId>
              </a:tblPr>
              <a:tblGrid>
                <a:gridCol w="2577430">
                  <a:extLst>
                    <a:ext uri="{9D8B030D-6E8A-4147-A177-3AD203B41FA5}">
                      <a16:colId xmlns:a16="http://schemas.microsoft.com/office/drawing/2014/main" val="3901839396"/>
                    </a:ext>
                  </a:extLst>
                </a:gridCol>
                <a:gridCol w="2577430">
                  <a:extLst>
                    <a:ext uri="{9D8B030D-6E8A-4147-A177-3AD203B41FA5}">
                      <a16:colId xmlns:a16="http://schemas.microsoft.com/office/drawing/2014/main" val="883247417"/>
                    </a:ext>
                  </a:extLst>
                </a:gridCol>
              </a:tblGrid>
              <a:tr h="444173">
                <a:tc>
                  <a:txBody>
                    <a:bodyPr/>
                    <a:lstStyle/>
                    <a:p>
                      <a:r>
                        <a:rPr lang="en-US" sz="1400" b="0" noProof="0" dirty="0"/>
                        <a:t>Sexist expression</a:t>
                      </a:r>
                    </a:p>
                  </a:txBody>
                  <a:tcPr anchor="ctr">
                    <a:lnR w="12700" cap="flat" cmpd="sng" algn="ctr">
                      <a:solidFill>
                        <a:srgbClr val="C47F5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52300"/>
                    </a:solidFill>
                  </a:tcPr>
                </a:tc>
                <a:tc>
                  <a:txBody>
                    <a:bodyPr/>
                    <a:lstStyle/>
                    <a:p>
                      <a:r>
                        <a:rPr lang="en-US" sz="1400" b="0" noProof="0" dirty="0"/>
                        <a:t>Non-sexist alternative</a:t>
                      </a:r>
                    </a:p>
                  </a:txBody>
                  <a:tcPr anchor="ctr">
                    <a:lnL w="12700" cap="flat" cmpd="sng" algn="ctr">
                      <a:solidFill>
                        <a:srgbClr val="C47F5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52300"/>
                    </a:solidFill>
                  </a:tcPr>
                </a:tc>
                <a:extLst>
                  <a:ext uri="{0D108BD9-81ED-4DB2-BD59-A6C34878D82A}">
                    <a16:rowId xmlns:a16="http://schemas.microsoft.com/office/drawing/2014/main" val="4254485423"/>
                  </a:ext>
                </a:extLst>
              </a:tr>
              <a:tr h="474008">
                <a:tc>
                  <a:txBody>
                    <a:bodyPr/>
                    <a:lstStyle/>
                    <a:p>
                      <a:pPr marL="0" algn="l" defTabSz="914400" rtl="0" eaLnBrk="1" latinLnBrk="0" hangingPunct="1">
                        <a:lnSpc>
                          <a:spcPct val="100000"/>
                        </a:lnSpc>
                        <a:spcBef>
                          <a:spcPts val="0"/>
                        </a:spcBef>
                        <a:spcAft>
                          <a:spcPts val="0"/>
                        </a:spcAft>
                      </a:pPr>
                      <a:r>
                        <a:rPr lang="en-US" sz="1400" kern="1200" noProof="0">
                          <a:solidFill>
                            <a:srgbClr val="652300"/>
                          </a:solidFill>
                          <a:latin typeface="+mn-lt"/>
                          <a:ea typeface="+mn-ea"/>
                          <a:cs typeface="+mn-cs"/>
                        </a:rPr>
                        <a:t>The </a:t>
                      </a:r>
                      <a:r>
                        <a:rPr lang="en-US" sz="1400" b="1" kern="1200" noProof="0">
                          <a:solidFill>
                            <a:srgbClr val="652300"/>
                          </a:solidFill>
                          <a:latin typeface="+mn-lt"/>
                          <a:ea typeface="+mn-ea"/>
                          <a:cs typeface="+mn-cs"/>
                        </a:rPr>
                        <a:t>secretaries</a:t>
                      </a:r>
                      <a:r>
                        <a:rPr lang="en-US" sz="1400" kern="1200" noProof="0">
                          <a:solidFill>
                            <a:srgbClr val="652300"/>
                          </a:solidFill>
                          <a:latin typeface="+mn-lt"/>
                          <a:ea typeface="+mn-ea"/>
                          <a:cs typeface="+mn-cs"/>
                        </a:rPr>
                        <a:t> (fem.)…</a:t>
                      </a:r>
                    </a:p>
                  </a:txBody>
                  <a:tcPr marL="72000" marR="72000" marT="72000" marB="72000" anchor="ctr">
                    <a:lnR w="12700" cap="flat" cmpd="sng" algn="ctr">
                      <a:solidFill>
                        <a:srgbClr val="9B582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kern="1200" noProof="0">
                          <a:solidFill>
                            <a:srgbClr val="652300"/>
                          </a:solidFill>
                          <a:latin typeface="+mn-lt"/>
                          <a:ea typeface="+mn-ea"/>
                          <a:cs typeface="+mn-cs"/>
                        </a:rPr>
                        <a:t>The </a:t>
                      </a:r>
                      <a:r>
                        <a:rPr lang="en-US" sz="1400" b="1" kern="1200" noProof="0">
                          <a:solidFill>
                            <a:srgbClr val="652300"/>
                          </a:solidFill>
                          <a:latin typeface="+mn-lt"/>
                          <a:ea typeface="+mn-ea"/>
                          <a:cs typeface="+mn-cs"/>
                        </a:rPr>
                        <a:t>secretarial sfaff</a:t>
                      </a:r>
                      <a:r>
                        <a:rPr lang="en-US" sz="1400" b="0" kern="1200" noProof="0">
                          <a:solidFill>
                            <a:srgbClr val="652300"/>
                          </a:solidFill>
                          <a:latin typeface="+mn-lt"/>
                          <a:ea typeface="+mn-ea"/>
                          <a:cs typeface="+mn-cs"/>
                        </a:rPr>
                        <a:t>…</a:t>
                      </a:r>
                      <a:endParaRPr lang="en-US" sz="1400" kern="1200" noProof="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3173462671"/>
                  </a:ext>
                </a:extLst>
              </a:tr>
              <a:tr h="474008">
                <a:tc>
                  <a:txBody>
                    <a:bodyPr/>
                    <a:lstStyle/>
                    <a:p>
                      <a:pPr marL="0" algn="l" defTabSz="914400" rtl="0" eaLnBrk="1" latinLnBrk="0" hangingPunct="1">
                        <a:lnSpc>
                          <a:spcPct val="100000"/>
                        </a:lnSpc>
                        <a:spcBef>
                          <a:spcPts val="0"/>
                        </a:spcBef>
                        <a:spcAft>
                          <a:spcPts val="0"/>
                        </a:spcAft>
                      </a:pPr>
                      <a:r>
                        <a:rPr lang="en-US" sz="1400" kern="1200" noProof="0">
                          <a:solidFill>
                            <a:srgbClr val="652300"/>
                          </a:solidFill>
                          <a:latin typeface="+mn-lt"/>
                          <a:ea typeface="+mn-ea"/>
                          <a:cs typeface="+mn-cs"/>
                        </a:rPr>
                        <a:t>The </a:t>
                      </a:r>
                      <a:r>
                        <a:rPr lang="en-US" sz="1400" b="1" kern="1200" noProof="0">
                          <a:solidFill>
                            <a:srgbClr val="652300"/>
                          </a:solidFill>
                          <a:latin typeface="+mn-lt"/>
                          <a:ea typeface="+mn-ea"/>
                          <a:cs typeface="+mn-cs"/>
                        </a:rPr>
                        <a:t>nurses</a:t>
                      </a:r>
                      <a:r>
                        <a:rPr lang="en-US" sz="1400" b="0" kern="1200" noProof="0">
                          <a:solidFill>
                            <a:srgbClr val="652300"/>
                          </a:solidFill>
                          <a:latin typeface="+mn-lt"/>
                          <a:ea typeface="+mn-ea"/>
                          <a:cs typeface="+mn-cs"/>
                        </a:rPr>
                        <a:t> (fem.)…</a:t>
                      </a:r>
                      <a:endParaRPr lang="en-US" sz="1400" kern="1200" noProof="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kern="1200" noProof="0">
                          <a:solidFill>
                            <a:srgbClr val="652300"/>
                          </a:solidFill>
                          <a:latin typeface="+mn-lt"/>
                          <a:ea typeface="+mn-ea"/>
                          <a:cs typeface="+mn-cs"/>
                        </a:rPr>
                        <a:t>The </a:t>
                      </a:r>
                      <a:r>
                        <a:rPr lang="en-US" sz="1400" b="1" kern="1200" noProof="0">
                          <a:solidFill>
                            <a:srgbClr val="652300"/>
                          </a:solidFill>
                          <a:latin typeface="+mn-lt"/>
                          <a:ea typeface="+mn-ea"/>
                          <a:cs typeface="+mn-cs"/>
                        </a:rPr>
                        <a:t>nursing staff…</a:t>
                      </a:r>
                      <a:endParaRPr lang="en-US" sz="1400" kern="1200" noProof="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132281958"/>
                  </a:ext>
                </a:extLst>
              </a:tr>
              <a:tr h="474008">
                <a:tc>
                  <a:txBody>
                    <a:bodyPr/>
                    <a:lstStyle/>
                    <a:p>
                      <a:pPr marL="0" algn="l" defTabSz="914400" rtl="0" eaLnBrk="1" latinLnBrk="0" hangingPunct="1">
                        <a:lnSpc>
                          <a:spcPct val="100000"/>
                        </a:lnSpc>
                        <a:spcBef>
                          <a:spcPts val="0"/>
                        </a:spcBef>
                        <a:spcAft>
                          <a:spcPts val="0"/>
                        </a:spcAft>
                      </a:pPr>
                      <a:r>
                        <a:rPr lang="en-US" sz="1400" kern="1200" noProof="0">
                          <a:solidFill>
                            <a:srgbClr val="652300"/>
                          </a:solidFill>
                          <a:latin typeface="+mn-lt"/>
                          <a:ea typeface="+mn-ea"/>
                          <a:cs typeface="+mn-cs"/>
                        </a:rPr>
                        <a:t>The </a:t>
                      </a:r>
                      <a:r>
                        <a:rPr lang="en-US" sz="1400" b="1" kern="1200" noProof="0">
                          <a:solidFill>
                            <a:srgbClr val="652300"/>
                          </a:solidFill>
                          <a:latin typeface="+mn-lt"/>
                          <a:ea typeface="+mn-ea"/>
                          <a:cs typeface="+mn-cs"/>
                        </a:rPr>
                        <a:t>therapists</a:t>
                      </a:r>
                      <a:r>
                        <a:rPr lang="en-US" sz="1400" b="0" kern="1200" noProof="0">
                          <a:solidFill>
                            <a:srgbClr val="652300"/>
                          </a:solidFill>
                          <a:latin typeface="+mn-lt"/>
                          <a:ea typeface="+mn-ea"/>
                          <a:cs typeface="+mn-cs"/>
                        </a:rPr>
                        <a:t> (fem.)…</a:t>
                      </a:r>
                      <a:endParaRPr lang="en-US" sz="1400" kern="1200" noProof="0">
                        <a:solidFill>
                          <a:srgbClr val="652300"/>
                        </a:solidFill>
                        <a:latin typeface="+mn-lt"/>
                        <a:ea typeface="+mn-ea"/>
                        <a:cs typeface="+mn-cs"/>
                      </a:endParaRPr>
                    </a:p>
                  </a:txBody>
                  <a:tcPr anchor="ctr">
                    <a:lnR w="12700" cap="flat" cmpd="sng" algn="ctr">
                      <a:solidFill>
                        <a:srgbClr val="9B582E"/>
                      </a:solidFill>
                      <a:prstDash val="solid"/>
                      <a:round/>
                      <a:headEnd type="none" w="med" len="med"/>
                      <a:tailEnd type="none" w="med" len="med"/>
                    </a:lnR>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tc>
                  <a:txBody>
                    <a:bodyPr/>
                    <a:lstStyle/>
                    <a:p>
                      <a:pPr marL="0" algn="l" defTabSz="914400" rtl="0" eaLnBrk="1" latinLnBrk="0" hangingPunct="1">
                        <a:lnSpc>
                          <a:spcPct val="100000"/>
                        </a:lnSpc>
                        <a:spcBef>
                          <a:spcPts val="0"/>
                        </a:spcBef>
                        <a:spcAft>
                          <a:spcPts val="0"/>
                        </a:spcAft>
                      </a:pPr>
                      <a:r>
                        <a:rPr lang="en-US" sz="1400" kern="1200" noProof="0" dirty="0">
                          <a:solidFill>
                            <a:srgbClr val="652300"/>
                          </a:solidFill>
                          <a:latin typeface="+mn-lt"/>
                          <a:ea typeface="+mn-ea"/>
                          <a:cs typeface="+mn-cs"/>
                        </a:rPr>
                        <a:t>The </a:t>
                      </a:r>
                      <a:r>
                        <a:rPr lang="en-US" sz="1400" b="1" kern="1200" noProof="0" dirty="0">
                          <a:solidFill>
                            <a:srgbClr val="652300"/>
                          </a:solidFill>
                          <a:latin typeface="+mn-lt"/>
                          <a:ea typeface="+mn-ea"/>
                          <a:cs typeface="+mn-cs"/>
                        </a:rPr>
                        <a:t>therapy staff</a:t>
                      </a:r>
                      <a:r>
                        <a:rPr lang="en-US" sz="1400" b="0" kern="1200" noProof="0" dirty="0">
                          <a:solidFill>
                            <a:srgbClr val="652300"/>
                          </a:solidFill>
                          <a:latin typeface="+mn-lt"/>
                          <a:ea typeface="+mn-ea"/>
                          <a:cs typeface="+mn-cs"/>
                        </a:rPr>
                        <a:t>…</a:t>
                      </a:r>
                      <a:endParaRPr lang="en-US" sz="1400" kern="1200" noProof="0" dirty="0">
                        <a:solidFill>
                          <a:srgbClr val="652300"/>
                        </a:solidFill>
                        <a:latin typeface="+mn-lt"/>
                        <a:ea typeface="+mn-ea"/>
                        <a:cs typeface="+mn-cs"/>
                      </a:endParaRPr>
                    </a:p>
                  </a:txBody>
                  <a:tcPr anchor="ctr">
                    <a:lnL w="12700" cap="flat" cmpd="sng" algn="ctr">
                      <a:solidFill>
                        <a:srgbClr val="9B582E"/>
                      </a:solidFill>
                      <a:prstDash val="solid"/>
                      <a:round/>
                      <a:headEnd type="none" w="med" len="med"/>
                      <a:tailEnd type="none" w="med" len="med"/>
                    </a:lnL>
                    <a:lnT w="12700" cap="flat" cmpd="sng" algn="ctr">
                      <a:solidFill>
                        <a:srgbClr val="9B582E"/>
                      </a:solidFill>
                      <a:prstDash val="solid"/>
                      <a:round/>
                      <a:headEnd type="none" w="med" len="med"/>
                      <a:tailEnd type="none" w="med" len="med"/>
                    </a:lnT>
                    <a:lnB w="12700" cap="flat" cmpd="sng" algn="ctr">
                      <a:solidFill>
                        <a:srgbClr val="9B582E"/>
                      </a:solidFill>
                      <a:prstDash val="solid"/>
                      <a:round/>
                      <a:headEnd type="none" w="med" len="med"/>
                      <a:tailEnd type="none" w="med" len="med"/>
                    </a:lnB>
                    <a:solidFill>
                      <a:srgbClr val="FBB480"/>
                    </a:solidFill>
                  </a:tcPr>
                </a:tc>
                <a:extLst>
                  <a:ext uri="{0D108BD9-81ED-4DB2-BD59-A6C34878D82A}">
                    <a16:rowId xmlns:a16="http://schemas.microsoft.com/office/drawing/2014/main" val="1220207125"/>
                  </a:ext>
                </a:extLst>
              </a:tr>
            </a:tbl>
          </a:graphicData>
        </a:graphic>
      </p:graphicFrame>
    </p:spTree>
    <p:extLst>
      <p:ext uri="{BB962C8B-B14F-4D97-AF65-F5344CB8AC3E}">
        <p14:creationId xmlns:p14="http://schemas.microsoft.com/office/powerpoint/2010/main" val="371274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North Americ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E2ED6EF13AD8468F9F6450BEA53A76" ma:contentTypeVersion="5" ma:contentTypeDescription="Create a new document." ma:contentTypeScope="" ma:versionID="e895a0e14ecdcbdc001207b88eb68029">
  <xsd:schema xmlns:xsd="http://www.w3.org/2001/XMLSchema" xmlns:xs="http://www.w3.org/2001/XMLSchema" xmlns:p="http://schemas.microsoft.com/office/2006/metadata/properties" xmlns:ns2="6e38f6cf-469e-4c31-af3f-aa47f9e038a0" targetNamespace="http://schemas.microsoft.com/office/2006/metadata/properties" ma:root="true" ma:fieldsID="8f438b23a1ab617a506ed5a86a302497" ns2:_="">
    <xsd:import namespace="6e38f6cf-469e-4c31-af3f-aa47f9e038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8f6cf-469e-4c31-af3f-aa47f9e03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6D570C-5FB8-4BFA-BB98-4A3BA25023E9}">
  <ds:schemaRefs>
    <ds:schemaRef ds:uri="http://schemas.microsoft.com/sharepoint/v3/contenttype/forms"/>
  </ds:schemaRefs>
</ds:datastoreItem>
</file>

<file path=customXml/itemProps2.xml><?xml version="1.0" encoding="utf-8"?>
<ds:datastoreItem xmlns:ds="http://schemas.openxmlformats.org/officeDocument/2006/customXml" ds:itemID="{C1580A24-B1EF-4393-ACFE-1FA578495634}">
  <ds:schemaRefs>
    <ds:schemaRef ds:uri="http://purl.org/dc/terms/"/>
    <ds:schemaRef ds:uri="http://purl.org/dc/elements/1.1/"/>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6e38f6cf-469e-4c31-af3f-aa47f9e038a0"/>
    <ds:schemaRef ds:uri="http://purl.org/dc/dcmitype/"/>
  </ds:schemaRefs>
</ds:datastoreItem>
</file>

<file path=customXml/itemProps3.xml><?xml version="1.0" encoding="utf-8"?>
<ds:datastoreItem xmlns:ds="http://schemas.openxmlformats.org/officeDocument/2006/customXml" ds:itemID="{1E3E1FD8-C0CE-41C2-8112-FE763BB888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8f6cf-469e-4c31-af3f-aa47f9e038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2536</Words>
  <Application>Microsoft Office PowerPoint</Application>
  <PresentationFormat>Custom</PresentationFormat>
  <Paragraphs>363</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Forte</vt:lpstr>
      <vt:lpstr>Roboto</vt:lpstr>
      <vt:lpstr>Verdana</vt:lpstr>
      <vt:lpstr>Continental North America 16x9</vt:lpstr>
      <vt:lpstr>PowerPoint Presentation</vt:lpstr>
      <vt:lpstr>Language matters</vt:lpstr>
      <vt:lpstr>Language: </vt:lpstr>
      <vt:lpstr>Sexism</vt:lpstr>
      <vt:lpstr>10 recommendations for a non-sexist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2021-01-21T11:43:12Z</dcterms:created>
  <dcterms:modified xsi:type="dcterms:W3CDTF">2021-02-22T03:20:45Z</dcterms:modified>
</cp:coreProperties>
</file>