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eNcuH3agoWBVMFs0PdM9V9nbt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ae Lee" initials="" lastIdx="8" clrIdx="0"/>
  <p:cmAuthor id="1" name="Paulene Santo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5E362-1567-4915-AA30-65E1D8FC163D}">
  <a:tblStyle styleId="{7F55E362-1567-4915-AA30-65E1D8FC163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FB3D549-805F-449C-8BB8-95DDC433BA5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1a541d0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f1a541d0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3QmksnlO57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slide" Target="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unsdg.un.org/2030-agenda/universal-valu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fGH0dAwM-QE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Group Exercises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Participant Instructions</a:t>
            </a:r>
            <a:endParaRPr/>
          </a:p>
        </p:txBody>
      </p:sp>
      <p:pic>
        <p:nvPicPr>
          <p:cNvPr id="91" name="Google Shape;91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3907" y="4482100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1084" y="4520935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4017" y="4527317"/>
            <a:ext cx="1263564" cy="31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2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10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03</a:t>
            </a:r>
            <a:endParaRPr/>
          </a:p>
        </p:txBody>
      </p:sp>
      <p:pic>
        <p:nvPicPr>
          <p:cNvPr id="174" name="Google Shape;174;p1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0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5121139" y="4538839"/>
            <a:ext cx="4696078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Partner logos (similar scale or smaller) placed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931" y="-391"/>
            <a:ext cx="9171931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528235" y="565786"/>
            <a:ext cx="7690732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100000"/>
              <a:buFont typeface="Aharoni"/>
              <a:buNone/>
            </a:pP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Ex 02: Application of Gender Analysis Tools</a:t>
            </a:r>
            <a:endParaRPr sz="36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87401" y="1408427"/>
            <a:ext cx="8169198" cy="271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divide into 4 groups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Now each group needs to pick a tool from</a:t>
            </a:r>
            <a:r>
              <a:rPr lang="en-US" sz="64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7200" b="0" i="0" u="sng" strike="noStrike" cap="none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</a:t>
            </a:r>
            <a:r>
              <a:rPr lang="en-US" sz="6400" b="0" i="0" u="sng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that they would like to learn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Once you have selected the tool, go through the instructions related to the tool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Discuss among yourself which region and sector would you like to focus on (the more narrow you can go the better)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Follow the instructions and fill in the format provided in Handout 6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811246" y="4499349"/>
            <a:ext cx="5428447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You have 20 minutes  to complete the exercise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11"/>
              <a:buFont typeface="Aharoni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2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04</a:t>
            </a:r>
            <a:endParaRPr/>
          </a:p>
        </p:txBody>
      </p:sp>
      <p:pic>
        <p:nvPicPr>
          <p:cNvPr id="194" name="Google Shape;194;p1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 txBox="1"/>
          <p:nvPr/>
        </p:nvSpPr>
        <p:spPr>
          <a:xfrm>
            <a:off x="5121139" y="4538839"/>
            <a:ext cx="4696078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Partner logos (similar scale or smaller) placed here</a:t>
            </a:r>
            <a:endParaRPr sz="1200" b="0" i="0" u="none" strike="noStrike" cap="none">
              <a:solidFill>
                <a:srgbClr val="0099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 descr="A picture containing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4919827" y="300505"/>
            <a:ext cx="413073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haron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Ex 03a: Case Review</a:t>
            </a:r>
            <a:endParaRPr sz="32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4919827" y="1286872"/>
            <a:ext cx="3441813" cy="312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Women-led Action for Urban poor in South Asia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https://www.youtube.com/watch?v=3QmksnlO57A</a:t>
            </a:r>
            <a:endParaRPr sz="1600" b="0" i="0" u="sng" strike="noStrike" cap="non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Watch the video and then we will break-out in small groups of 4 to 5 participants and discuss</a:t>
            </a: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5">
            <a:alphaModFix/>
          </a:blip>
          <a:srcRect r="58372" b="27665"/>
          <a:stretch/>
        </p:blipFill>
        <p:spPr>
          <a:xfrm>
            <a:off x="0" y="-392"/>
            <a:ext cx="4636532" cy="514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1048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471452" y="403315"/>
            <a:ext cx="8073996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haroni"/>
              <a:buNone/>
            </a:pPr>
            <a:r>
              <a:rPr lang="en-US" sz="32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Ex 03a: Questions for Break-out Group Discussion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471452" y="1321114"/>
            <a:ext cx="8201096" cy="280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Why do we need a gender responsive model?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would be the key features/ Unique Selling Points (USPs) of such a model?</a:t>
            </a:r>
            <a:endParaRPr/>
          </a:p>
          <a:p>
            <a:pPr marL="571500" marR="0" lvl="0" indent="-571500" algn="just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were the key processes and tools used?</a:t>
            </a:r>
            <a:endParaRPr/>
          </a:p>
          <a:p>
            <a:pPr marL="571500" marR="0" lvl="0" indent="-571500" algn="just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worked and why?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relevant strategies were deployed to make it more gender responsive?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just" rtl="0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could be the potential challenges?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endParaRPr sz="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-8040" y="4523970"/>
            <a:ext cx="5738453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You have 15 minutes  for the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931" y="-391"/>
            <a:ext cx="9171931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528234" y="565786"/>
            <a:ext cx="8509439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haroni"/>
              <a:buNone/>
            </a:pP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Ex 03b: Application of PIME Tools</a:t>
            </a:r>
            <a:endParaRPr sz="36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528234" y="1491542"/>
            <a:ext cx="8169198" cy="268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divide into 4 groups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Now each group needs to pick a tool from </a:t>
            </a:r>
            <a:r>
              <a:rPr lang="en-US" sz="1800" b="0" i="0" u="sng" strike="noStrike" cap="none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</a:t>
            </a: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that they would like to learn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Once you have selected the tool, go through the instructions related to the tool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Follow the instructions and fill in the format provided in Handout 6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3609228" y="4420646"/>
            <a:ext cx="5428446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You have 20 minutes  to complete the exercise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9" y="-391"/>
            <a:ext cx="9168875" cy="5144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6"/>
          <p:cNvSpPr txBox="1"/>
          <p:nvPr/>
        </p:nvSpPr>
        <p:spPr>
          <a:xfrm>
            <a:off x="4939850" y="1079963"/>
            <a:ext cx="3596852" cy="349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For more information on this please go through </a:t>
            </a:r>
            <a:r>
              <a:rPr lang="en-US" sz="1600" b="0" i="0" u="sng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Handouts 7, 8 and 9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Please also go through Handout 10 in detail in preparation for tomorrow’s sessions</a:t>
            </a: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 descr="A picture containing text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8" y="-391"/>
            <a:ext cx="9168872" cy="51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99" y="189352"/>
            <a:ext cx="2743200" cy="10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698" y="4161119"/>
            <a:ext cx="762522" cy="56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7529" y="4182853"/>
            <a:ext cx="1756775" cy="5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2611" y="4184298"/>
            <a:ext cx="1615859" cy="49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8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3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05</a:t>
            </a:r>
            <a:endParaRPr/>
          </a:p>
        </p:txBody>
      </p:sp>
      <p:pic>
        <p:nvPicPr>
          <p:cNvPr id="246" name="Google Shape;246;p1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5121139" y="4538839"/>
            <a:ext cx="4696078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Partner logos (similar scale or smaller) placed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931" y="-391"/>
            <a:ext cx="9171931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598550" y="441775"/>
            <a:ext cx="7749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600"/>
              <a:buFont typeface="Aharoni"/>
              <a:buNone/>
            </a:pP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Ex 04: </a:t>
            </a: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Global</a:t>
            </a: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 CCDRR Frameworks</a:t>
            </a:r>
            <a:endParaRPr sz="36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487401" y="1317665"/>
            <a:ext cx="8169198" cy="328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divide into 2 groups- “Cross (X)” and “Knots (0)”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will now play a game or “Cross and Knots” or “Tic Tac Toe”. 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See the matrix board in front of you at </a:t>
            </a:r>
            <a:r>
              <a:rPr lang="en-US" sz="4500" b="0" i="0" u="sng" strike="noStrike" cap="none" dirty="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Your team needs three crosses or three knots in  one straight or diagonal line on the matrix to win the game.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There will be alternate turns. On your turn, you have to pick a term and explain the same. 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facilitator will judge if the answer is right or wrong. You miss your turn on wrong answer.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Identify a team leader for selection of the term. Anyone from the group can explain the term after the leader has selected the same.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your group select a leader and go through the terms in Handout 10.</a:t>
            </a:r>
            <a:endParaRPr sz="40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8194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8194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b="0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5395961" y="4575845"/>
            <a:ext cx="3748039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You have 10 minutes to prepare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1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01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1" name="Google Shape;101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0" descr="A picture containing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4919827" y="300505"/>
            <a:ext cx="5437869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haroni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Case Study Review</a:t>
            </a:r>
            <a:endParaRPr sz="32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4919827" y="1286871"/>
            <a:ext cx="3671280" cy="319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Identification of roles and entry points for CSOs towards gender mainstreaming in CCDRR policies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Please go through the Handout 12</a:t>
            </a:r>
            <a:endParaRPr sz="1600" b="0" i="0" u="none" strike="noStrike" cap="none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1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1048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1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98552" y="400064"/>
            <a:ext cx="7616305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3600"/>
              <a:buFont typeface="Aharoni"/>
              <a:buNone/>
            </a:pPr>
            <a:r>
              <a:rPr lang="en-US" sz="36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Ex 05: Case Study Based Discussion</a:t>
            </a:r>
            <a:endParaRPr sz="3600" b="0" i="0" u="none" strike="noStrike" cap="none">
              <a:solidFill>
                <a:srgbClr val="3399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598552" y="1264920"/>
            <a:ext cx="82692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685800" marR="0" lvl="0" indent="-685831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9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divide into small groups of 5 to 6 people. Participants with similar work profile/network affiliations should be in same groups if possible</a:t>
            </a:r>
            <a:endParaRPr sz="4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685831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9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your group collectively go through and discuss the case studies provided in Handout 12</a:t>
            </a:r>
            <a:endParaRPr sz="4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685831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9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Discuss the key features and strategies employed for gender mainstreaming</a:t>
            </a:r>
            <a:endParaRPr sz="4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685831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9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Apply the above in your own work context and develop an action plan for CSO involvement in gender mainstreaming</a:t>
            </a:r>
            <a:endParaRPr sz="4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85800" marR="0" lvl="0" indent="-685831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9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Present your work in the following format:</a:t>
            </a:r>
            <a:endParaRPr sz="49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100" b="0" i="0" u="none" strike="noStrike" cap="none" dirty="0">
              <a:solidFill>
                <a:srgbClr val="3399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0" y="4743436"/>
            <a:ext cx="2604977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rPr>
              <a:t>You have 30 minutes</a:t>
            </a: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5" name="Google Shape;275;p21"/>
          <p:cNvGraphicFramePr/>
          <p:nvPr>
            <p:extLst>
              <p:ext uri="{D42A27DB-BD31-4B8C-83A1-F6EECF244321}">
                <p14:modId xmlns:p14="http://schemas.microsoft.com/office/powerpoint/2010/main" val="3504613961"/>
              </p:ext>
            </p:extLst>
          </p:nvPr>
        </p:nvGraphicFramePr>
        <p:xfrm>
          <a:off x="969124" y="3836004"/>
          <a:ext cx="7496950" cy="564876"/>
        </p:xfrm>
        <a:graphic>
          <a:graphicData uri="http://schemas.openxmlformats.org/drawingml/2006/table">
            <a:tbl>
              <a:tblPr firstRow="1" firstCol="1" bandRow="1">
                <a:noFill/>
                <a:tableStyleId>{7F55E362-1567-4915-AA30-65E1D8FC163D}</a:tableStyleId>
              </a:tblPr>
              <a:tblGrid>
                <a:gridCol w="155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</a:rPr>
                        <a:t>Goal/Objectives</a:t>
                      </a:r>
                      <a:endParaRPr sz="2000" b="1" u="none" strike="noStrike" cap="none" dirty="0"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venir"/>
                        </a:rPr>
                        <a:t>Strategy</a:t>
                      </a:r>
                      <a:endParaRPr sz="2000" u="none" strike="noStrike" cap="none" dirty="0"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venir"/>
                        </a:rPr>
                        <a:t>Activities</a:t>
                      </a:r>
                      <a:endParaRPr sz="2000" u="none" strike="noStrike" cap="none" dirty="0"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Partnerships </a:t>
                      </a:r>
                      <a:r>
                        <a:rPr lang="en-US" sz="1600" u="none" strike="noStrike" cap="none" dirty="0">
                          <a:latin typeface="Avenir"/>
                        </a:rPr>
                        <a:t>with other stakeholders</a:t>
                      </a:r>
                      <a:endParaRPr sz="2000" u="none" strike="noStrike" cap="none" dirty="0"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11"/>
              <a:buFont typeface="Aharoni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3</a:t>
            </a:r>
            <a:endParaRPr sz="4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06</a:t>
            </a:r>
            <a:endParaRPr/>
          </a:p>
        </p:txBody>
      </p:sp>
      <p:pic>
        <p:nvPicPr>
          <p:cNvPr id="283" name="Google Shape;283;p2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5121139" y="4538839"/>
            <a:ext cx="4696078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Partner logos (similar scale or smaller) placed here</a:t>
            </a:r>
            <a:endParaRPr sz="1200" b="0" i="0" u="none" strike="noStrike" cap="none">
              <a:solidFill>
                <a:srgbClr val="0099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3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577778" y="663077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28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Ex 08: Questions for Feedback and Reflection</a:t>
            </a:r>
            <a:endParaRPr sz="2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598552" y="1527933"/>
            <a:ext cx="8264892" cy="26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general issues that you experience in gender mainstreaming at different levels?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Pick one key highlight from the training which you found interesting.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was the one thing that you found was of most significance to your work?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it that the you will do differently now?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kind of external support do you require beyond this training to advocate for gender mainstreaming?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ways in which CSO networks be initiated and what can be their goals?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5412798" y="4281716"/>
            <a:ext cx="3748039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You have 20 minutes to discuss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 descr="A picture containing text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8" y="-391"/>
            <a:ext cx="9168872" cy="51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99" y="189352"/>
            <a:ext cx="2743200" cy="10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698" y="4161119"/>
            <a:ext cx="762522" cy="56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7529" y="4182853"/>
            <a:ext cx="1756775" cy="5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2611" y="4184298"/>
            <a:ext cx="1615859" cy="49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542557" y="530527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32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GRAS Ranking Sheet</a:t>
            </a:r>
            <a:endParaRPr sz="32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2" name="Google Shape;312;p25">
            <a:hlinkClick r:id="rId4" action="ppaction://hlinksldjump"/>
          </p:cNvPr>
          <p:cNvSpPr/>
          <p:nvPr/>
        </p:nvSpPr>
        <p:spPr>
          <a:xfrm>
            <a:off x="8444134" y="4198612"/>
            <a:ext cx="514052" cy="4343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8025" y="37500"/>
                </a:moveTo>
                <a:lnTo>
                  <a:pt x="79013" y="15000"/>
                </a:lnTo>
                <a:lnTo>
                  <a:pt x="60000" y="37500"/>
                </a:lnTo>
                <a:lnTo>
                  <a:pt x="69506" y="37500"/>
                </a:lnTo>
                <a:lnTo>
                  <a:pt x="69506" y="71250"/>
                </a:lnTo>
                <a:cubicBezTo>
                  <a:pt x="69506" y="77463"/>
                  <a:pt x="65250" y="82500"/>
                  <a:pt x="60000" y="82500"/>
                </a:cubicBezTo>
                <a:lnTo>
                  <a:pt x="50494" y="82500"/>
                </a:lnTo>
                <a:cubicBezTo>
                  <a:pt x="45243" y="82500"/>
                  <a:pt x="40987" y="77463"/>
                  <a:pt x="40987" y="71250"/>
                </a:cubicBezTo>
                <a:lnTo>
                  <a:pt x="40987" y="37500"/>
                </a:lnTo>
                <a:lnTo>
                  <a:pt x="21975" y="37500"/>
                </a:lnTo>
                <a:lnTo>
                  <a:pt x="21975" y="71250"/>
                </a:lnTo>
                <a:lnTo>
                  <a:pt x="21975" y="71250"/>
                </a:lnTo>
                <a:cubicBezTo>
                  <a:pt x="21975" y="89890"/>
                  <a:pt x="34743" y="105000"/>
                  <a:pt x="50494" y="105000"/>
                </a:cubicBezTo>
                <a:lnTo>
                  <a:pt x="60000" y="105000"/>
                </a:lnTo>
                <a:cubicBezTo>
                  <a:pt x="75751" y="105000"/>
                  <a:pt x="88519" y="89890"/>
                  <a:pt x="88519" y="71250"/>
                </a:cubicBezTo>
                <a:lnTo>
                  <a:pt x="88519" y="37500"/>
                </a:lnTo>
                <a:close/>
              </a:path>
              <a:path w="120000" h="120000" fill="darken" extrusionOk="0">
                <a:moveTo>
                  <a:pt x="98025" y="37500"/>
                </a:moveTo>
                <a:lnTo>
                  <a:pt x="79013" y="15000"/>
                </a:lnTo>
                <a:lnTo>
                  <a:pt x="60000" y="37500"/>
                </a:lnTo>
                <a:lnTo>
                  <a:pt x="69506" y="37500"/>
                </a:lnTo>
                <a:lnTo>
                  <a:pt x="69506" y="71250"/>
                </a:lnTo>
                <a:cubicBezTo>
                  <a:pt x="69506" y="77463"/>
                  <a:pt x="65250" y="82500"/>
                  <a:pt x="60000" y="82500"/>
                </a:cubicBezTo>
                <a:lnTo>
                  <a:pt x="50494" y="82500"/>
                </a:lnTo>
                <a:cubicBezTo>
                  <a:pt x="45243" y="82500"/>
                  <a:pt x="40987" y="77463"/>
                  <a:pt x="40987" y="71250"/>
                </a:cubicBezTo>
                <a:lnTo>
                  <a:pt x="40987" y="37500"/>
                </a:lnTo>
                <a:lnTo>
                  <a:pt x="21975" y="37500"/>
                </a:lnTo>
                <a:lnTo>
                  <a:pt x="21975" y="71250"/>
                </a:lnTo>
                <a:lnTo>
                  <a:pt x="21975" y="71250"/>
                </a:lnTo>
                <a:cubicBezTo>
                  <a:pt x="21975" y="89890"/>
                  <a:pt x="34743" y="105000"/>
                  <a:pt x="50494" y="105000"/>
                </a:cubicBezTo>
                <a:lnTo>
                  <a:pt x="60000" y="105000"/>
                </a:lnTo>
                <a:cubicBezTo>
                  <a:pt x="75751" y="105000"/>
                  <a:pt x="88519" y="89890"/>
                  <a:pt x="88519" y="71250"/>
                </a:cubicBezTo>
                <a:lnTo>
                  <a:pt x="88519" y="37500"/>
                </a:lnTo>
                <a:close/>
              </a:path>
              <a:path w="120000" h="120000" fill="none" extrusionOk="0">
                <a:moveTo>
                  <a:pt x="98025" y="37500"/>
                </a:moveTo>
                <a:lnTo>
                  <a:pt x="88519" y="37500"/>
                </a:lnTo>
                <a:lnTo>
                  <a:pt x="88519" y="71250"/>
                </a:lnTo>
                <a:cubicBezTo>
                  <a:pt x="88519" y="89890"/>
                  <a:pt x="75751" y="105000"/>
                  <a:pt x="60000" y="105000"/>
                </a:cubicBezTo>
                <a:lnTo>
                  <a:pt x="50494" y="105000"/>
                </a:lnTo>
                <a:cubicBezTo>
                  <a:pt x="34743" y="105000"/>
                  <a:pt x="21975" y="89890"/>
                  <a:pt x="21975" y="71250"/>
                </a:cubicBezTo>
                <a:lnTo>
                  <a:pt x="21975" y="37500"/>
                </a:lnTo>
                <a:lnTo>
                  <a:pt x="40987" y="37500"/>
                </a:lnTo>
                <a:lnTo>
                  <a:pt x="40987" y="71250"/>
                </a:lnTo>
                <a:lnTo>
                  <a:pt x="40987" y="71250"/>
                </a:lnTo>
                <a:cubicBezTo>
                  <a:pt x="40987" y="77463"/>
                  <a:pt x="45243" y="82500"/>
                  <a:pt x="50494" y="82500"/>
                </a:cubicBezTo>
                <a:lnTo>
                  <a:pt x="60000" y="82500"/>
                </a:lnTo>
                <a:cubicBezTo>
                  <a:pt x="65250" y="82500"/>
                  <a:pt x="69506" y="77463"/>
                  <a:pt x="69506" y="71250"/>
                </a:cubicBezTo>
                <a:lnTo>
                  <a:pt x="69506" y="37500"/>
                </a:lnTo>
                <a:lnTo>
                  <a:pt x="60000" y="37500"/>
                </a:lnTo>
                <a:lnTo>
                  <a:pt x="7901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3" name="Google Shape;313;p25"/>
          <p:cNvGraphicFramePr/>
          <p:nvPr>
            <p:extLst>
              <p:ext uri="{D42A27DB-BD31-4B8C-83A1-F6EECF244321}">
                <p14:modId xmlns:p14="http://schemas.microsoft.com/office/powerpoint/2010/main" val="1039882380"/>
              </p:ext>
            </p:extLst>
          </p:nvPr>
        </p:nvGraphicFramePr>
        <p:xfrm>
          <a:off x="754973" y="1555147"/>
          <a:ext cx="7440200" cy="2700865"/>
        </p:xfrm>
        <a:graphic>
          <a:graphicData uri="http://schemas.openxmlformats.org/drawingml/2006/table">
            <a:tbl>
              <a:tblPr firstRow="1" firstCol="1" bandRow="1">
                <a:noFill/>
                <a:tableStyleId>{7F55E362-1567-4915-AA30-65E1D8FC163D}</a:tableStyleId>
              </a:tblPr>
              <a:tblGrid>
                <a:gridCol w="372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Avenir"/>
                        </a:rPr>
                        <a:t>GRAS RANKING       O Level 1           O Level 2                 O Level 3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500" u="none" strike="noStrike" cap="none" dirty="0">
                        <a:solidFill>
                          <a:schemeClr val="lt1"/>
                        </a:solidFill>
                        <a:latin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Avenir"/>
                        </a:rPr>
                        <a:t>                                   O Level 4            O Level 5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Avenir"/>
                        </a:rPr>
                        <a:t> 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  <a:latin typeface="Avenir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Reasons for the ranking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825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39933"/>
                          </a:solidFill>
                          <a:latin typeface="Avenir"/>
                        </a:rPr>
                        <a:t>What are the adaptation action and gender mainstreaming strategies that you have learnt from the case?</a:t>
                      </a:r>
                      <a:endParaRPr sz="2400" u="none" strike="noStrike" cap="none" dirty="0">
                        <a:solidFill>
                          <a:srgbClr val="339933"/>
                        </a:solidFill>
                        <a:latin typeface="Avenir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39" y="41107"/>
            <a:ext cx="9168877" cy="5144281"/>
          </a:xfrm>
          <a:prstGeom prst="rect">
            <a:avLst/>
          </a:prstGeom>
          <a:solidFill>
            <a:srgbClr val="539E48"/>
          </a:solidFill>
          <a:ln>
            <a:noFill/>
          </a:ln>
        </p:spPr>
      </p:pic>
      <p:sp>
        <p:nvSpPr>
          <p:cNvPr id="319" name="Google Shape;319;p26"/>
          <p:cNvSpPr txBox="1"/>
          <p:nvPr/>
        </p:nvSpPr>
        <p:spPr>
          <a:xfrm>
            <a:off x="131210" y="333661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32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Gender Mainstreaming Frameworks</a:t>
            </a:r>
            <a:endParaRPr sz="32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499731" y="1464809"/>
            <a:ext cx="1752227" cy="66346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Avenir"/>
                <a:ea typeface="Calibri"/>
                <a:cs typeface="Calibri"/>
                <a:sym typeface="Calibri"/>
              </a:rPr>
              <a:t>Gender Analysis</a:t>
            </a:r>
            <a:endParaRPr sz="1400" b="0" i="0" u="none" strike="noStrike" cap="none" dirty="0">
              <a:solidFill>
                <a:schemeClr val="bg1"/>
              </a:solidFill>
              <a:latin typeface="Avenir"/>
              <a:sym typeface="Arial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2554537" y="1084461"/>
            <a:ext cx="5730370" cy="663468"/>
          </a:xfrm>
          <a:prstGeom prst="rect">
            <a:avLst/>
          </a:prstGeom>
          <a:solidFill>
            <a:srgbClr val="339933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Moser Framework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2554537" y="1949780"/>
            <a:ext cx="5730370" cy="663468"/>
          </a:xfrm>
          <a:prstGeom prst="rect">
            <a:avLst/>
          </a:prstGeom>
          <a:solidFill>
            <a:srgbClr val="339933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Framework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499731" y="3254225"/>
            <a:ext cx="1752228" cy="66346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Gender Responsive PIME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2554537" y="2922491"/>
            <a:ext cx="5730370" cy="663468"/>
          </a:xfrm>
          <a:prstGeom prst="rect">
            <a:avLst/>
          </a:prstGeom>
          <a:solidFill>
            <a:srgbClr val="339933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Causes Consequences Solutions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2554537" y="3787810"/>
            <a:ext cx="5730370" cy="663468"/>
          </a:xfrm>
          <a:prstGeom prst="rect">
            <a:avLst/>
          </a:prstGeom>
          <a:solidFill>
            <a:srgbClr val="339933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Wheel Ranking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6">
            <a:hlinkClick r:id="rId8" action="ppaction://hlinksldjump"/>
          </p:cNvPr>
          <p:cNvSpPr/>
          <p:nvPr/>
        </p:nvSpPr>
        <p:spPr>
          <a:xfrm>
            <a:off x="8490262" y="2198941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6">
            <a:hlinkClick r:id="rId9" action="ppaction://hlinksldjump"/>
          </p:cNvPr>
          <p:cNvSpPr/>
          <p:nvPr/>
        </p:nvSpPr>
        <p:spPr>
          <a:xfrm>
            <a:off x="8523691" y="4119544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424265" y="533177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36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Moser Framework</a:t>
            </a:r>
            <a:endParaRPr sz="36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336553" y="1398033"/>
            <a:ext cx="8264892" cy="26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Select a region and work profile for the analysis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List out the daily activities of men and women in the sector (Write each activity undertaken from dusk to dawn)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Now segregate the activities in the format provided in Handout 6 (create separate forms for men and women)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do you see as the differentiated gender roles in the community and how will climate change impact men and women differently?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8557220" y="4209724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8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43" name="Google Shape;343;p28"/>
          <p:cNvSpPr txBox="1"/>
          <p:nvPr/>
        </p:nvSpPr>
        <p:spPr>
          <a:xfrm>
            <a:off x="577778" y="663077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36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Harvard Framework</a:t>
            </a:r>
            <a:endParaRPr sz="3600" b="1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641573" y="1599886"/>
            <a:ext cx="8264892" cy="26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Select a livelihood sector and region for the analysis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Make a list of all the major activities involved in a life cycle of the livelihood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Discuss who (male or female) does the major work related to that activity and fill in the format provided in Handout 6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do you see as the differentiated gender roles in the community and how will climate change impact men and women differently?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28"/>
          <p:cNvSpPr/>
          <p:nvPr/>
        </p:nvSpPr>
        <p:spPr>
          <a:xfrm>
            <a:off x="8509438" y="4272944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513984" y="472113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Causes Consequences Solutions Framework</a:t>
            </a:r>
            <a:endParaRPr sz="3200" b="1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641573" y="1336969"/>
            <a:ext cx="8264892" cy="26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Select any one important gender concern in CCDRR projects for the analysis and write it in the center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List the causes and consequences (impacts) of the problem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Place the causes below the problem and consequences above the problem box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Identify more underlying causes by asking the question “Why does this happen” around 3 to 4 times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Convert all causes into positive statements or actions that can be undertaken to solve the problem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Convert all consequences into indicators for measuring results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Summarise your results in the format given in Handout 6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8445644" y="4231529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1048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98552" y="471305"/>
            <a:ext cx="54378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haroni"/>
              <a:buNone/>
            </a:pPr>
            <a:r>
              <a:rPr lang="en-US" sz="36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Video Documentary 01</a:t>
            </a:r>
            <a:endParaRPr sz="3600" b="0" i="0" u="none" strike="noStrike" cap="none">
              <a:solidFill>
                <a:srgbClr val="3399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6231505" y="1118727"/>
            <a:ext cx="2628547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Integrating human rights, leave no one behind, and gender equality into UN Cooperation Frameworks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1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600" b="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https://unsdg.un.org/2030-agenda/universal-values</a:t>
            </a:r>
            <a:endParaRPr sz="1600" b="0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Watch the video and then we will break-out in small groups of 4 to 5 participants and discuss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r="58139" b="26605"/>
          <a:stretch/>
        </p:blipFill>
        <p:spPr>
          <a:xfrm>
            <a:off x="550800" y="1390700"/>
            <a:ext cx="5387749" cy="302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513984" y="646764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800"/>
              <a:buFont typeface="Aharoni"/>
              <a:buNone/>
            </a:pPr>
            <a:r>
              <a:rPr lang="en-US" sz="36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Wheel Ranking </a:t>
            </a:r>
            <a:endParaRPr sz="3600" b="0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641573" y="1599886"/>
            <a:ext cx="8264892" cy="268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Develop 5 indicators for monitoring Leave No One Behind (LNOB) approach integration in a project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Write these five indicators on the wheel provided in Handout 6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Set progressive targets for each of the indicators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Rank the case discussed in the previous session on each of the indicators (A rank of ten for 100% goal achieved and 0 for no progress)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3" name="Google Shape;363;p30"/>
          <p:cNvSpPr/>
          <p:nvPr/>
        </p:nvSpPr>
        <p:spPr>
          <a:xfrm>
            <a:off x="8572830" y="4281715"/>
            <a:ext cx="460821" cy="4398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darken" extrusionOk="0">
                <a:moveTo>
                  <a:pt x="102953" y="37500"/>
                </a:moveTo>
                <a:lnTo>
                  <a:pt x="81476" y="15000"/>
                </a:lnTo>
                <a:lnTo>
                  <a:pt x="60000" y="37500"/>
                </a:lnTo>
                <a:lnTo>
                  <a:pt x="70738" y="37500"/>
                </a:lnTo>
                <a:lnTo>
                  <a:pt x="70738" y="71250"/>
                </a:lnTo>
                <a:cubicBezTo>
                  <a:pt x="70738" y="77463"/>
                  <a:pt x="65931" y="82500"/>
                  <a:pt x="60000" y="82500"/>
                </a:cubicBezTo>
                <a:lnTo>
                  <a:pt x="49262" y="82500"/>
                </a:lnTo>
                <a:cubicBezTo>
                  <a:pt x="43331" y="82500"/>
                  <a:pt x="38524" y="77463"/>
                  <a:pt x="38524" y="71250"/>
                </a:cubicBezTo>
                <a:lnTo>
                  <a:pt x="38524" y="37500"/>
                </a:lnTo>
                <a:lnTo>
                  <a:pt x="17047" y="37500"/>
                </a:lnTo>
                <a:lnTo>
                  <a:pt x="17047" y="71250"/>
                </a:lnTo>
                <a:cubicBezTo>
                  <a:pt x="17047" y="89890"/>
                  <a:pt x="31470" y="105000"/>
                  <a:pt x="49262" y="105000"/>
                </a:cubicBezTo>
                <a:lnTo>
                  <a:pt x="60000" y="105000"/>
                </a:lnTo>
                <a:cubicBezTo>
                  <a:pt x="77792" y="105000"/>
                  <a:pt x="92215" y="89890"/>
                  <a:pt x="92215" y="71250"/>
                </a:cubicBezTo>
                <a:lnTo>
                  <a:pt x="92215" y="37500"/>
                </a:lnTo>
                <a:close/>
              </a:path>
              <a:path w="120000" h="120000" fill="none" extrusionOk="0">
                <a:moveTo>
                  <a:pt x="102953" y="37500"/>
                </a:moveTo>
                <a:lnTo>
                  <a:pt x="92215" y="37500"/>
                </a:lnTo>
                <a:lnTo>
                  <a:pt x="92215" y="71250"/>
                </a:lnTo>
                <a:cubicBezTo>
                  <a:pt x="92215" y="89890"/>
                  <a:pt x="77792" y="105000"/>
                  <a:pt x="60000" y="105000"/>
                </a:cubicBezTo>
                <a:lnTo>
                  <a:pt x="49262" y="105000"/>
                </a:lnTo>
                <a:cubicBezTo>
                  <a:pt x="31470" y="105000"/>
                  <a:pt x="17047" y="89890"/>
                  <a:pt x="17047" y="71250"/>
                </a:cubicBezTo>
                <a:lnTo>
                  <a:pt x="17047" y="37500"/>
                </a:lnTo>
                <a:lnTo>
                  <a:pt x="38524" y="37500"/>
                </a:lnTo>
                <a:lnTo>
                  <a:pt x="38524" y="71250"/>
                </a:lnTo>
                <a:cubicBezTo>
                  <a:pt x="38524" y="77463"/>
                  <a:pt x="43331" y="82500"/>
                  <a:pt x="49262" y="82500"/>
                </a:cubicBezTo>
                <a:lnTo>
                  <a:pt x="60000" y="82500"/>
                </a:lnTo>
                <a:cubicBezTo>
                  <a:pt x="65931" y="82500"/>
                  <a:pt x="70738" y="77463"/>
                  <a:pt x="70738" y="71250"/>
                </a:cubicBezTo>
                <a:lnTo>
                  <a:pt x="70738" y="37500"/>
                </a:lnTo>
                <a:lnTo>
                  <a:pt x="60000" y="37500"/>
                </a:lnTo>
                <a:lnTo>
                  <a:pt x="81476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542557" y="530527"/>
            <a:ext cx="8392481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99CC"/>
              </a:buClr>
              <a:buSzPts val="2800"/>
            </a:pPr>
            <a:r>
              <a:rPr lang="en-US" sz="3600" b="1" dirty="0">
                <a:solidFill>
                  <a:srgbClr val="0099CC"/>
                </a:solidFill>
                <a:latin typeface="Avenir"/>
                <a:sym typeface="Aharoni"/>
              </a:rPr>
              <a:t>Cross and Knots Board</a:t>
            </a:r>
            <a:endParaRPr sz="3600" b="1" dirty="0">
              <a:solidFill>
                <a:srgbClr val="0099CC"/>
              </a:solidFill>
              <a:latin typeface="Avenir"/>
              <a:sym typeface="Aharoni"/>
            </a:endParaRPr>
          </a:p>
        </p:txBody>
      </p:sp>
      <p:sp>
        <p:nvSpPr>
          <p:cNvPr id="372" name="Google Shape;372;p31">
            <a:hlinkClick r:id="rId4" action="ppaction://hlinksldjump"/>
          </p:cNvPr>
          <p:cNvSpPr/>
          <p:nvPr/>
        </p:nvSpPr>
        <p:spPr>
          <a:xfrm>
            <a:off x="8420986" y="4178595"/>
            <a:ext cx="514052" cy="4343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8025" y="37500"/>
                </a:moveTo>
                <a:lnTo>
                  <a:pt x="79013" y="15000"/>
                </a:lnTo>
                <a:lnTo>
                  <a:pt x="60000" y="37500"/>
                </a:lnTo>
                <a:lnTo>
                  <a:pt x="69506" y="37500"/>
                </a:lnTo>
                <a:lnTo>
                  <a:pt x="69506" y="71250"/>
                </a:lnTo>
                <a:cubicBezTo>
                  <a:pt x="69506" y="77463"/>
                  <a:pt x="65250" y="82500"/>
                  <a:pt x="60000" y="82500"/>
                </a:cubicBezTo>
                <a:lnTo>
                  <a:pt x="50494" y="82500"/>
                </a:lnTo>
                <a:cubicBezTo>
                  <a:pt x="45243" y="82500"/>
                  <a:pt x="40987" y="77463"/>
                  <a:pt x="40987" y="71250"/>
                </a:cubicBezTo>
                <a:lnTo>
                  <a:pt x="40987" y="37500"/>
                </a:lnTo>
                <a:lnTo>
                  <a:pt x="21975" y="37500"/>
                </a:lnTo>
                <a:lnTo>
                  <a:pt x="21975" y="71250"/>
                </a:lnTo>
                <a:lnTo>
                  <a:pt x="21975" y="71250"/>
                </a:lnTo>
                <a:cubicBezTo>
                  <a:pt x="21975" y="89890"/>
                  <a:pt x="34743" y="105000"/>
                  <a:pt x="50494" y="105000"/>
                </a:cubicBezTo>
                <a:lnTo>
                  <a:pt x="60000" y="105000"/>
                </a:lnTo>
                <a:cubicBezTo>
                  <a:pt x="75751" y="105000"/>
                  <a:pt x="88519" y="89890"/>
                  <a:pt x="88519" y="71250"/>
                </a:cubicBezTo>
                <a:lnTo>
                  <a:pt x="88519" y="37500"/>
                </a:lnTo>
                <a:close/>
              </a:path>
              <a:path w="120000" h="120000" fill="darken" extrusionOk="0">
                <a:moveTo>
                  <a:pt x="98025" y="37500"/>
                </a:moveTo>
                <a:lnTo>
                  <a:pt x="79013" y="15000"/>
                </a:lnTo>
                <a:lnTo>
                  <a:pt x="60000" y="37500"/>
                </a:lnTo>
                <a:lnTo>
                  <a:pt x="69506" y="37500"/>
                </a:lnTo>
                <a:lnTo>
                  <a:pt x="69506" y="71250"/>
                </a:lnTo>
                <a:cubicBezTo>
                  <a:pt x="69506" y="77463"/>
                  <a:pt x="65250" y="82500"/>
                  <a:pt x="60000" y="82500"/>
                </a:cubicBezTo>
                <a:lnTo>
                  <a:pt x="50494" y="82500"/>
                </a:lnTo>
                <a:cubicBezTo>
                  <a:pt x="45243" y="82500"/>
                  <a:pt x="40987" y="77463"/>
                  <a:pt x="40987" y="71250"/>
                </a:cubicBezTo>
                <a:lnTo>
                  <a:pt x="40987" y="37500"/>
                </a:lnTo>
                <a:lnTo>
                  <a:pt x="21975" y="37500"/>
                </a:lnTo>
                <a:lnTo>
                  <a:pt x="21975" y="71250"/>
                </a:lnTo>
                <a:lnTo>
                  <a:pt x="21975" y="71250"/>
                </a:lnTo>
                <a:cubicBezTo>
                  <a:pt x="21975" y="89890"/>
                  <a:pt x="34743" y="105000"/>
                  <a:pt x="50494" y="105000"/>
                </a:cubicBezTo>
                <a:lnTo>
                  <a:pt x="60000" y="105000"/>
                </a:lnTo>
                <a:cubicBezTo>
                  <a:pt x="75751" y="105000"/>
                  <a:pt x="88519" y="89890"/>
                  <a:pt x="88519" y="71250"/>
                </a:cubicBezTo>
                <a:lnTo>
                  <a:pt x="88519" y="37500"/>
                </a:lnTo>
                <a:close/>
              </a:path>
              <a:path w="120000" h="120000" fill="none" extrusionOk="0">
                <a:moveTo>
                  <a:pt x="98025" y="37500"/>
                </a:moveTo>
                <a:lnTo>
                  <a:pt x="88519" y="37500"/>
                </a:lnTo>
                <a:lnTo>
                  <a:pt x="88519" y="71250"/>
                </a:lnTo>
                <a:cubicBezTo>
                  <a:pt x="88519" y="89890"/>
                  <a:pt x="75751" y="105000"/>
                  <a:pt x="60000" y="105000"/>
                </a:cubicBezTo>
                <a:lnTo>
                  <a:pt x="50494" y="105000"/>
                </a:lnTo>
                <a:cubicBezTo>
                  <a:pt x="34743" y="105000"/>
                  <a:pt x="21975" y="89890"/>
                  <a:pt x="21975" y="71250"/>
                </a:cubicBezTo>
                <a:lnTo>
                  <a:pt x="21975" y="37500"/>
                </a:lnTo>
                <a:lnTo>
                  <a:pt x="40987" y="37500"/>
                </a:lnTo>
                <a:lnTo>
                  <a:pt x="40987" y="71250"/>
                </a:lnTo>
                <a:lnTo>
                  <a:pt x="40987" y="71250"/>
                </a:lnTo>
                <a:cubicBezTo>
                  <a:pt x="40987" y="77463"/>
                  <a:pt x="45243" y="82500"/>
                  <a:pt x="50494" y="82500"/>
                </a:cubicBezTo>
                <a:lnTo>
                  <a:pt x="60000" y="82500"/>
                </a:lnTo>
                <a:cubicBezTo>
                  <a:pt x="65250" y="82500"/>
                  <a:pt x="69506" y="77463"/>
                  <a:pt x="69506" y="71250"/>
                </a:cubicBezTo>
                <a:lnTo>
                  <a:pt x="69506" y="37500"/>
                </a:lnTo>
                <a:lnTo>
                  <a:pt x="60000" y="37500"/>
                </a:lnTo>
                <a:lnTo>
                  <a:pt x="7901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p31"/>
          <p:cNvGraphicFramePr/>
          <p:nvPr>
            <p:extLst>
              <p:ext uri="{D42A27DB-BD31-4B8C-83A1-F6EECF244321}">
                <p14:modId xmlns:p14="http://schemas.microsoft.com/office/powerpoint/2010/main" val="732103547"/>
              </p:ext>
            </p:extLst>
          </p:nvPr>
        </p:nvGraphicFramePr>
        <p:xfrm>
          <a:off x="1332613" y="1522413"/>
          <a:ext cx="6365325" cy="2656200"/>
        </p:xfrm>
        <a:graphic>
          <a:graphicData uri="http://schemas.openxmlformats.org/drawingml/2006/table">
            <a:tbl>
              <a:tblPr>
                <a:noFill/>
                <a:tableStyleId>{FFB3D549-805F-449C-8BB8-95DDC433BA54}</a:tableStyleId>
              </a:tblPr>
              <a:tblGrid>
                <a:gridCol w="212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UNFCCC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Kyoto Protocol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Paris Agreement</a:t>
                      </a:r>
                      <a:endParaRPr sz="2000" u="none" strike="noStrike" cap="none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Sendai Framework</a:t>
                      </a:r>
                      <a:endParaRPr sz="2000" u="none" strike="noStrike" cap="none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NDCs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457200" marR="0" lvl="0" indent="-5143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Earth Summit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NAPAs</a:t>
                      </a:r>
                      <a:endParaRPr sz="2000" u="none" strike="noStrike" cap="none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</a:rPr>
                        <a:t>IPCC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sng" strike="noStrike" cap="none" dirty="0">
                          <a:solidFill>
                            <a:srgbClr val="339933"/>
                          </a:solidFill>
                          <a:latin typeface="Avenir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COP</a:t>
                      </a:r>
                      <a:endParaRPr sz="2000" u="none" strike="noStrike" cap="none" dirty="0">
                        <a:solidFill>
                          <a:srgbClr val="339933"/>
                        </a:solidFill>
                        <a:latin typeface="Avenir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f1a541d0f8_0_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1050" cy="514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f1a541d0f8_0_0"/>
          <p:cNvSpPr txBox="1"/>
          <p:nvPr/>
        </p:nvSpPr>
        <p:spPr>
          <a:xfrm>
            <a:off x="598552" y="1268171"/>
            <a:ext cx="3870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19" name="Google Shape;119;gf1a541d0f8_0_0"/>
          <p:cNvSpPr txBox="1"/>
          <p:nvPr/>
        </p:nvSpPr>
        <p:spPr>
          <a:xfrm>
            <a:off x="460392" y="601963"/>
            <a:ext cx="76164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Questions for Break-out Group Discussion</a:t>
            </a:r>
            <a:endParaRPr sz="3600" b="1" i="0" u="none" strike="noStrike" cap="none">
              <a:solidFill>
                <a:srgbClr val="3399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gf1a541d0f8_0_0"/>
          <p:cNvSpPr txBox="1"/>
          <p:nvPr/>
        </p:nvSpPr>
        <p:spPr>
          <a:xfrm>
            <a:off x="384723" y="1700621"/>
            <a:ext cx="8017200" cy="25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the link between HBRA, LNOB and Sustainable Development/Climate Change?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most prevalent forms of inequalities that need to be addressed within a HBRA and LNOB approach?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is the role of ‘duty bearers’ in enabling this?</a:t>
            </a: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gf1a541d0f8_0_0"/>
          <p:cNvSpPr txBox="1"/>
          <p:nvPr/>
        </p:nvSpPr>
        <p:spPr>
          <a:xfrm>
            <a:off x="0" y="4541537"/>
            <a:ext cx="464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You have 15 minutes  for the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9" y="-391"/>
            <a:ext cx="9168875" cy="5144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4639500" y="300505"/>
            <a:ext cx="5437869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haroni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Video Documentary 02</a:t>
            </a:r>
            <a:endParaRPr sz="32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919827" y="1286871"/>
            <a:ext cx="3803682" cy="3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Impact of Climate Change as per IPCC’s Fifth Assessment Report (AR5) 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</a:pPr>
            <a:r>
              <a:rPr lang="en-US" sz="1600" b="0" i="0" u="sng" strike="noStrike" cap="none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https://www.youtube.com/watch?v=fGH0dAwM-QE&amp;feature=youtu.be</a:t>
            </a:r>
            <a:endParaRPr sz="1600" b="0" i="0" u="sng" strike="noStrike" cap="non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Watch the video and then we will break-out in small groups of 4 to 5 participants and discuss</a:t>
            </a:r>
            <a:endParaRPr sz="16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For more information on this please go through </a:t>
            </a:r>
            <a:r>
              <a:rPr lang="en-US" sz="1600" b="0" i="0" u="sng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Handout 2, 3 and 4</a:t>
            </a:r>
            <a:endParaRPr sz="16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 r="58256" b="28021"/>
          <a:stretch/>
        </p:blipFill>
        <p:spPr>
          <a:xfrm>
            <a:off x="0" y="-1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1048" cy="51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60392" y="568114"/>
            <a:ext cx="7829278" cy="89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haroni"/>
              <a:buNone/>
            </a:pPr>
            <a:r>
              <a:rPr lang="en-US" sz="36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Questions for Break-out Group Discussion</a:t>
            </a:r>
            <a:endParaRPr sz="3600" b="0" i="0" u="none" strike="noStrike" cap="none">
              <a:solidFill>
                <a:srgbClr val="33993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64699" y="1522233"/>
            <a:ext cx="80172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85750" marR="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are the observed and potential climate changes that you have already been feeling in your country/</a:t>
            </a: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region</a:t>
            </a: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Identify the three most critical events which have a high probability of happening in your country/region?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What would be the risk and potential impacts of these events on the lives of the poor?</a:t>
            </a:r>
            <a:endParaRPr sz="64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39933"/>
              </a:buClr>
              <a:buSzPct val="100000"/>
              <a:buFont typeface="Arial"/>
              <a:buNone/>
            </a:pPr>
            <a:r>
              <a:rPr lang="en-US" sz="8000" b="1" i="0" u="none" strike="noStrike" cap="none">
                <a:solidFill>
                  <a:srgbClr val="339933"/>
                </a:solidFill>
                <a:latin typeface="Avenir"/>
                <a:ea typeface="Avenir"/>
                <a:cs typeface="Avenir"/>
                <a:sym typeface="Avenir"/>
              </a:rPr>
              <a:t>Use Handout 2 as a reference during the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0" y="4541537"/>
            <a:ext cx="4643299" cy="3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You have 15 minutes  for the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>
            <a:spLocks noGrp="1"/>
          </p:cNvSpPr>
          <p:nvPr>
            <p:ph type="ctrTitle"/>
          </p:nvPr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</a:pPr>
            <a:r>
              <a:rPr lang="en-US" sz="4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DAY 1</a:t>
            </a:r>
            <a:endParaRPr sz="4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subTitle" idx="1"/>
          </p:nvPr>
        </p:nvSpPr>
        <p:spPr>
          <a:xfrm>
            <a:off x="598552" y="3011606"/>
            <a:ext cx="3695953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Session 02</a:t>
            </a:r>
            <a:endParaRPr b="1"/>
          </a:p>
        </p:txBody>
      </p:sp>
      <p:pic>
        <p:nvPicPr>
          <p:cNvPr id="146" name="Google Shape;146;p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597" y="3844853"/>
            <a:ext cx="551146" cy="40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1774" y="3883688"/>
            <a:ext cx="1075674" cy="3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4707" y="3890070"/>
            <a:ext cx="1263564" cy="31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5121139" y="4538839"/>
            <a:ext cx="4696078" cy="11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Partner logos (similar scale or smaller) placed here</a:t>
            </a:r>
            <a:endParaRPr sz="1200" b="0" i="0" u="none" strike="noStrike" cap="none">
              <a:solidFill>
                <a:srgbClr val="0099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40" y="-391"/>
            <a:ext cx="9168877" cy="514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598552" y="1268171"/>
            <a:ext cx="3870447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TITLE HERE</a:t>
            </a:r>
            <a:endParaRPr sz="4400" b="0" i="0" u="none" strike="noStrike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365863" y="616347"/>
            <a:ext cx="8618280" cy="86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300"/>
              <a:buFont typeface="Aharoni"/>
              <a:buNone/>
            </a:pPr>
            <a:r>
              <a:rPr lang="en-US" sz="33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Ex 01: </a:t>
            </a:r>
            <a:r>
              <a:rPr lang="en-US" sz="33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Adaptation</a:t>
            </a:r>
            <a:r>
              <a:rPr lang="en-US" sz="3300" b="1" i="0" u="none" strike="noStrike" cap="none" dirty="0">
                <a:solidFill>
                  <a:srgbClr val="0099CC"/>
                </a:solidFill>
                <a:latin typeface="Avenir"/>
                <a:ea typeface="Avenir"/>
                <a:cs typeface="Avenir"/>
                <a:sym typeface="Avenir"/>
              </a:rPr>
              <a:t> Models and GRAS Application</a:t>
            </a:r>
            <a:endParaRPr sz="3300" b="0" i="0" u="none" strike="noStrike" cap="none" dirty="0">
              <a:solidFill>
                <a:srgbClr val="0099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542557" y="1646617"/>
            <a:ext cx="8264892" cy="244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Let’s identify the case study on local and sectoral adaptation for our analysis</a:t>
            </a:r>
            <a:endParaRPr sz="16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Listen/read the case study carefully and then assess the same on gender responsiveness</a:t>
            </a:r>
            <a:endParaRPr sz="16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 will use the Gender Responsiveness Assessment Scale (GRAS) tool for the same. </a:t>
            </a:r>
            <a:endParaRPr sz="16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GRAS framework has been provided as Handout 5. </a:t>
            </a:r>
            <a:endParaRPr sz="16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will need to provide ranking for each project along with the reasons and key learnings using the </a:t>
            </a:r>
            <a:r>
              <a:rPr lang="en-US" sz="1800" b="0" i="0" u="sng" strike="noStrike" cap="none" dirty="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XXXXXX</a:t>
            </a:r>
            <a:endParaRPr sz="1800" b="0" i="0" u="sng" strike="noStrike" cap="none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 descr="A picture containing text, businessc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038" y="-391"/>
            <a:ext cx="9168872" cy="514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099" y="189352"/>
            <a:ext cx="2743200" cy="103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9698" y="4161119"/>
            <a:ext cx="762522" cy="56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7529" y="4182853"/>
            <a:ext cx="1756775" cy="5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2611" y="4184298"/>
            <a:ext cx="1615859" cy="49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E2654EABE24CB34213B932CACF73" ma:contentTypeVersion="13" ma:contentTypeDescription="Create a new document." ma:contentTypeScope="" ma:versionID="ebce395a1a78621b3ae358f12c65b431">
  <xsd:schema xmlns:xsd="http://www.w3.org/2001/XMLSchema" xmlns:xs="http://www.w3.org/2001/XMLSchema" xmlns:p="http://schemas.microsoft.com/office/2006/metadata/properties" xmlns:ns2="6af957f9-d7c2-49ad-b823-204c2929738d" xmlns:ns3="2adba978-3ea5-49dc-a411-a06306ec3566" targetNamespace="http://schemas.microsoft.com/office/2006/metadata/properties" ma:root="true" ma:fieldsID="3bc52847a05b6c3b46fb7945f0e4bddd" ns2:_="" ns3:_="">
    <xsd:import namespace="6af957f9-d7c2-49ad-b823-204c2929738d"/>
    <xsd:import namespace="2adba978-3ea5-49dc-a411-a06306ec35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957f9-d7c2-49ad-b823-204c292973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ba978-3ea5-49dc-a411-a06306ec3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B8E5B0-5A6C-434E-B0E2-FB2D32D5C3A0}"/>
</file>

<file path=customXml/itemProps2.xml><?xml version="1.0" encoding="utf-8"?>
<ds:datastoreItem xmlns:ds="http://schemas.openxmlformats.org/officeDocument/2006/customXml" ds:itemID="{BB6A8268-0182-4BB2-AF2D-794D8D0CB8E5}"/>
</file>

<file path=customXml/itemProps3.xml><?xml version="1.0" encoding="utf-8"?>
<ds:datastoreItem xmlns:ds="http://schemas.openxmlformats.org/officeDocument/2006/customXml" ds:itemID="{3B286F38-3CC0-4089-82D6-ACE2C912093F}"/>
</file>

<file path=customXml/itemProps4.xml><?xml version="1.0" encoding="utf-8"?>
<ds:datastoreItem xmlns:ds="http://schemas.openxmlformats.org/officeDocument/2006/customXml" ds:itemID="{FA4202FD-2580-4D85-A4CA-C508DB10BA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Microsoft Office PowerPoint</Application>
  <PresentationFormat>On-screen Show (16:9)</PresentationFormat>
  <Paragraphs>189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Avenir</vt:lpstr>
      <vt:lpstr>Calibri</vt:lpstr>
      <vt:lpstr>Noto Sans Symbols</vt:lpstr>
      <vt:lpstr>Office Theme</vt:lpstr>
      <vt:lpstr>Group Exercises </vt:lpstr>
      <vt:lpstr>DAY 1</vt:lpstr>
      <vt:lpstr>PowerPoint Presentation</vt:lpstr>
      <vt:lpstr>PowerPoint Presentation</vt:lpstr>
      <vt:lpstr>PowerPoint Presentation</vt:lpstr>
      <vt:lpstr>PowerPoint Presentation</vt:lpstr>
      <vt:lpstr>DAY 1</vt:lpstr>
      <vt:lpstr>PowerPoint Presentation</vt:lpstr>
      <vt:lpstr>PowerPoint Presentation</vt:lpstr>
      <vt:lpstr>DAY 2</vt:lpstr>
      <vt:lpstr>PowerPoint Presentation</vt:lpstr>
      <vt:lpstr>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</vt:lpstr>
      <vt:lpstr>PowerPoint Presentation</vt:lpstr>
      <vt:lpstr>PowerPoint Presentation</vt:lpstr>
      <vt:lpstr>PowerPoint Presentation</vt:lpstr>
      <vt:lpstr>DAY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Exercises </dc:title>
  <dc:creator>Diana</dc:creator>
  <cp:lastModifiedBy>Dharmistha Chauhan</cp:lastModifiedBy>
  <cp:revision>2</cp:revision>
  <dcterms:created xsi:type="dcterms:W3CDTF">2010-04-12T23:12:02Z</dcterms:created>
  <dcterms:modified xsi:type="dcterms:W3CDTF">2021-11-11T14:56:01Z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0x0101001C2DE2654EABE24CB34213B932CACF73</vt:lpwstr>
  </property>
</Properties>
</file>