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2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embeddedFontLst>
    <p:embeddedFont>
      <p:font typeface="Barlow" panose="00000500000000000000" pitchFamily="2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M Sans" panose="020B0604020202020204" charset="0"/>
      <p:regular r:id="rId35"/>
      <p:bold r:id="rId36"/>
      <p:italic r:id="rId37"/>
      <p:boldItalic r:id="rId38"/>
    </p:embeddedFont>
    <p:embeddedFont>
      <p:font typeface="Gill Sans Nova" panose="020B0602020104020203" pitchFamily="34" charset="0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  <p:embeddedFont>
      <p:font typeface="Roboto Light" panose="020000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EPm/YKKQLUY0fZJ9qa4NC979z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ae Lee" initials="" lastIdx="1" clrIdx="0"/>
  <p:cmAuthor id="1" name="Paulene Santo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1CF6B-59EB-4183-9E68-1F53AE0A5489}" v="1" dt="2021-12-02T07:38:10.624"/>
  </p1510:revLst>
</p1510:revInfo>
</file>

<file path=ppt/tableStyles.xml><?xml version="1.0" encoding="utf-8"?>
<a:tblStyleLst xmlns:a="http://schemas.openxmlformats.org/drawingml/2006/main" def="{BDFEB1E0-C478-4892-B8EA-D96FFB3B8773}">
  <a:tblStyle styleId="{BDFEB1E0-C478-4892-B8EA-D96FFB3B877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8"/>
    <p:restoredTop sz="94692"/>
  </p:normalViewPr>
  <p:slideViewPr>
    <p:cSldViewPr snapToGrid="0">
      <p:cViewPr varScale="1">
        <p:scale>
          <a:sx n="51" d="100"/>
          <a:sy n="51" d="100"/>
        </p:scale>
        <p:origin x="3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customschemas.google.com/relationships/presentationmetadata" Target="meta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ae Lee" userId="85db40ad-74ec-4d22-96e0-1292884f05e3" providerId="ADAL" clId="{7E61CF6B-59EB-4183-9E68-1F53AE0A5489}"/>
    <pc:docChg chg="custSel modSld">
      <pc:chgData name="Bobae Lee" userId="85db40ad-74ec-4d22-96e0-1292884f05e3" providerId="ADAL" clId="{7E61CF6B-59EB-4183-9E68-1F53AE0A5489}" dt="2021-12-02T07:38:11.031" v="1" actId="27636"/>
      <pc:docMkLst>
        <pc:docMk/>
      </pc:docMkLst>
      <pc:sldChg chg="modSp mod">
        <pc:chgData name="Bobae Lee" userId="85db40ad-74ec-4d22-96e0-1292884f05e3" providerId="ADAL" clId="{7E61CF6B-59EB-4183-9E68-1F53AE0A5489}" dt="2021-12-02T07:38:11.008" v="0" actId="27636"/>
        <pc:sldMkLst>
          <pc:docMk/>
          <pc:sldMk cId="0" sldId="256"/>
        </pc:sldMkLst>
        <pc:spChg chg="mod">
          <ac:chgData name="Bobae Lee" userId="85db40ad-74ec-4d22-96e0-1292884f05e3" providerId="ADAL" clId="{7E61CF6B-59EB-4183-9E68-1F53AE0A5489}" dt="2021-12-02T07:38:11.008" v="0" actId="27636"/>
          <ac:spMkLst>
            <pc:docMk/>
            <pc:sldMk cId="0" sldId="256"/>
            <ac:spMk id="77" creationId="{00000000-0000-0000-0000-000000000000}"/>
          </ac:spMkLst>
        </pc:spChg>
      </pc:sldChg>
      <pc:sldChg chg="modSp mod">
        <pc:chgData name="Bobae Lee" userId="85db40ad-74ec-4d22-96e0-1292884f05e3" providerId="ADAL" clId="{7E61CF6B-59EB-4183-9E68-1F53AE0A5489}" dt="2021-12-02T07:38:11.031" v="1" actId="27636"/>
        <pc:sldMkLst>
          <pc:docMk/>
          <pc:sldMk cId="0" sldId="271"/>
        </pc:sldMkLst>
        <pc:spChg chg="mod">
          <ac:chgData name="Bobae Lee" userId="85db40ad-74ec-4d22-96e0-1292884f05e3" providerId="ADAL" clId="{7E61CF6B-59EB-4183-9E68-1F53AE0A5489}" dt="2021-12-02T07:38:11.031" v="1" actId="27636"/>
          <ac:spMkLst>
            <pc:docMk/>
            <pc:sldMk cId="0" sldId="271"/>
            <ac:spMk id="2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Suggested time for the presentation: 30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More information: UN Women Training Manual on Gender and Climate Change Resilience (Pages 16-24) </a:t>
            </a:r>
            <a:endParaRPr b="1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2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Source: UNDP (2018)</a:t>
            </a: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Source: Sharable infographics retrieved and adapted from Global Gender Gap Report (2020) and Policy brief: The impact of Covid-19 on women (UN Women, 2020)</a:t>
            </a: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You can keep an open-mic or chat for the participants to answer or use online tools like mentimeter/mural/slido for the same</a:t>
            </a: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Once the word map is made, ask if these needs are required for any one specific gender (men, women, LGBTIQ+) or for everyone, and if they are actually divisible. Conclude that these are interrelated and required by everyone. Then move to from how these human needs are actually human rights.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You can keep an open-mic or chat for the participants to answer or use online tools like mentimeter/slido for the same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 b="0" i="0" u="none" strike="noStrike">
                <a:latin typeface="Roboto Light"/>
                <a:ea typeface="Roboto Light"/>
                <a:cs typeface="Roboto Light"/>
                <a:sym typeface="Roboto Light"/>
              </a:rPr>
              <a:t>Rights-holders are all individuals who are entitled to unalienable and universal human rights without any discrimination.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800" b="0" i="0" u="none" strike="noStrike">
                <a:latin typeface="Roboto Light"/>
                <a:ea typeface="Roboto Light"/>
                <a:cs typeface="Roboto Light"/>
                <a:sym typeface="Roboto Light"/>
              </a:rPr>
              <a:t>Duty-bearers include the Government or the State typically represented through public bodies, which has an obligation to ensure and realize the human rights of everyone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2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 descr="A green rectangle with a white background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7"/>
          <p:cNvSpPr txBox="1">
            <a:spLocks noGrp="1"/>
          </p:cNvSpPr>
          <p:nvPr>
            <p:ph type="ctrTitle"/>
          </p:nvPr>
        </p:nvSpPr>
        <p:spPr>
          <a:xfrm>
            <a:off x="4038600" y="1122363"/>
            <a:ext cx="7848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ubTitle" idx="1"/>
          </p:nvPr>
        </p:nvSpPr>
        <p:spPr>
          <a:xfrm>
            <a:off x="4038599" y="3602038"/>
            <a:ext cx="784859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" name="Google Shape;18;p1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22" y="-66104"/>
            <a:ext cx="3509273" cy="13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7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793330" y="207635"/>
            <a:ext cx="3200400" cy="78078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/>
          <p:nvPr/>
        </p:nvSpPr>
        <p:spPr>
          <a:xfrm>
            <a:off x="304802" y="4428998"/>
            <a:ext cx="31301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TRAINING OF TRAINERS PROGRAMME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Google Shape;21;p17"/>
          <p:cNvSpPr txBox="1"/>
          <p:nvPr/>
        </p:nvSpPr>
        <p:spPr>
          <a:xfrm>
            <a:off x="304802" y="4824851"/>
            <a:ext cx="256564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Gender and Climate Change Adaptation and Resilience </a:t>
            </a:r>
            <a:endParaRPr sz="1400" b="1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708" y="-1"/>
            <a:ext cx="1224670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0"/>
          <p:cNvSpPr/>
          <p:nvPr/>
        </p:nvSpPr>
        <p:spPr>
          <a:xfrm>
            <a:off x="219796" y="286789"/>
            <a:ext cx="5133742" cy="6356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0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>
                <a:solidFill>
                  <a:srgbClr val="0099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/>
          <p:nvPr/>
        </p:nvSpPr>
        <p:spPr>
          <a:xfrm>
            <a:off x="10152187" y="291215"/>
            <a:ext cx="1750646" cy="1110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992554" y="1551018"/>
            <a:ext cx="10238154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4708" y="-1"/>
            <a:ext cx="1224670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1"/>
          <p:cNvSpPr/>
          <p:nvPr/>
        </p:nvSpPr>
        <p:spPr>
          <a:xfrm>
            <a:off x="219796" y="286789"/>
            <a:ext cx="5133742" cy="6356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1"/>
          <p:cNvSpPr/>
          <p:nvPr/>
        </p:nvSpPr>
        <p:spPr>
          <a:xfrm>
            <a:off x="10152187" y="291215"/>
            <a:ext cx="1750646" cy="1110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1"/>
          <p:cNvSpPr/>
          <p:nvPr/>
        </p:nvSpPr>
        <p:spPr>
          <a:xfrm>
            <a:off x="1097280" y="1945178"/>
            <a:ext cx="1513516" cy="1271883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1928171" y="2366669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2"/>
          </p:nvPr>
        </p:nvSpPr>
        <p:spPr>
          <a:xfrm>
            <a:off x="844658" y="3431985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3"/>
          </p:nvPr>
        </p:nvSpPr>
        <p:spPr>
          <a:xfrm>
            <a:off x="3597833" y="3428441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4"/>
          </p:nvPr>
        </p:nvSpPr>
        <p:spPr>
          <a:xfrm>
            <a:off x="6324945" y="3429000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/>
          <p:nvPr/>
        </p:nvSpPr>
        <p:spPr>
          <a:xfrm>
            <a:off x="3666229" y="1889224"/>
            <a:ext cx="1513516" cy="1271883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5"/>
          </p:nvPr>
        </p:nvSpPr>
        <p:spPr>
          <a:xfrm>
            <a:off x="4510743" y="2310715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/>
          <p:nvPr/>
        </p:nvSpPr>
        <p:spPr>
          <a:xfrm>
            <a:off x="6397819" y="1889224"/>
            <a:ext cx="1513516" cy="1271883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6"/>
          </p:nvPr>
        </p:nvSpPr>
        <p:spPr>
          <a:xfrm>
            <a:off x="7242333" y="2310715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7"/>
          </p:nvPr>
        </p:nvSpPr>
        <p:spPr>
          <a:xfrm>
            <a:off x="9093441" y="3429000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/>
          <p:nvPr/>
        </p:nvSpPr>
        <p:spPr>
          <a:xfrm>
            <a:off x="9166315" y="1889224"/>
            <a:ext cx="1513516" cy="1271883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8"/>
          </p:nvPr>
        </p:nvSpPr>
        <p:spPr>
          <a:xfrm>
            <a:off x="10010829" y="2310715"/>
            <a:ext cx="450850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>
                <a:solidFill>
                  <a:srgbClr val="0099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" name="Google Shape;4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470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27" y="0"/>
            <a:ext cx="3509273" cy="13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0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6056020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3942"/>
            <a:ext cx="11736280" cy="276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1" descr="Shape, squ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9770"/>
          <a:stretch/>
        </p:blipFill>
        <p:spPr>
          <a:xfrm>
            <a:off x="381000" y="5919088"/>
            <a:ext cx="2614829" cy="8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7313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" name="Google Shape;63;p21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5816314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3942"/>
            <a:ext cx="11736280" cy="276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2" descr="Shape, squ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9770"/>
          <a:stretch/>
        </p:blipFill>
        <p:spPr>
          <a:xfrm>
            <a:off x="381000" y="5919088"/>
            <a:ext cx="2614829" cy="8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838200" y="373459"/>
            <a:ext cx="71783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8200" y="17921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2" name="Google Shape;72;p32" descr="Background patter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62897" t="32105" b="14086"/>
          <a:stretch/>
        </p:blipFill>
        <p:spPr>
          <a:xfrm>
            <a:off x="8610600" y="5816314"/>
            <a:ext cx="3200400" cy="78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4523279" y="2424792"/>
            <a:ext cx="7739268" cy="229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</a:pPr>
            <a:r>
              <a:rPr lang="en-GB" sz="38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Human Rights Based Approach (HBRA), </a:t>
            </a:r>
            <a:br>
              <a:rPr lang="en-GB" sz="38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</a:br>
            <a:r>
              <a:rPr lang="en-GB" sz="38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Leave No One Behind (LNOB), </a:t>
            </a:r>
            <a:br>
              <a:rPr lang="en-GB" sz="38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</a:br>
            <a:r>
              <a:rPr lang="en-GB" sz="3800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Equality and Intersectionality</a:t>
            </a:r>
            <a:endParaRPr sz="3800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8" name="Google Shape;78;p1"/>
          <p:cNvSpPr txBox="1">
            <a:spLocks noGrp="1"/>
          </p:cNvSpPr>
          <p:nvPr>
            <p:ph type="subTitle" idx="1"/>
          </p:nvPr>
        </p:nvSpPr>
        <p:spPr>
          <a:xfrm>
            <a:off x="5323772" y="5094661"/>
            <a:ext cx="6732102" cy="69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(Insert Name and Organisation of the Presenter)</a:t>
            </a: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295183" y="5443249"/>
            <a:ext cx="6094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[insert date, month, year | time, time zone] </a:t>
            </a:r>
            <a:endParaRPr sz="12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1574419" y="2424792"/>
            <a:ext cx="28682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SESSION 01</a:t>
            </a:r>
            <a:endParaRPr sz="3200" b="1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ctrTitle"/>
          </p:nvPr>
        </p:nvSpPr>
        <p:spPr>
          <a:xfrm>
            <a:off x="467378" y="481012"/>
            <a:ext cx="10096054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Leave No One Behind (LNOB)</a:t>
            </a:r>
            <a:endParaRPr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992188" y="1550988"/>
            <a:ext cx="10673070" cy="48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Is key to achieving Sustainable Development Goals (SDGs)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As leaving people behind 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is not only a gross violation of human rights 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But can also pushback the progress made on SDGs by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slowing down economic growth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110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generating social tensions and political instability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ctrTitle"/>
          </p:nvPr>
        </p:nvSpPr>
        <p:spPr>
          <a:xfrm>
            <a:off x="341745" y="590685"/>
            <a:ext cx="11425382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8888"/>
              <a:buFont typeface="DM Sans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Factors for Assessing LNOB- Who is left behind and to what extent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t="3771" b="50571"/>
          <a:stretch/>
        </p:blipFill>
        <p:spPr>
          <a:xfrm>
            <a:off x="1967344" y="1463654"/>
            <a:ext cx="7730837" cy="510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1265382" y="2122200"/>
            <a:ext cx="1132112" cy="8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</a:t>
            </a:r>
            <a:endParaRPr dirty="0"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2"/>
          </p:nvPr>
        </p:nvSpPr>
        <p:spPr>
          <a:xfrm>
            <a:off x="678403" y="3265731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Socially constructed roles, responsibilities, attributes and entitlements assigned on the basis of sex at birth is seen is most cultures</a:t>
            </a:r>
            <a:endParaRPr dirty="0"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3"/>
          </p:nvPr>
        </p:nvSpPr>
        <p:spPr>
          <a:xfrm>
            <a:off x="3446899" y="3265730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Culturally defined, these informal rules and shared social expectations are reinforced through socialization</a:t>
            </a:r>
            <a:endParaRPr dirty="0"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4"/>
          </p:nvPr>
        </p:nvSpPr>
        <p:spPr>
          <a:xfrm>
            <a:off x="6215395" y="3355109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While being fair irrespective of sex  (equity) is important, realization of human rights requires everyone to be able to make choices and have opportunities irrespective of their gender</a:t>
            </a:r>
            <a:endParaRPr dirty="0"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5"/>
          </p:nvPr>
        </p:nvSpPr>
        <p:spPr>
          <a:xfrm>
            <a:off x="3847954" y="2066246"/>
            <a:ext cx="1132112" cy="8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NORMS</a:t>
            </a:r>
            <a:endParaRPr dirty="0"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6"/>
          </p:nvPr>
        </p:nvSpPr>
        <p:spPr>
          <a:xfrm>
            <a:off x="6579544" y="2066246"/>
            <a:ext cx="1132112" cy="8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EQUALITY</a:t>
            </a:r>
            <a:endParaRPr dirty="0"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7"/>
          </p:nvPr>
        </p:nvSpPr>
        <p:spPr>
          <a:xfrm>
            <a:off x="8983891" y="3277275"/>
            <a:ext cx="2249423" cy="157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6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Taking decisions based on pre-conceived notions of gender capabilities and assumption of Gender Neutrality (open to all) are the key challenges to equality</a:t>
            </a:r>
            <a:endParaRPr dirty="0"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8"/>
          </p:nvPr>
        </p:nvSpPr>
        <p:spPr>
          <a:xfrm>
            <a:off x="9348040" y="2066246"/>
            <a:ext cx="1132112" cy="88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4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BIAS</a:t>
            </a:r>
            <a:endParaRPr dirty="0"/>
          </a:p>
        </p:txBody>
      </p:sp>
      <p:sp>
        <p:nvSpPr>
          <p:cNvPr id="193" name="Google Shape;193;p28"/>
          <p:cNvSpPr txBox="1">
            <a:spLocks noGrp="1"/>
          </p:cNvSpPr>
          <p:nvPr>
            <p:ph type="ctrTitle"/>
          </p:nvPr>
        </p:nvSpPr>
        <p:spPr>
          <a:xfrm>
            <a:off x="464369" y="950902"/>
            <a:ext cx="1087849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Sexual and gender identities are most often responsible for people being left behind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1173449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765"/>
              <a:buFont typeface="DM Sans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Gender-based inequalities and discrimination is the most all-pervading form of deprivation globally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t="67055" b="5159"/>
          <a:stretch/>
        </p:blipFill>
        <p:spPr>
          <a:xfrm>
            <a:off x="6440450" y="1660450"/>
            <a:ext cx="4587951" cy="2059599"/>
          </a:xfrm>
          <a:prstGeom prst="rect">
            <a:avLst/>
          </a:prstGeom>
          <a:noFill/>
          <a:ln w="9525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4">
            <a:alphaModFix/>
          </a:blip>
          <a:srcRect l="20270" t="-43365" r="-20270" b="113332"/>
          <a:stretch/>
        </p:blipFill>
        <p:spPr>
          <a:xfrm>
            <a:off x="3928069" y="0"/>
            <a:ext cx="4335861" cy="205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5">
            <a:alphaModFix/>
          </a:blip>
          <a:srcRect t="34854" b="39865"/>
          <a:stretch/>
        </p:blipFill>
        <p:spPr>
          <a:xfrm>
            <a:off x="648725" y="4121200"/>
            <a:ext cx="5328849" cy="2046301"/>
          </a:xfrm>
          <a:prstGeom prst="rect">
            <a:avLst/>
          </a:prstGeom>
          <a:noFill/>
          <a:ln w="9525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2" name="Google Shape;202;p8"/>
          <p:cNvPicPr preferRelativeResize="0"/>
          <p:nvPr/>
        </p:nvPicPr>
        <p:blipFill rotWithShape="1">
          <a:blip r:embed="rId4">
            <a:alphaModFix/>
          </a:blip>
          <a:srcRect t="6668" b="71087"/>
          <a:stretch/>
        </p:blipFill>
        <p:spPr>
          <a:xfrm>
            <a:off x="648725" y="1660450"/>
            <a:ext cx="5328849" cy="1979398"/>
          </a:xfrm>
          <a:prstGeom prst="rect">
            <a:avLst/>
          </a:prstGeom>
          <a:noFill/>
          <a:ln w="9525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3">
            <a:alphaModFix/>
          </a:blip>
          <a:srcRect t="37152" b="32816"/>
          <a:stretch/>
        </p:blipFill>
        <p:spPr>
          <a:xfrm>
            <a:off x="6440450" y="4107875"/>
            <a:ext cx="4587951" cy="2059624"/>
          </a:xfrm>
          <a:prstGeom prst="rect">
            <a:avLst/>
          </a:prstGeom>
          <a:noFill/>
          <a:ln w="9525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ctrTitle"/>
          </p:nvPr>
        </p:nvSpPr>
        <p:spPr>
          <a:xfrm>
            <a:off x="522188" y="785993"/>
            <a:ext cx="11147623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DM Sans"/>
              <a:buNone/>
            </a:pPr>
            <a:r>
              <a:rPr lang="en-GB" sz="32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Transformational Gender Equality is a pre-requisite for advancing the development agenda and key responsibility of governments as duty bearers</a:t>
            </a:r>
            <a:endParaRPr sz="32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672958" y="2118869"/>
            <a:ext cx="10566172" cy="409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Protection of human rights of all women and those with other gender identities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Improving national productivity and sustainable economic growth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Improving social and human development outcomes especially for food, nutrition, education, health, and family welfare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22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Improving policy decisions required for more peaceful and equitable societies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ctrTitle"/>
          </p:nvPr>
        </p:nvSpPr>
        <p:spPr>
          <a:xfrm>
            <a:off x="624730" y="457520"/>
            <a:ext cx="10942540" cy="94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DM Sans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This has also been endorsed in many international commitments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15" name="Google Shape;215;p10"/>
          <p:cNvGraphicFramePr/>
          <p:nvPr>
            <p:extLst>
              <p:ext uri="{D42A27DB-BD31-4B8C-83A1-F6EECF244321}">
                <p14:modId xmlns:p14="http://schemas.microsoft.com/office/powerpoint/2010/main" val="2872642893"/>
              </p:ext>
            </p:extLst>
          </p:nvPr>
        </p:nvGraphicFramePr>
        <p:xfrm>
          <a:off x="807867" y="1686757"/>
          <a:ext cx="10235950" cy="4137000"/>
        </p:xfrm>
        <a:graphic>
          <a:graphicData uri="http://schemas.openxmlformats.org/drawingml/2006/table">
            <a:tbl>
              <a:tblPr firstRow="1" bandRow="1">
                <a:noFill/>
                <a:tableStyleId>{BDFEB1E0-C478-4892-B8EA-D96FFB3B8773}</a:tableStyleId>
              </a:tblPr>
              <a:tblGrid>
                <a:gridCol w="727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>
                          <a:solidFill>
                            <a:schemeClr val="lt1"/>
                          </a:solidFill>
                        </a:rPr>
                        <a:t>International Commitment to Gender Equality</a:t>
                      </a:r>
                      <a:endParaRPr sz="2200" u="none" strike="noStrike" cap="none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>
                          <a:solidFill>
                            <a:schemeClr val="lt1"/>
                          </a:solidFill>
                        </a:rPr>
                        <a:t>Year of Adoption</a:t>
                      </a:r>
                      <a:endParaRPr sz="2200" u="none" strike="noStrike" cap="none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>
                          <a:solidFill>
                            <a:schemeClr val="dk1"/>
                          </a:solidFill>
                        </a:rPr>
                        <a:t>United Nations Charter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>
                          <a:solidFill>
                            <a:schemeClr val="dk1"/>
                          </a:solidFill>
                        </a:rPr>
                        <a:t>1945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>
                          <a:solidFill>
                            <a:schemeClr val="dk1"/>
                          </a:solidFill>
                        </a:rPr>
                        <a:t>Convention on the Elimination of Discrimination Against Women (CEDAW)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>
                          <a:solidFill>
                            <a:schemeClr val="dk1"/>
                          </a:solidFill>
                        </a:rPr>
                        <a:t>1979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>
                          <a:solidFill>
                            <a:schemeClr val="dk1"/>
                          </a:solidFill>
                        </a:rPr>
                        <a:t>International Conference on Population and Development (ICPD)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>
                          <a:solidFill>
                            <a:schemeClr val="dk1"/>
                          </a:solidFill>
                        </a:rPr>
                        <a:t>1992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>
                          <a:solidFill>
                            <a:schemeClr val="dk1"/>
                          </a:solidFill>
                        </a:rPr>
                        <a:t>The Beijing Declaration and Platform for Action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>
                          <a:solidFill>
                            <a:schemeClr val="dk1"/>
                          </a:solidFill>
                        </a:rPr>
                        <a:t>1995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>
                          <a:solidFill>
                            <a:schemeClr val="dk1"/>
                          </a:solidFill>
                        </a:rPr>
                        <a:t>Sustainable Development Goals (SDGs)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200" u="none" strike="noStrike" cap="none" dirty="0">
                          <a:solidFill>
                            <a:schemeClr val="dk1"/>
                          </a:solidFill>
                        </a:rPr>
                        <a:t>2015</a:t>
                      </a:r>
                      <a:endParaRPr sz="2200" u="none" strike="noStrike" cap="none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1094357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DM Sans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Operationalising HRBA and LNOB with a Gender Lens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726224" y="1680340"/>
            <a:ext cx="10238154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Apply the gender lens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this does not mean special treatment but setting aside the gender bias or ‘Male norm’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Be sensitive to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How unexamined attitudes about men and women lead to the unintended result of biased decision making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1094357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DM Sans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Operationalising the Gender Lens continued….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755209" y="1698095"/>
            <a:ext cx="10681582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Reinforce the sensitivity with gender analysis and 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apply the same to assess the implications of any planned action, including legislation, policies or programmes for 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men and women as well as across other gender and social identities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Inbuilt additional actions/safeguards to ensure that the benefits reach out to all genders and across social groups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>
            <a:spLocks noGrp="1"/>
          </p:cNvSpPr>
          <p:nvPr>
            <p:ph type="ctrTitle"/>
          </p:nvPr>
        </p:nvSpPr>
        <p:spPr>
          <a:xfrm>
            <a:off x="440886" y="512808"/>
            <a:ext cx="9366048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It is thus important to assess your work and move up the ladder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pSp>
        <p:nvGrpSpPr>
          <p:cNvPr id="233" name="Google Shape;233;p12"/>
          <p:cNvGrpSpPr/>
          <p:nvPr/>
        </p:nvGrpSpPr>
        <p:grpSpPr>
          <a:xfrm>
            <a:off x="233495" y="1592692"/>
            <a:ext cx="11337383" cy="4149085"/>
            <a:chOff x="8208" y="215392"/>
            <a:chExt cx="11337383" cy="4149085"/>
          </a:xfrm>
        </p:grpSpPr>
        <p:sp>
          <p:nvSpPr>
            <p:cNvPr id="234" name="Google Shape;234;p12"/>
            <p:cNvSpPr/>
            <p:nvPr/>
          </p:nvSpPr>
          <p:spPr>
            <a:xfrm rot="5400000">
              <a:off x="425328" y="2085344"/>
              <a:ext cx="1256429" cy="209067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9BDD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215599" y="2710000"/>
              <a:ext cx="1887469" cy="165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 txBox="1"/>
            <p:nvPr/>
          </p:nvSpPr>
          <p:spPr>
            <a:xfrm>
              <a:off x="215599" y="2710000"/>
              <a:ext cx="1887469" cy="165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Reinforces gender norms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Privileges men over women leading to one sex enjoying more rights and opportunities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746942" y="1931423"/>
              <a:ext cx="356126" cy="356126"/>
            </a:xfrm>
            <a:prstGeom prst="triangle">
              <a:avLst>
                <a:gd name="adj" fmla="val 100000"/>
              </a:avLst>
            </a:prstGeom>
            <a:solidFill>
              <a:srgbClr val="009BDD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 rot="5400000">
              <a:off x="2735959" y="1513576"/>
              <a:ext cx="1256429" cy="209067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9BDD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2526230" y="2138233"/>
              <a:ext cx="1887469" cy="165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2526230" y="2138233"/>
              <a:ext cx="1887469" cy="165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rgbClr val="00000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Ignores gender norms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rgbClr val="00000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Reinforces discrimination by default by treating everyone equally without addressing differences in opportunities and resource allocation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057573" y="1359655"/>
              <a:ext cx="356126" cy="356126"/>
            </a:xfrm>
            <a:prstGeom prst="triangle">
              <a:avLst>
                <a:gd name="adj" fmla="val 100000"/>
              </a:avLst>
            </a:prstGeom>
            <a:solidFill>
              <a:srgbClr val="009BDD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 rot="5400000">
              <a:off x="5046590" y="941808"/>
              <a:ext cx="1256429" cy="209067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9BDD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4836861" y="1566465"/>
              <a:ext cx="1887469" cy="165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2"/>
            <p:cNvSpPr txBox="1"/>
            <p:nvPr/>
          </p:nvSpPr>
          <p:spPr>
            <a:xfrm>
              <a:off x="4836861" y="1566465"/>
              <a:ext cx="1887469" cy="165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rgbClr val="00000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Considers gender norms, roles and relations but does not address inequality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rgbClr val="00000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No remedial action is taken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6368203" y="787887"/>
              <a:ext cx="356126" cy="356126"/>
            </a:xfrm>
            <a:prstGeom prst="triangle">
              <a:avLst>
                <a:gd name="adj" fmla="val 100000"/>
              </a:avLst>
            </a:prstGeom>
            <a:solidFill>
              <a:srgbClr val="009BDD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2"/>
            <p:cNvSpPr/>
            <p:nvPr/>
          </p:nvSpPr>
          <p:spPr>
            <a:xfrm rot="5400000">
              <a:off x="7357221" y="370039"/>
              <a:ext cx="1256429" cy="209067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9BDD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7147491" y="994697"/>
              <a:ext cx="1887469" cy="165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2"/>
            <p:cNvSpPr txBox="1"/>
            <p:nvPr/>
          </p:nvSpPr>
          <p:spPr>
            <a:xfrm>
              <a:off x="7147491" y="994697"/>
              <a:ext cx="1887469" cy="165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rgbClr val="00000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Considers and intentionally targets a specific group of women or men to achieve programme goals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DM Sans"/>
                <a:buNone/>
              </a:pPr>
              <a:r>
                <a:rPr lang="en-GB" sz="1400" b="0" i="0" u="none" strike="noStrike" cap="none" dirty="0">
                  <a:solidFill>
                    <a:srgbClr val="00000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Makes it easier to men and women to benefit within existing gender roles and norms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8678834" y="216119"/>
              <a:ext cx="356126" cy="356126"/>
            </a:xfrm>
            <a:prstGeom prst="triangle">
              <a:avLst>
                <a:gd name="adj" fmla="val 100000"/>
              </a:avLst>
            </a:prstGeom>
            <a:solidFill>
              <a:srgbClr val="009BDD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 rot="5400000">
              <a:off x="9667852" y="-201729"/>
              <a:ext cx="1256429" cy="209067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9BDD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9458122" y="422929"/>
              <a:ext cx="1887469" cy="165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2"/>
            <p:cNvSpPr txBox="1"/>
            <p:nvPr/>
          </p:nvSpPr>
          <p:spPr>
            <a:xfrm>
              <a:off x="9458122" y="422929"/>
              <a:ext cx="1887469" cy="1654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DM Sans"/>
                <a:buNone/>
              </a:pPr>
              <a:r>
                <a:rPr lang="en-GB" sz="1500" b="0" i="0" u="none" strike="noStrike" cap="none" dirty="0">
                  <a:solidFill>
                    <a:srgbClr val="00000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Addresses inequalities and its root cause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DM Sans"/>
                <a:buNone/>
              </a:pPr>
              <a:r>
                <a:rPr lang="en-GB" sz="1500" b="0" i="0" u="none" strike="noStrike" cap="none" dirty="0">
                  <a:solidFill>
                    <a:srgbClr val="00000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Fosters progressive change in power relation between various genders</a:t>
              </a:r>
              <a:endParaRPr sz="15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53" name="Google Shape;253;p12"/>
          <p:cNvSpPr/>
          <p:nvPr/>
        </p:nvSpPr>
        <p:spPr>
          <a:xfrm>
            <a:off x="384313" y="3220278"/>
            <a:ext cx="1444487" cy="503583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Unequal</a:t>
            </a:r>
            <a:endParaRPr sz="14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2696817" y="2577547"/>
            <a:ext cx="1444487" cy="503583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Blind</a:t>
            </a:r>
            <a:endParaRPr sz="14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5070613" y="2046998"/>
            <a:ext cx="1444487" cy="503583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Sensitive</a:t>
            </a:r>
            <a:endParaRPr sz="14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7255565" y="1460358"/>
            <a:ext cx="1444487" cy="503583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Specific</a:t>
            </a:r>
            <a:endParaRPr sz="14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9468678" y="900830"/>
            <a:ext cx="1649896" cy="503583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Transformative</a:t>
            </a:r>
            <a:endParaRPr sz="14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5998055" y="5136191"/>
            <a:ext cx="5812132" cy="1132487"/>
          </a:xfrm>
          <a:prstGeom prst="rect">
            <a:avLst/>
          </a:prstGeom>
          <a:solidFill>
            <a:srgbClr val="339933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Gender Mainstreaming is critical to moving up the ladder</a:t>
            </a:r>
            <a:endParaRPr sz="2400" b="0" i="0" u="none" strike="noStrike" cap="none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>
            <a:spLocks noGrp="1"/>
          </p:cNvSpPr>
          <p:nvPr>
            <p:ph type="ctrTitle"/>
          </p:nvPr>
        </p:nvSpPr>
        <p:spPr>
          <a:xfrm>
            <a:off x="437736" y="564052"/>
            <a:ext cx="11156501" cy="74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DM Sans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Equally important is to apply the intersectionality lens to gender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body" idx="1"/>
          </p:nvPr>
        </p:nvSpPr>
        <p:spPr>
          <a:xfrm>
            <a:off x="637447" y="1732234"/>
            <a:ext cx="4538236" cy="324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Acknowledgement that the term ‘gender’ has diversified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beyond the binary conceptions of a man and a woman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thinking beyond only women for lesbian, gay, bisexual, transgender, intersex and queer (LGBTIQ) individuals</a:t>
            </a:r>
            <a:endParaRPr dirty="0"/>
          </a:p>
          <a:p>
            <a:pPr marL="685800" lvl="1" indent="-88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200"/>
              <a:buNone/>
            </a:pP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Clr>
                <a:schemeClr val="dk1"/>
              </a:buClr>
              <a:buSzPts val="2200"/>
              <a:buNone/>
            </a:pPr>
            <a:endParaRPr sz="18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6311757" y="1690756"/>
            <a:ext cx="5025027" cy="296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Recognizing that women are not a homogenous community and </a:t>
            </a: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some groups of women face compounded forms of discrimination in addition to their gender</a:t>
            </a: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due to factors such as their age, race, ethnicity, disability, or socio-economic status </a:t>
            </a:r>
            <a:endParaRPr dirty="0"/>
          </a:p>
        </p:txBody>
      </p:sp>
      <p:sp>
        <p:nvSpPr>
          <p:cNvPr id="266" name="Google Shape;266;p13"/>
          <p:cNvSpPr txBox="1"/>
          <p:nvPr/>
        </p:nvSpPr>
        <p:spPr>
          <a:xfrm>
            <a:off x="1044888" y="5167684"/>
            <a:ext cx="10533737" cy="95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For creation of a more equal society, it is important to move beyond women’s empowerment to focus on gender equality.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9380967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begin with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2090044" y="2566852"/>
            <a:ext cx="3586580" cy="3199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Love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Life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Money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Job/ Employment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Family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Education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Health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Mobility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0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Speech</a:t>
            </a:r>
            <a:endParaRPr dirty="0"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22"/>
          <p:cNvSpPr txBox="1"/>
          <p:nvPr/>
        </p:nvSpPr>
        <p:spPr>
          <a:xfrm>
            <a:off x="5676624" y="2648133"/>
            <a:ext cx="4603717" cy="275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Air</a:t>
            </a:r>
            <a:endParaRPr sz="20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Water</a:t>
            </a:r>
            <a:endParaRPr sz="20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Food</a:t>
            </a:r>
            <a:endParaRPr sz="20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Leisure</a:t>
            </a:r>
            <a:endParaRPr sz="20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Safety</a:t>
            </a:r>
            <a:endParaRPr sz="20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Social security</a:t>
            </a:r>
            <a:endParaRPr sz="20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House/Home</a:t>
            </a:r>
            <a:endParaRPr sz="20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Country</a:t>
            </a:r>
            <a:endParaRPr sz="2000" b="0" i="0" u="none" strike="noStrike" cap="none" dirty="0">
              <a:solidFill>
                <a:schemeClr val="dk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88" name="Google Shape;88;p22"/>
          <p:cNvSpPr txBox="1"/>
          <p:nvPr/>
        </p:nvSpPr>
        <p:spPr>
          <a:xfrm>
            <a:off x="760406" y="1615323"/>
            <a:ext cx="104550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What are the three most important things that you need in your life?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332301" y="3989325"/>
            <a:ext cx="42795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Thank you!</a:t>
            </a:r>
            <a:endParaRPr sz="1800" b="0" i="0" u="none" strike="noStrike" cap="none" dirty="0">
              <a:solidFill>
                <a:srgbClr val="000000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4" name="Google Shape;213;p14">
            <a:extLst>
              <a:ext uri="{FF2B5EF4-FFF2-40B4-BE49-F238E27FC236}">
                <a16:creationId xmlns:a16="http://schemas.microsoft.com/office/drawing/2014/main" id="{01CB0F04-B9E8-4E30-BCD9-C61B60966F4B}"/>
              </a:ext>
            </a:extLst>
          </p:cNvPr>
          <p:cNvSpPr txBox="1"/>
          <p:nvPr/>
        </p:nvSpPr>
        <p:spPr>
          <a:xfrm>
            <a:off x="6607206" y="3804659"/>
            <a:ext cx="39838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Insert photo within the green frame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ctrTitle"/>
          </p:nvPr>
        </p:nvSpPr>
        <p:spPr>
          <a:xfrm>
            <a:off x="925764" y="562878"/>
            <a:ext cx="744836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Human Rights for everyone</a:t>
            </a:r>
            <a:endParaRPr sz="3800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925764" y="1551018"/>
            <a:ext cx="4770683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Universal and inalienable fundamental rights inherent to all human beings</a:t>
            </a:r>
            <a:endParaRPr dirty="0"/>
          </a:p>
          <a:p>
            <a: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Are interrelated, interdependent, and indivisible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Include civil, cultural, economic, political, and social rights</a:t>
            </a:r>
            <a:endParaRPr dirty="0"/>
          </a:p>
          <a:p>
            <a: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Entitlements guaranteed by</a:t>
            </a:r>
            <a:endParaRPr dirty="0"/>
          </a:p>
          <a:p>
            <a:pPr marL="91440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international law and </a:t>
            </a:r>
            <a:endParaRPr dirty="0"/>
          </a:p>
          <a:p>
            <a:pPr marL="91440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18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treaties endorsed by national governments</a:t>
            </a:r>
            <a:endParaRPr dirty="0"/>
          </a:p>
        </p:txBody>
      </p:sp>
      <p:grpSp>
        <p:nvGrpSpPr>
          <p:cNvPr id="95" name="Google Shape;95;p23"/>
          <p:cNvGrpSpPr/>
          <p:nvPr/>
        </p:nvGrpSpPr>
        <p:grpSpPr>
          <a:xfrm>
            <a:off x="6299961" y="837296"/>
            <a:ext cx="5322793" cy="5183406"/>
            <a:chOff x="946082" y="-20782"/>
            <a:chExt cx="5322793" cy="5183406"/>
          </a:xfrm>
        </p:grpSpPr>
        <p:sp>
          <p:nvSpPr>
            <p:cNvPr id="96" name="Google Shape;96;p23"/>
            <p:cNvSpPr/>
            <p:nvPr/>
          </p:nvSpPr>
          <p:spPr>
            <a:xfrm>
              <a:off x="2929115" y="2061819"/>
              <a:ext cx="1356726" cy="135672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3"/>
            <p:cNvSpPr txBox="1"/>
            <p:nvPr/>
          </p:nvSpPr>
          <p:spPr>
            <a:xfrm>
              <a:off x="3127803" y="2260507"/>
              <a:ext cx="959350" cy="959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1" i="0" u="none" strike="noStrike" cap="none" dirty="0">
                  <a:solidFill>
                    <a:srgbClr val="00B0F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RIGHTS</a:t>
              </a:r>
              <a:r>
                <a:rPr lang="en-GB" sz="2800" b="1" i="0" u="none" strike="noStrike" cap="none" dirty="0">
                  <a:solidFill>
                    <a:srgbClr val="00B0F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 </a:t>
              </a:r>
              <a:r>
                <a:rPr lang="en-GB" sz="1800" b="1" i="0" u="none" strike="noStrike" cap="none" dirty="0">
                  <a:solidFill>
                    <a:srgbClr val="00B0F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TO</a:t>
              </a:r>
              <a:r>
                <a:rPr lang="en-GB" sz="2800" b="1" i="0" u="none" strike="noStrike" cap="none" dirty="0">
                  <a:solidFill>
                    <a:srgbClr val="00B0F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 </a:t>
              </a:r>
              <a:endParaRPr dirty="0"/>
            </a:p>
          </p:txBody>
        </p:sp>
        <p:sp>
          <p:nvSpPr>
            <p:cNvPr id="98" name="Google Shape;98;p23"/>
            <p:cNvSpPr/>
            <p:nvPr/>
          </p:nvSpPr>
          <p:spPr>
            <a:xfrm rot="-5400000">
              <a:off x="3440689" y="1509518"/>
              <a:ext cx="333578" cy="4940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3"/>
            <p:cNvSpPr txBox="1"/>
            <p:nvPr/>
          </p:nvSpPr>
          <p:spPr>
            <a:xfrm rot="-5400000">
              <a:off x="3490726" y="1658373"/>
              <a:ext cx="233505" cy="296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" name="Google Shape;100;p23"/>
            <p:cNvSpPr/>
            <p:nvPr/>
          </p:nvSpPr>
          <p:spPr>
            <a:xfrm>
              <a:off x="2880874" y="-20782"/>
              <a:ext cx="1453208" cy="1453208"/>
            </a:xfrm>
            <a:prstGeom prst="ellipse">
              <a:avLst/>
            </a:prstGeom>
            <a:solidFill>
              <a:srgbClr val="009BD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3"/>
            <p:cNvSpPr txBox="1"/>
            <p:nvPr/>
          </p:nvSpPr>
          <p:spPr>
            <a:xfrm>
              <a:off x="3093691" y="192035"/>
              <a:ext cx="1027574" cy="1027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Equality before law, Fair, independent and effective legal remedy </a:t>
              </a:r>
              <a:endParaRPr dirty="0"/>
            </a:p>
          </p:txBody>
        </p:sp>
        <p:sp>
          <p:nvSpPr>
            <p:cNvPr id="102" name="Google Shape;102;p23"/>
            <p:cNvSpPr/>
            <p:nvPr/>
          </p:nvSpPr>
          <p:spPr>
            <a:xfrm rot="-1080000">
              <a:off x="4376167" y="2189182"/>
              <a:ext cx="333578" cy="4940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3"/>
            <p:cNvSpPr txBox="1"/>
            <p:nvPr/>
          </p:nvSpPr>
          <p:spPr>
            <a:xfrm rot="-1080000">
              <a:off x="4378616" y="2303462"/>
              <a:ext cx="233505" cy="296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4815667" y="1384926"/>
              <a:ext cx="1453208" cy="1453208"/>
            </a:xfrm>
            <a:prstGeom prst="ellipse">
              <a:avLst/>
            </a:prstGeom>
            <a:solidFill>
              <a:srgbClr val="009BD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3"/>
            <p:cNvSpPr txBox="1"/>
            <p:nvPr/>
          </p:nvSpPr>
          <p:spPr>
            <a:xfrm>
              <a:off x="5028484" y="1597743"/>
              <a:ext cx="1027574" cy="1027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Freedom of thought, conscience, religion, opinion and expression</a:t>
              </a:r>
              <a:endParaRPr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" name="Google Shape;106;p23"/>
            <p:cNvSpPr/>
            <p:nvPr/>
          </p:nvSpPr>
          <p:spPr>
            <a:xfrm rot="3218854">
              <a:off x="4024504" y="3298776"/>
              <a:ext cx="351822" cy="4940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3"/>
            <p:cNvSpPr txBox="1"/>
            <p:nvPr/>
          </p:nvSpPr>
          <p:spPr>
            <a:xfrm rot="3218854">
              <a:off x="4045996" y="3355091"/>
              <a:ext cx="246275" cy="296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4107147" y="3679748"/>
              <a:ext cx="1453208" cy="1453208"/>
            </a:xfrm>
            <a:prstGeom prst="ellipse">
              <a:avLst/>
            </a:prstGeom>
            <a:solidFill>
              <a:srgbClr val="009BD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3"/>
            <p:cNvSpPr txBox="1"/>
            <p:nvPr/>
          </p:nvSpPr>
          <p:spPr>
            <a:xfrm>
              <a:off x="4319964" y="3892565"/>
              <a:ext cx="1027574" cy="1027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Nationality, freedom of residence, movement and seeking asylum</a:t>
              </a:r>
              <a:endParaRPr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 rot="7560000">
              <a:off x="2902455" y="3260425"/>
              <a:ext cx="295112" cy="4940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3"/>
            <p:cNvSpPr txBox="1"/>
            <p:nvPr/>
          </p:nvSpPr>
          <p:spPr>
            <a:xfrm rot="-3240000">
              <a:off x="2972741" y="3323430"/>
              <a:ext cx="206578" cy="296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1563757" y="3609407"/>
              <a:ext cx="1695908" cy="1553217"/>
            </a:xfrm>
            <a:prstGeom prst="ellipse">
              <a:avLst/>
            </a:prstGeom>
            <a:solidFill>
              <a:srgbClr val="009BD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3"/>
            <p:cNvSpPr txBox="1"/>
            <p:nvPr/>
          </p:nvSpPr>
          <p:spPr>
            <a:xfrm>
              <a:off x="1812117" y="3836870"/>
              <a:ext cx="1199188" cy="1098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Education, well-being (food, health, water, sanitation, housing), employment and social security</a:t>
              </a:r>
              <a:endParaRPr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 rot="-9720000">
              <a:off x="2505211" y="2189182"/>
              <a:ext cx="333578" cy="4940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 txBox="1"/>
            <p:nvPr/>
          </p:nvSpPr>
          <p:spPr>
            <a:xfrm rot="1080000">
              <a:off x="2602835" y="2303462"/>
              <a:ext cx="233505" cy="296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946082" y="1384926"/>
              <a:ext cx="1453208" cy="1453208"/>
            </a:xfrm>
            <a:prstGeom prst="ellipse">
              <a:avLst/>
            </a:prstGeom>
            <a:solidFill>
              <a:srgbClr val="009BD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3"/>
            <p:cNvSpPr txBox="1"/>
            <p:nvPr/>
          </p:nvSpPr>
          <p:spPr>
            <a:xfrm>
              <a:off x="1158899" y="1597743"/>
              <a:ext cx="1027574" cy="1027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Life, Liberty, Security and Dignity</a:t>
              </a: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ctrTitle"/>
          </p:nvPr>
        </p:nvSpPr>
        <p:spPr>
          <a:xfrm>
            <a:off x="806167" y="599074"/>
            <a:ext cx="10424541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Human Rights Based Approach (HRBA)</a:t>
            </a:r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899360" y="1332905"/>
            <a:ext cx="10238154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200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Is the process of human development based on protecting and promoting human rights</a:t>
            </a:r>
            <a:endParaRPr sz="2200" b="1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200" b="1" dirty="0">
              <a:solidFill>
                <a:srgbClr val="009BDD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200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This means that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Any and all programmes should aim 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for the realization and advancement of the human rights of the concerned target group</a:t>
            </a:r>
            <a:endParaRPr dirty="0"/>
          </a:p>
          <a:p>
            <a:pPr marL="91440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Analyse inequalities </a:t>
            </a:r>
            <a:endParaRPr dirty="0"/>
          </a:p>
          <a:p>
            <a:pPr marL="91440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and redress discriminatory practices especially unjust distribution of power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806167" y="599074"/>
            <a:ext cx="10424541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HRBA continued</a:t>
            </a:r>
            <a:endParaRPr dirty="0"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806167" y="1436944"/>
            <a:ext cx="10838986" cy="115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planning and implementation phases of all programmes should be guided by human rights principles of </a:t>
            </a:r>
            <a:endParaRPr dirty="0"/>
          </a:p>
          <a:p>
            <a: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universality, </a:t>
            </a:r>
            <a:endParaRPr dirty="0"/>
          </a:p>
          <a:p>
            <a: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indivisibility, </a:t>
            </a:r>
            <a:endParaRPr dirty="0"/>
          </a:p>
          <a:p>
            <a: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equality and non-discrimination,</a:t>
            </a:r>
            <a:endParaRPr dirty="0"/>
          </a:p>
          <a:p>
            <a: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participation, and accountability</a:t>
            </a:r>
            <a:endParaRPr dirty="0"/>
          </a:p>
          <a:p>
            <a:pPr marL="91440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All programmes should have a focus on 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developing the capacities of both ‘duty-bearers’ to meet their obligations, and 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‘rights-holders’ to claim their rights 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ctrTitle"/>
          </p:nvPr>
        </p:nvSpPr>
        <p:spPr>
          <a:xfrm>
            <a:off x="849118" y="655696"/>
            <a:ext cx="10096054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Let’s discuss</a:t>
            </a:r>
            <a:endParaRPr dirty="0"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849118" y="1954430"/>
            <a:ext cx="10238154" cy="344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What do you understand by the term “</a:t>
            </a:r>
            <a:r>
              <a:rPr lang="en-GB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right holders</a:t>
            </a:r>
            <a:r>
              <a:rPr lang="en-GB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”?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What do you understand by the term “</a:t>
            </a:r>
            <a:r>
              <a:rPr lang="en-GB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duty bearers</a:t>
            </a:r>
            <a:r>
              <a:rPr lang="en-GB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”?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 dirty="0">
              <a:solidFill>
                <a:srgbClr val="0070C0"/>
              </a:solidFill>
            </a:endParaRPr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0987825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2222"/>
              <a:buNone/>
            </a:pPr>
            <a:r>
              <a:rPr lang="en-GB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Climate Justice is intrinsically linked with Human Rights</a:t>
            </a:r>
            <a:endParaRPr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43" name="Google Shape;143;p3"/>
          <p:cNvSpPr txBox="1">
            <a:spLocks noGrp="1"/>
          </p:cNvSpPr>
          <p:nvPr>
            <p:ph type="body" idx="1"/>
          </p:nvPr>
        </p:nvSpPr>
        <p:spPr>
          <a:xfrm>
            <a:off x="731684" y="1573808"/>
            <a:ext cx="10720509" cy="510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Climate Change, directly or indirectly, negatively impacts human rights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685800" lvl="1" indent="-22860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right to life and dignity </a:t>
            </a:r>
            <a:endParaRPr dirty="0"/>
          </a:p>
          <a:p>
            <a:pPr marL="685800" lvl="1" indent="-22860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those related to development, employment, food, health, water and sanitation, and housing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 Governments (as duty bearers) need to address climate impacts to ensure human rights are safeguarded</a:t>
            </a:r>
            <a:endParaRPr dirty="0"/>
          </a:p>
          <a:p>
            <a:pPr marL="228600" lvl="0" indent="-228600" algn="l" rtl="0">
              <a:lnSpc>
                <a:spcPct val="130000"/>
              </a:lnSpc>
              <a:spcBef>
                <a:spcPts val="1800"/>
              </a:spcBef>
              <a:spcAft>
                <a:spcPts val="1200"/>
              </a:spcAft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 human rights based approach to climate change is required which focuses on </a:t>
            </a:r>
            <a:r>
              <a:rPr lang="en-GB" sz="2200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All People </a:t>
            </a: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achieving at least the </a:t>
            </a:r>
            <a:r>
              <a:rPr lang="en-GB" sz="2200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Minimum Conditions </a:t>
            </a: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for living with </a:t>
            </a:r>
            <a:r>
              <a:rPr lang="en-GB" sz="2200" b="1" dirty="0">
                <a:solidFill>
                  <a:srgbClr val="009BDD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Dignity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ctrTitle"/>
          </p:nvPr>
        </p:nvSpPr>
        <p:spPr>
          <a:xfrm>
            <a:off x="464369" y="590685"/>
            <a:ext cx="11050818" cy="59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GB" sz="3600" dirty="0">
                <a:solidFill>
                  <a:srgbClr val="339933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The key considerations of the approach was submitted by OHCHR (2015) to COP 21</a:t>
            </a:r>
            <a:endParaRPr sz="3600" dirty="0">
              <a:solidFill>
                <a:srgbClr val="339933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570590" y="1736064"/>
            <a:ext cx="10838375" cy="48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mitigate climate change and to prevent its negative human rights impacts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ensure that all persons have the necessary capacity to adapt to climate change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ensure accountability and effective remedy for human rights harms caused by climate change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mobilize maximum available resources for sustainable, human rights-based development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elicit international cooperation and global response, underpinned by international solidarity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ensure equity in climate action 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guarantee that everyone enjoys the benefits of science and its applications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protect human rights from business harms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guarantee equality and non-discrimination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To ensure meaningful and informed participation</a:t>
            </a:r>
            <a:endParaRPr sz="2200" dirty="0"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ctrTitle"/>
          </p:nvPr>
        </p:nvSpPr>
        <p:spPr>
          <a:xfrm>
            <a:off x="248576" y="310718"/>
            <a:ext cx="4092516" cy="647182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DM Sans"/>
              <a:buNone/>
            </a:pPr>
            <a:r>
              <a:rPr lang="en-GB" sz="3600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rPr>
              <a:t>Translated to practical action this means Operationalising Leave No One Behind (LNOB)</a:t>
            </a:r>
            <a:endParaRPr sz="3600" dirty="0">
              <a:solidFill>
                <a:schemeClr val="lt1"/>
              </a:solidFill>
              <a:latin typeface="Gill Sans Nova" panose="020B0602020104020203" pitchFamily="34" charset="0"/>
              <a:ea typeface="Avenir"/>
              <a:cs typeface="Avenir"/>
              <a:sym typeface="Avenir"/>
            </a:endParaRPr>
          </a:p>
        </p:txBody>
      </p:sp>
      <p:grpSp>
        <p:nvGrpSpPr>
          <p:cNvPr id="155" name="Google Shape;155;p5"/>
          <p:cNvGrpSpPr/>
          <p:nvPr/>
        </p:nvGrpSpPr>
        <p:grpSpPr>
          <a:xfrm>
            <a:off x="4341091" y="887291"/>
            <a:ext cx="7515849" cy="5083417"/>
            <a:chOff x="155912" y="17"/>
            <a:chExt cx="6783920" cy="5083417"/>
          </a:xfrm>
        </p:grpSpPr>
        <p:sp>
          <p:nvSpPr>
            <p:cNvPr id="156" name="Google Shape;156;p5"/>
            <p:cNvSpPr/>
            <p:nvPr/>
          </p:nvSpPr>
          <p:spPr>
            <a:xfrm rot="5400000">
              <a:off x="3025133" y="122504"/>
              <a:ext cx="1884422" cy="16394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9BD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3403100" y="293673"/>
              <a:ext cx="1128487" cy="1297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b="1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Examine </a:t>
              </a:r>
              <a:r>
                <a:rPr lang="en-GB" sz="1600" b="1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Why people are left behind </a:t>
              </a:r>
              <a:endParaRPr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836817" y="376901"/>
              <a:ext cx="2103015" cy="1130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4836817" y="376901"/>
              <a:ext cx="2103015" cy="1130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dk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Collect and use more and better disaggregated data and people-driven information</a:t>
              </a:r>
              <a:endParaRPr sz="18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 rot="5400000">
              <a:off x="2136440" y="1722002"/>
              <a:ext cx="1884422" cy="16394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9BD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2514407" y="1893170"/>
              <a:ext cx="1128487" cy="1297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GB" sz="1800" b="1" i="0" u="none" strike="noStrike" cap="none" dirty="0">
                  <a:solidFill>
                    <a:srgbClr val="FFFFFF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Empower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DM Sans"/>
                <a:buNone/>
              </a:pPr>
              <a:r>
                <a:rPr lang="en-GB" sz="1600" b="1" i="0" u="none" strike="noStrike" cap="none" dirty="0">
                  <a:solidFill>
                    <a:srgbClr val="FFFFFF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Those who are left behind</a:t>
              </a:r>
              <a:endParaRPr sz="1600" b="1" i="0" u="none" strike="noStrike" cap="none" dirty="0">
                <a:solidFill>
                  <a:srgbClr val="FFFFFF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55912" y="1976398"/>
              <a:ext cx="2035176" cy="1130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155912" y="1976398"/>
              <a:ext cx="2035176" cy="1130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DM Sans"/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Ensure meaningful participation in decision making and inclusive civic engagement</a:t>
              </a:r>
              <a:endParaRPr sz="18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5400000">
              <a:off x="3025133" y="3321499"/>
              <a:ext cx="1884422" cy="16394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9BD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3403100" y="3492668"/>
              <a:ext cx="1128487" cy="1297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GB" sz="2000" b="1" i="0" u="none" strike="noStrike" cap="none" dirty="0">
                  <a:solidFill>
                    <a:schemeClr val="lt1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Enact</a:t>
              </a: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DM Sans"/>
                <a:buNone/>
              </a:pPr>
              <a:r>
                <a:rPr lang="en-GB" sz="1600" b="1" i="0" u="none" strike="noStrike" cap="none" dirty="0">
                  <a:solidFill>
                    <a:srgbClr val="FFFFFF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Policies, laws and reforms</a:t>
              </a:r>
              <a:endParaRPr sz="1600" b="1" i="0" u="none" strike="noStrike" cap="none" dirty="0">
                <a:solidFill>
                  <a:schemeClr val="lt1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836817" y="3575896"/>
              <a:ext cx="2103015" cy="1130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4836817" y="3575896"/>
              <a:ext cx="2103015" cy="1130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DM Sans"/>
                <a:buNone/>
              </a:pPr>
              <a:r>
                <a:rPr lang="en-GB" sz="1800" b="0" i="0" u="none" strike="noStrike" cap="none" dirty="0">
                  <a:solidFill>
                    <a:srgbClr val="000000"/>
                  </a:solidFill>
                  <a:latin typeface="Gill Sans Nova" panose="020B0602020104020203" pitchFamily="34" charset="0"/>
                  <a:ea typeface="Avenir"/>
                  <a:cs typeface="Avenir"/>
                  <a:sym typeface="Avenir"/>
                </a:rPr>
                <a:t>Which curb inequalities and uphold minimum standards of well-being</a:t>
              </a:r>
              <a:endParaRPr sz="1800" b="0" i="0" u="none" strike="noStrike" cap="none" dirty="0">
                <a:solidFill>
                  <a:srgbClr val="000000"/>
                </a:solidFill>
                <a:latin typeface="Gill Sans Nova" panose="020B0602020104020203" pitchFamily="34" charset="0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2DE2654EABE24CB34213B932CACF73" ma:contentTypeVersion="13" ma:contentTypeDescription="Create a new document." ma:contentTypeScope="" ma:versionID="ebce395a1a78621b3ae358f12c65b431">
  <xsd:schema xmlns:xsd="http://www.w3.org/2001/XMLSchema" xmlns:xs="http://www.w3.org/2001/XMLSchema" xmlns:p="http://schemas.microsoft.com/office/2006/metadata/properties" xmlns:ns2="6af957f9-d7c2-49ad-b823-204c2929738d" xmlns:ns3="2adba978-3ea5-49dc-a411-a06306ec3566" targetNamespace="http://schemas.microsoft.com/office/2006/metadata/properties" ma:root="true" ma:fieldsID="3bc52847a05b6c3b46fb7945f0e4bddd" ns2:_="" ns3:_="">
    <xsd:import namespace="6af957f9-d7c2-49ad-b823-204c2929738d"/>
    <xsd:import namespace="2adba978-3ea5-49dc-a411-a06306ec35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957f9-d7c2-49ad-b823-204c292973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ba978-3ea5-49dc-a411-a06306ec3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38EB33-01B6-42C8-AE32-3274331865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E309B9-D228-4461-B566-9EF7A6CB34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CEAAEF-E23F-4340-9F5B-E3F85E09D76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57BBBEF-3A5A-4461-BD8E-415847AD1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957f9-d7c2-49ad-b823-204c2929738d"/>
    <ds:schemaRef ds:uri="2adba978-3ea5-49dc-a411-a06306ec35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1468</Words>
  <Application>Microsoft Office PowerPoint</Application>
  <PresentationFormat>Widescreen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Roboto Light</vt:lpstr>
      <vt:lpstr>Roboto</vt:lpstr>
      <vt:lpstr>DM Sans</vt:lpstr>
      <vt:lpstr>Gill Sans Nova</vt:lpstr>
      <vt:lpstr>Barlow</vt:lpstr>
      <vt:lpstr>Arial</vt:lpstr>
      <vt:lpstr>Office Theme</vt:lpstr>
      <vt:lpstr>Human Rights Based Approach (HBRA),  Leave No One Behind (LNOB),  Gender Equality and Intersectionality</vt:lpstr>
      <vt:lpstr>To begin with</vt:lpstr>
      <vt:lpstr>Human Rights for everyone</vt:lpstr>
      <vt:lpstr>Human Rights Based Approach (HRBA)</vt:lpstr>
      <vt:lpstr>HRBA continued</vt:lpstr>
      <vt:lpstr>Let’s discuss</vt:lpstr>
      <vt:lpstr>Climate Justice is intrinsically linked with Human Rights</vt:lpstr>
      <vt:lpstr>The key considerations of the approach was submitted by OHCHR (2015) to COP 21</vt:lpstr>
      <vt:lpstr>Translated to practical action this means Operationalising Leave No One Behind (LNOB)</vt:lpstr>
      <vt:lpstr>Leave No One Behind (LNOB)</vt:lpstr>
      <vt:lpstr>Factors for Assessing LNOB- Who is left behind and to what extent</vt:lpstr>
      <vt:lpstr>Sexual and gender identities are most often responsible for people being left behind </vt:lpstr>
      <vt:lpstr>Gender-based inequalities and discrimination is the most all-pervading form of deprivation globally</vt:lpstr>
      <vt:lpstr>Transformational Gender Equality is a pre-requisite for advancing the development agenda and key responsibility of governments as duty bearers</vt:lpstr>
      <vt:lpstr>This has also been endorsed in many international commitments</vt:lpstr>
      <vt:lpstr>Operationalising HRBA and LNOB with a Gender Lens</vt:lpstr>
      <vt:lpstr>Operationalising the Gender Lens continued….</vt:lpstr>
      <vt:lpstr>It is thus important to assess your work and move up the ladder</vt:lpstr>
      <vt:lpstr>Equally important is to apply the intersectionality lens to gender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Based Approach (HBRA),  Leave No One Behind (LNOB),  Gender Equality and Intersectionality</dc:title>
  <dc:creator>SOEJOETI Ariani Hasanah</dc:creator>
  <cp:lastModifiedBy>Bobae Lee</cp:lastModifiedBy>
  <cp:revision>2</cp:revision>
  <dcterms:created xsi:type="dcterms:W3CDTF">2021-08-11T15:12:32Z</dcterms:created>
  <dcterms:modified xsi:type="dcterms:W3CDTF">2021-12-02T07:38:14Z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2021-08-09T11:46:02Z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06ef6f17-73ef-4d09-8d6d-30b795058354</vt:lpwstr>
  </property>
  <property fmtid="{D5CDD505-2E9C-101B-9397-08002B2CF9AE}" pid="8" name="MSIP_Label_2059aa38-f392-4105-be92-628035578272_ContentBits">
    <vt:lpwstr>0</vt:lpwstr>
  </property>
  <property fmtid="{D5CDD505-2E9C-101B-9397-08002B2CF9AE}" pid="9" name="ContentTypeId">
    <vt:lpwstr>0x0101001C2DE2654EABE24CB34213B932CACF73</vt:lpwstr>
  </property>
</Properties>
</file>