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2192000" cy="6858000"/>
  <p:notesSz cx="6858000" cy="9144000"/>
  <p:embeddedFontLst>
    <p:embeddedFont>
      <p:font typeface="Barlow" panose="00000500000000000000" pitchFamily="2"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DM Sans" panose="020B0604020202020204" charset="0"/>
      <p:regular r:id="rId36"/>
      <p:bold r:id="rId37"/>
      <p:italic r:id="rId38"/>
      <p:boldItalic r:id="rId39"/>
    </p:embeddedFont>
    <p:embeddedFont>
      <p:font typeface="Gill Sans Nova" panose="020B0602020104020203" pitchFamily="34" charset="0"/>
      <p:regular r:id="rId40"/>
      <p:bold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hqnOePTqLVhnujUzuUpBMrCuY1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ae Le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48739-5CD3-48F9-8A53-991F8D307573}" v="1" dt="2021-12-02T07:48:44.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81"/>
    <p:restoredTop sz="94686"/>
  </p:normalViewPr>
  <p:slideViewPr>
    <p:cSldViewPr snapToGrid="0">
      <p:cViewPr varScale="1">
        <p:scale>
          <a:sx n="51" d="100"/>
          <a:sy n="51" d="100"/>
        </p:scale>
        <p:origin x="3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font" Target="fonts/font17.fntdata"/><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ae Lee" userId="85db40ad-74ec-4d22-96e0-1292884f05e3" providerId="ADAL" clId="{9D348739-5CD3-48F9-8A53-991F8D307573}"/>
    <pc:docChg chg="custSel modSld">
      <pc:chgData name="Bobae Lee" userId="85db40ad-74ec-4d22-96e0-1292884f05e3" providerId="ADAL" clId="{9D348739-5CD3-48F9-8A53-991F8D307573}" dt="2021-12-02T07:49:36.523" v="4" actId="313"/>
      <pc:docMkLst>
        <pc:docMk/>
      </pc:docMkLst>
      <pc:sldChg chg="modSp mod">
        <pc:chgData name="Bobae Lee" userId="85db40ad-74ec-4d22-96e0-1292884f05e3" providerId="ADAL" clId="{9D348739-5CD3-48F9-8A53-991F8D307573}" dt="2021-12-02T07:49:18.955" v="3" actId="1076"/>
        <pc:sldMkLst>
          <pc:docMk/>
          <pc:sldMk cId="0" sldId="263"/>
        </pc:sldMkLst>
        <pc:picChg chg="mod ord">
          <ac:chgData name="Bobae Lee" userId="85db40ad-74ec-4d22-96e0-1292884f05e3" providerId="ADAL" clId="{9D348739-5CD3-48F9-8A53-991F8D307573}" dt="2021-12-02T07:49:18.955" v="3" actId="1076"/>
          <ac:picMkLst>
            <pc:docMk/>
            <pc:sldMk cId="0" sldId="263"/>
            <ac:picMk id="124" creationId="{00000000-0000-0000-0000-000000000000}"/>
          </ac:picMkLst>
        </pc:picChg>
      </pc:sldChg>
      <pc:sldChg chg="modSp mod">
        <pc:chgData name="Bobae Lee" userId="85db40ad-74ec-4d22-96e0-1292884f05e3" providerId="ADAL" clId="{9D348739-5CD3-48F9-8A53-991F8D307573}" dt="2021-12-02T07:49:36.523" v="4" actId="313"/>
        <pc:sldMkLst>
          <pc:docMk/>
          <pc:sldMk cId="0" sldId="267"/>
        </pc:sldMkLst>
        <pc:spChg chg="mod">
          <ac:chgData name="Bobae Lee" userId="85db40ad-74ec-4d22-96e0-1292884f05e3" providerId="ADAL" clId="{9D348739-5CD3-48F9-8A53-991F8D307573}" dt="2021-12-02T07:49:36.523" v="4" actId="313"/>
          <ac:spMkLst>
            <pc:docMk/>
            <pc:sldMk cId="0" sldId="267"/>
            <ac:spMk id="1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IN" sz="1100" b="1" dirty="0">
                <a:solidFill>
                  <a:schemeClr val="lt1"/>
                </a:solidFill>
                <a:latin typeface="Gill Sans Nova" panose="020B0602020104020203" pitchFamily="34" charset="0"/>
                <a:ea typeface="Avenir"/>
                <a:cs typeface="Avenir"/>
                <a:sym typeface="Avenir"/>
              </a:rPr>
              <a:t>Suggested time for the presentation: 30 minutes</a:t>
            </a:r>
            <a:endParaRPr dirty="0"/>
          </a:p>
          <a:p>
            <a:pPr marL="0" marR="0" lvl="0" indent="0" algn="l" rtl="0">
              <a:lnSpc>
                <a:spcPct val="100000"/>
              </a:lnSpc>
              <a:spcBef>
                <a:spcPts val="0"/>
              </a:spcBef>
              <a:spcAft>
                <a:spcPts val="0"/>
              </a:spcAft>
              <a:buClr>
                <a:schemeClr val="dk1"/>
              </a:buClr>
              <a:buSzPts val="1100"/>
              <a:buFont typeface="Arial"/>
              <a:buNone/>
            </a:pPr>
            <a:r>
              <a:rPr lang="en-IN" sz="1100" b="1" dirty="0">
                <a:solidFill>
                  <a:schemeClr val="lt1"/>
                </a:solidFill>
                <a:latin typeface="Gill Sans Nova" panose="020B0602020104020203" pitchFamily="34" charset="0"/>
                <a:ea typeface="Avenir"/>
                <a:cs typeface="Avenir"/>
                <a:sym typeface="Avenir"/>
              </a:rPr>
              <a:t>More information: UN Women Training Manual on Gender and Climate Change Resilience (</a:t>
            </a:r>
            <a:r>
              <a:rPr lang="en-IN" sz="1100" b="1" i="0" u="none" strike="noStrike" cap="none" dirty="0">
                <a:solidFill>
                  <a:schemeClr val="lt1"/>
                </a:solidFill>
                <a:latin typeface="Gill Sans Nova" panose="020B0602020104020203" pitchFamily="34" charset="0"/>
                <a:ea typeface="Avenir"/>
                <a:cs typeface="Avenir"/>
                <a:sym typeface="Avenir"/>
              </a:rPr>
              <a:t>Pages 35-50 and Pages 76-78) </a:t>
            </a:r>
            <a:endParaRPr sz="1100" b="1" i="0" u="none" strike="noStrike" cap="none" dirty="0">
              <a:solidFill>
                <a:schemeClr val="lt1"/>
              </a:solidFill>
              <a:latin typeface="Gill Sans Nova" panose="020B0602020104020203" pitchFamily="34" charset="0"/>
              <a:ea typeface="Avenir"/>
              <a:cs typeface="Avenir"/>
              <a:sym typeface="Avenir"/>
            </a:endParaRPr>
          </a:p>
          <a:p>
            <a:pPr marL="0" lvl="0" indent="0" algn="l" rtl="0">
              <a:lnSpc>
                <a:spcPct val="100000"/>
              </a:lnSpc>
              <a:spcBef>
                <a:spcPts val="0"/>
              </a:spcBef>
              <a:spcAft>
                <a:spcPts val="0"/>
              </a:spcAft>
              <a:buSzPts val="1100"/>
              <a:buNone/>
            </a:pPr>
            <a:endParaRPr dirty="0"/>
          </a:p>
        </p:txBody>
      </p:sp>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IN"/>
              <a:t>You can keep an open-mic or chat for the participants to answer or use online tools like zoom poll/mentimeter/slido for the same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IN" sz="1100" dirty="0">
                <a:latin typeface="Gill Sans Nova" panose="020B0602020104020203" pitchFamily="34" charset="0"/>
                <a:ea typeface="Avenir"/>
                <a:cs typeface="Avenir"/>
                <a:sym typeface="Avenir"/>
              </a:rPr>
              <a:t>Focus sectors like transport, informal employment, migration, among others</a:t>
            </a:r>
            <a:endParaRPr dirty="0"/>
          </a:p>
        </p:txBody>
      </p:sp>
      <p:sp>
        <p:nvSpPr>
          <p:cNvPr id="218" name="Google Shape;21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IN" dirty="0"/>
              <a:t>Vulnerable populations include </a:t>
            </a:r>
            <a:r>
              <a:rPr lang="en-IN" sz="1100" dirty="0">
                <a:latin typeface="Gill Sans Nova" panose="020B0602020104020203" pitchFamily="34" charset="0"/>
                <a:ea typeface="Avenir"/>
                <a:cs typeface="Avenir"/>
                <a:sym typeface="Avenir"/>
              </a:rPr>
              <a:t>elderly, (dis)abled, LGBTIQ, indigenous communities, ethnic minorities, migrants/refugees, among others</a:t>
            </a:r>
            <a:endParaRPr dirty="0"/>
          </a:p>
        </p:txBody>
      </p:sp>
      <p:sp>
        <p:nvSpPr>
          <p:cNvPr id="224" name="Google Shape;22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IN"/>
              <a:t>You can keep an open-mic or chat for the participants to answer or use online tools like mentimeter/slido for the same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6" name="Google Shape;2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IN" dirty="0"/>
              <a:t>GHGs include </a:t>
            </a:r>
            <a:r>
              <a:rPr lang="en-IN" sz="1100" dirty="0">
                <a:latin typeface="Gill Sans Nova" panose="020B0602020104020203" pitchFamily="34" charset="0"/>
                <a:ea typeface="Avenir"/>
                <a:cs typeface="Avenir"/>
                <a:sym typeface="Avenir"/>
              </a:rPr>
              <a:t>carbon dioxide, methane, nitrous oxide, water vapour and chlorofluorocarbons</a:t>
            </a:r>
            <a:endParaRPr dirty="0"/>
          </a:p>
        </p:txBody>
      </p:sp>
      <p:sp>
        <p:nvSpPr>
          <p:cNvPr id="76" name="Google Shape;7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IN"/>
              <a:t>Source: IPCC-AR5 (2014)</a:t>
            </a: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IN"/>
              <a:t>You can keep an open-mic or chat for the participants to answer or use online tools like like zoom poll/mentimeter/slido for the same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15" descr="A green rectangle with a white background&#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15"/>
          <p:cNvSpPr txBox="1">
            <a:spLocks noGrp="1"/>
          </p:cNvSpPr>
          <p:nvPr>
            <p:ph type="ctrTitle"/>
          </p:nvPr>
        </p:nvSpPr>
        <p:spPr>
          <a:xfrm>
            <a:off x="4038600" y="1122363"/>
            <a:ext cx="7848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DM Sans"/>
              <a:buNone/>
              <a:defRPr sz="3600" b="1">
                <a:solidFill>
                  <a:schemeClr val="dk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ubTitle" idx="1"/>
          </p:nvPr>
        </p:nvSpPr>
        <p:spPr>
          <a:xfrm>
            <a:off x="4038599" y="3602038"/>
            <a:ext cx="784859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solidFill>
                  <a:schemeClr val="dk1"/>
                </a:solidFill>
                <a:latin typeface="DM Sans"/>
                <a:ea typeface="DM Sans"/>
                <a:cs typeface="DM Sans"/>
                <a:sym typeface="DM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pic>
        <p:nvPicPr>
          <p:cNvPr id="18" name="Google Shape;18;p15" descr="Logo&#10;&#10;Description automatically generated"/>
          <p:cNvPicPr preferRelativeResize="0"/>
          <p:nvPr/>
        </p:nvPicPr>
        <p:blipFill rotWithShape="1">
          <a:blip r:embed="rId3">
            <a:alphaModFix/>
          </a:blip>
          <a:srcRect/>
          <a:stretch/>
        </p:blipFill>
        <p:spPr>
          <a:xfrm>
            <a:off x="115222" y="-66104"/>
            <a:ext cx="3509273" cy="1328260"/>
          </a:xfrm>
          <a:prstGeom prst="rect">
            <a:avLst/>
          </a:prstGeom>
          <a:noFill/>
          <a:ln>
            <a:noFill/>
          </a:ln>
        </p:spPr>
      </p:pic>
      <p:pic>
        <p:nvPicPr>
          <p:cNvPr id="19" name="Google Shape;19;p15" descr="Background pattern&#10;&#10;Description automatically generated with low confidence"/>
          <p:cNvPicPr preferRelativeResize="0"/>
          <p:nvPr/>
        </p:nvPicPr>
        <p:blipFill rotWithShape="1">
          <a:blip r:embed="rId4">
            <a:alphaModFix/>
          </a:blip>
          <a:srcRect l="62897" t="32105" b="14086"/>
          <a:stretch/>
        </p:blipFill>
        <p:spPr>
          <a:xfrm>
            <a:off x="8793330" y="207635"/>
            <a:ext cx="3200400" cy="780782"/>
          </a:xfrm>
          <a:prstGeom prst="rect">
            <a:avLst/>
          </a:prstGeom>
          <a:noFill/>
          <a:ln>
            <a:noFill/>
          </a:ln>
        </p:spPr>
      </p:pic>
      <p:sp>
        <p:nvSpPr>
          <p:cNvPr id="20" name="Google Shape;20;p15"/>
          <p:cNvSpPr txBox="1"/>
          <p:nvPr/>
        </p:nvSpPr>
        <p:spPr>
          <a:xfrm>
            <a:off x="304802" y="4428998"/>
            <a:ext cx="31301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IN" sz="1200" b="0" i="0" u="none" strike="noStrike" cap="none">
                <a:solidFill>
                  <a:srgbClr val="FFFFFF"/>
                </a:solidFill>
                <a:latin typeface="DM Sans"/>
                <a:ea typeface="DM Sans"/>
                <a:cs typeface="DM Sans"/>
                <a:sym typeface="DM Sans"/>
              </a:rPr>
              <a:t>TRAINING OF TRAINERS PROGRAMME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DM Sans"/>
              <a:ea typeface="DM Sans"/>
              <a:cs typeface="DM Sans"/>
              <a:sym typeface="DM Sans"/>
            </a:endParaRPr>
          </a:p>
        </p:txBody>
      </p:sp>
      <p:sp>
        <p:nvSpPr>
          <p:cNvPr id="21" name="Google Shape;21;p15"/>
          <p:cNvSpPr txBox="1"/>
          <p:nvPr/>
        </p:nvSpPr>
        <p:spPr>
          <a:xfrm>
            <a:off x="304802" y="4824851"/>
            <a:ext cx="25656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Barlow"/>
              <a:buNone/>
            </a:pPr>
            <a:r>
              <a:rPr lang="en-IN" sz="1400" b="1" i="0" u="none" strike="noStrike" cap="none">
                <a:solidFill>
                  <a:srgbClr val="FFFFFF"/>
                </a:solidFill>
                <a:latin typeface="Barlow"/>
                <a:ea typeface="Barlow"/>
                <a:cs typeface="Barlow"/>
                <a:sym typeface="Barlow"/>
              </a:rPr>
              <a:t>Gender and Climate Change Adaptation and Resilience </a:t>
            </a:r>
            <a:endParaRPr sz="1400" b="1"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pic>
        <p:nvPicPr>
          <p:cNvPr id="23" name="Google Shape;23;p30" descr="Background pattern&#10;&#10;Description automatically generated"/>
          <p:cNvPicPr preferRelativeResize="0"/>
          <p:nvPr/>
        </p:nvPicPr>
        <p:blipFill rotWithShape="1">
          <a:blip r:embed="rId2">
            <a:alphaModFix/>
          </a:blip>
          <a:srcRect/>
          <a:stretch/>
        </p:blipFill>
        <p:spPr>
          <a:xfrm>
            <a:off x="-54708" y="-1"/>
            <a:ext cx="12246708" cy="6858002"/>
          </a:xfrm>
          <a:prstGeom prst="rect">
            <a:avLst/>
          </a:prstGeom>
          <a:noFill/>
          <a:ln>
            <a:noFill/>
          </a:ln>
        </p:spPr>
      </p:pic>
      <p:sp>
        <p:nvSpPr>
          <p:cNvPr id="24" name="Google Shape;24;p30"/>
          <p:cNvSpPr/>
          <p:nvPr/>
        </p:nvSpPr>
        <p:spPr>
          <a:xfrm>
            <a:off x="219796" y="286789"/>
            <a:ext cx="5133742" cy="6356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30"/>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sz="4000" b="1">
                <a:solidFill>
                  <a:srgbClr val="0099CC"/>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p:nvPr/>
        </p:nvSpPr>
        <p:spPr>
          <a:xfrm>
            <a:off x="10152187" y="291215"/>
            <a:ext cx="1750646" cy="1110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 name="Google Shape;27;p30"/>
          <p:cNvSpPr txBox="1">
            <a:spLocks noGrp="1"/>
          </p:cNvSpPr>
          <p:nvPr>
            <p:ph type="body" idx="1"/>
          </p:nvPr>
        </p:nvSpPr>
        <p:spPr>
          <a:xfrm>
            <a:off x="992554" y="1551018"/>
            <a:ext cx="10238154" cy="482667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Roboto"/>
                <a:ea typeface="Roboto"/>
                <a:cs typeface="Roboto"/>
                <a:sym typeface="Roboto"/>
              </a:defRPr>
            </a:lvl1pPr>
            <a:lvl2pPr marL="914400" lvl="1" indent="-381000" algn="l">
              <a:lnSpc>
                <a:spcPct val="90000"/>
              </a:lnSpc>
              <a:spcBef>
                <a:spcPts val="500"/>
              </a:spcBef>
              <a:spcAft>
                <a:spcPts val="0"/>
              </a:spcAft>
              <a:buSzPts val="2400"/>
              <a:buChar char="•"/>
              <a:defRPr>
                <a:latin typeface="Roboto"/>
                <a:ea typeface="Roboto"/>
                <a:cs typeface="Roboto"/>
                <a:sym typeface="Roboto"/>
              </a:defRPr>
            </a:lvl2pPr>
            <a:lvl3pPr marL="1371600" lvl="2" indent="-355600" algn="l">
              <a:lnSpc>
                <a:spcPct val="90000"/>
              </a:lnSpc>
              <a:spcBef>
                <a:spcPts val="500"/>
              </a:spcBef>
              <a:spcAft>
                <a:spcPts val="0"/>
              </a:spcAft>
              <a:buSzPts val="2000"/>
              <a:buChar char="•"/>
              <a:defRPr>
                <a:latin typeface="Roboto"/>
                <a:ea typeface="Roboto"/>
                <a:cs typeface="Roboto"/>
                <a:sym typeface="Roboto"/>
              </a:defRPr>
            </a:lvl3pPr>
            <a:lvl4pPr marL="1828800" lvl="3" indent="-342900" algn="l">
              <a:lnSpc>
                <a:spcPct val="90000"/>
              </a:lnSpc>
              <a:spcBef>
                <a:spcPts val="500"/>
              </a:spcBef>
              <a:spcAft>
                <a:spcPts val="0"/>
              </a:spcAft>
              <a:buSzPts val="1800"/>
              <a:buChar char="•"/>
              <a:defRPr>
                <a:latin typeface="Roboto"/>
                <a:ea typeface="Roboto"/>
                <a:cs typeface="Roboto"/>
                <a:sym typeface="Roboto"/>
              </a:defRPr>
            </a:lvl4pPr>
            <a:lvl5pPr marL="2286000" lvl="4" indent="-342900" algn="l">
              <a:lnSpc>
                <a:spcPct val="90000"/>
              </a:lnSpc>
              <a:spcBef>
                <a:spcPts val="500"/>
              </a:spcBef>
              <a:spcAft>
                <a:spcPts val="0"/>
              </a:spcAft>
              <a:buSzPts val="1800"/>
              <a:buChar char="•"/>
              <a:defRPr>
                <a:latin typeface="Roboto"/>
                <a:ea typeface="Roboto"/>
                <a:cs typeface="Roboto"/>
                <a:sym typeface="Roboto"/>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pic>
        <p:nvPicPr>
          <p:cNvPr id="32" name="Google Shape;32;p18"/>
          <p:cNvPicPr preferRelativeResize="0"/>
          <p:nvPr/>
        </p:nvPicPr>
        <p:blipFill rotWithShape="1">
          <a:blip r:embed="rId2">
            <a:alphaModFix/>
          </a:blip>
          <a:srcRect/>
          <a:stretch/>
        </p:blipFill>
        <p:spPr>
          <a:xfrm>
            <a:off x="0" y="674703"/>
            <a:ext cx="12192000" cy="6858000"/>
          </a:xfrm>
          <a:prstGeom prst="rect">
            <a:avLst/>
          </a:prstGeom>
          <a:noFill/>
          <a:ln>
            <a:noFill/>
          </a:ln>
        </p:spPr>
      </p:pic>
      <p:pic>
        <p:nvPicPr>
          <p:cNvPr id="33" name="Google Shape;33;p18" descr="Logo&#10;&#10;Description automatically generated"/>
          <p:cNvPicPr preferRelativeResize="0"/>
          <p:nvPr/>
        </p:nvPicPr>
        <p:blipFill rotWithShape="1">
          <a:blip r:embed="rId3">
            <a:alphaModFix/>
          </a:blip>
          <a:srcRect/>
          <a:stretch/>
        </p:blipFill>
        <p:spPr>
          <a:xfrm>
            <a:off x="72127" y="0"/>
            <a:ext cx="3509273" cy="1328260"/>
          </a:xfrm>
          <a:prstGeom prst="rect">
            <a:avLst/>
          </a:prstGeom>
          <a:noFill/>
          <a:ln>
            <a:noFill/>
          </a:ln>
        </p:spPr>
      </p:pic>
      <p:pic>
        <p:nvPicPr>
          <p:cNvPr id="34" name="Google Shape;34;p18" descr="Background pattern&#10;&#10;Description automatically generated with low confidence"/>
          <p:cNvPicPr preferRelativeResize="0"/>
          <p:nvPr/>
        </p:nvPicPr>
        <p:blipFill rotWithShape="1">
          <a:blip r:embed="rId4">
            <a:alphaModFix/>
          </a:blip>
          <a:srcRect l="62897" t="32105" b="14086"/>
          <a:stretch/>
        </p:blipFill>
        <p:spPr>
          <a:xfrm>
            <a:off x="8610600" y="6056020"/>
            <a:ext cx="3200400" cy="78078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pic>
        <p:nvPicPr>
          <p:cNvPr id="36" name="Google Shape;36;p16"/>
          <p:cNvPicPr preferRelativeResize="0"/>
          <p:nvPr/>
        </p:nvPicPr>
        <p:blipFill rotWithShape="1">
          <a:blip r:embed="rId2">
            <a:alphaModFix/>
          </a:blip>
          <a:srcRect/>
          <a:stretch/>
        </p:blipFill>
        <p:spPr>
          <a:xfrm>
            <a:off x="0" y="4173942"/>
            <a:ext cx="11736280" cy="2765393"/>
          </a:xfrm>
          <a:prstGeom prst="rect">
            <a:avLst/>
          </a:prstGeom>
          <a:noFill/>
          <a:ln>
            <a:noFill/>
          </a:ln>
        </p:spPr>
      </p:pic>
      <p:pic>
        <p:nvPicPr>
          <p:cNvPr id="37" name="Google Shape;37;p16" descr="Shape, square&#10;&#10;Description automatically generated"/>
          <p:cNvPicPr preferRelativeResize="0"/>
          <p:nvPr/>
        </p:nvPicPr>
        <p:blipFill rotWithShape="1">
          <a:blip r:embed="rId3">
            <a:alphaModFix/>
          </a:blip>
          <a:srcRect r="59770"/>
          <a:stretch/>
        </p:blipFill>
        <p:spPr>
          <a:xfrm>
            <a:off x="381000" y="5919088"/>
            <a:ext cx="2614829" cy="874524"/>
          </a:xfrm>
          <a:prstGeom prst="rect">
            <a:avLst/>
          </a:prstGeom>
          <a:noFill/>
          <a:ln>
            <a:noFill/>
          </a:ln>
        </p:spPr>
      </p:pic>
      <p:sp>
        <p:nvSpPr>
          <p:cNvPr id="38" name="Google Shape;38;p16"/>
          <p:cNvSpPr txBox="1">
            <a:spLocks noGrp="1"/>
          </p:cNvSpPr>
          <p:nvPr>
            <p:ph type="title"/>
          </p:nvPr>
        </p:nvSpPr>
        <p:spPr>
          <a:xfrm>
            <a:off x="838200" y="373459"/>
            <a:ext cx="717833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DM Sans"/>
              <a:buNone/>
              <a:defRPr sz="36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792141"/>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pic>
        <p:nvPicPr>
          <p:cNvPr id="43" name="Google Shape;43;p16" descr="Background pattern&#10;&#10;Description automatically generated with low confidence"/>
          <p:cNvPicPr preferRelativeResize="0"/>
          <p:nvPr/>
        </p:nvPicPr>
        <p:blipFill rotWithShape="1">
          <a:blip r:embed="rId4">
            <a:alphaModFix/>
          </a:blip>
          <a:srcRect l="62897" t="32105" b="14086"/>
          <a:stretch/>
        </p:blipFill>
        <p:spPr>
          <a:xfrm>
            <a:off x="8610600" y="5816314"/>
            <a:ext cx="3200400" cy="78078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pic>
        <p:nvPicPr>
          <p:cNvPr id="45" name="Google Shape;45;p19"/>
          <p:cNvPicPr preferRelativeResize="0"/>
          <p:nvPr/>
        </p:nvPicPr>
        <p:blipFill rotWithShape="1">
          <a:blip r:embed="rId2">
            <a:alphaModFix/>
          </a:blip>
          <a:srcRect/>
          <a:stretch/>
        </p:blipFill>
        <p:spPr>
          <a:xfrm>
            <a:off x="0" y="4173942"/>
            <a:ext cx="11736280" cy="2765393"/>
          </a:xfrm>
          <a:prstGeom prst="rect">
            <a:avLst/>
          </a:prstGeom>
          <a:noFill/>
          <a:ln>
            <a:noFill/>
          </a:ln>
        </p:spPr>
      </p:pic>
      <p:pic>
        <p:nvPicPr>
          <p:cNvPr id="46" name="Google Shape;46;p19" descr="Shape, square&#10;&#10;Description automatically generated"/>
          <p:cNvPicPr preferRelativeResize="0"/>
          <p:nvPr/>
        </p:nvPicPr>
        <p:blipFill rotWithShape="1">
          <a:blip r:embed="rId3">
            <a:alphaModFix/>
          </a:blip>
          <a:srcRect r="59770"/>
          <a:stretch/>
        </p:blipFill>
        <p:spPr>
          <a:xfrm>
            <a:off x="381000" y="5919088"/>
            <a:ext cx="2614829" cy="874524"/>
          </a:xfrm>
          <a:prstGeom prst="rect">
            <a:avLst/>
          </a:prstGeom>
          <a:noFill/>
          <a:ln>
            <a:noFill/>
          </a:ln>
        </p:spPr>
      </p:pic>
      <p:sp>
        <p:nvSpPr>
          <p:cNvPr id="47" name="Google Shape;47;p19"/>
          <p:cNvSpPr txBox="1">
            <a:spLocks noGrp="1"/>
          </p:cNvSpPr>
          <p:nvPr>
            <p:ph type="title"/>
          </p:nvPr>
        </p:nvSpPr>
        <p:spPr>
          <a:xfrm>
            <a:off x="838200" y="365125"/>
            <a:ext cx="777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DM Sans"/>
              <a:buNone/>
              <a:defRPr sz="36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pic>
        <p:nvPicPr>
          <p:cNvPr id="53" name="Google Shape;53;p19" descr="Background pattern&#10;&#10;Description automatically generated with low confidence"/>
          <p:cNvPicPr preferRelativeResize="0"/>
          <p:nvPr/>
        </p:nvPicPr>
        <p:blipFill rotWithShape="1">
          <a:blip r:embed="rId4">
            <a:alphaModFix/>
          </a:blip>
          <a:srcRect l="62897" t="32105" b="14086"/>
          <a:stretch/>
        </p:blipFill>
        <p:spPr>
          <a:xfrm>
            <a:off x="8610600" y="5816314"/>
            <a:ext cx="3200400" cy="78078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4679222" y="1383958"/>
            <a:ext cx="7739268" cy="229124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DM Sans"/>
              <a:buNone/>
            </a:pPr>
            <a:r>
              <a:rPr lang="en-IN" sz="3800" dirty="0">
                <a:solidFill>
                  <a:schemeClr val="dk1"/>
                </a:solidFill>
                <a:latin typeface="Gill Sans Nova" panose="020B0602020104020203" pitchFamily="34" charset="0"/>
                <a:ea typeface="Avenir"/>
                <a:cs typeface="Avenir"/>
                <a:sym typeface="Avenir"/>
              </a:rPr>
              <a:t>Gender Dimensions of Climate Change</a:t>
            </a:r>
            <a:endParaRPr sz="3800" dirty="0">
              <a:solidFill>
                <a:schemeClr val="dk1"/>
              </a:solidFill>
              <a:latin typeface="Gill Sans Nova" panose="020B0602020104020203" pitchFamily="34" charset="0"/>
              <a:ea typeface="Avenir"/>
              <a:cs typeface="Avenir"/>
              <a:sym typeface="Avenir"/>
            </a:endParaRPr>
          </a:p>
        </p:txBody>
      </p:sp>
      <p:sp>
        <p:nvSpPr>
          <p:cNvPr id="59" name="Google Shape;59;p1"/>
          <p:cNvSpPr txBox="1">
            <a:spLocks noGrp="1"/>
          </p:cNvSpPr>
          <p:nvPr>
            <p:ph type="subTitle" idx="1"/>
          </p:nvPr>
        </p:nvSpPr>
        <p:spPr>
          <a:xfrm>
            <a:off x="5182805" y="4562620"/>
            <a:ext cx="6732102" cy="5820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IN" sz="2000" dirty="0">
                <a:latin typeface="Gill Sans Nova" panose="020B0602020104020203" pitchFamily="34" charset="0"/>
                <a:ea typeface="Avenir"/>
                <a:cs typeface="Avenir"/>
                <a:sym typeface="Avenir"/>
              </a:rPr>
              <a:t>(Insert Name and Organisation of the Presenter)</a:t>
            </a:r>
            <a:endParaRPr sz="2000" dirty="0">
              <a:latin typeface="Gill Sans Nova" panose="020B0602020104020203" pitchFamily="34" charset="0"/>
              <a:ea typeface="Avenir"/>
              <a:cs typeface="Avenir"/>
              <a:sym typeface="Avenir"/>
            </a:endParaRPr>
          </a:p>
        </p:txBody>
      </p:sp>
      <p:sp>
        <p:nvSpPr>
          <p:cNvPr id="60" name="Google Shape;60;p1"/>
          <p:cNvSpPr txBox="1"/>
          <p:nvPr/>
        </p:nvSpPr>
        <p:spPr>
          <a:xfrm>
            <a:off x="295183" y="5443249"/>
            <a:ext cx="60945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IN" sz="1200" b="0" i="0" u="none" strike="noStrike" cap="none" dirty="0">
                <a:solidFill>
                  <a:schemeClr val="lt1"/>
                </a:solidFill>
                <a:latin typeface="Gill Sans Nova" panose="020B0602020104020203" pitchFamily="34" charset="0"/>
                <a:ea typeface="Avenir"/>
                <a:cs typeface="Avenir"/>
                <a:sym typeface="Avenir"/>
              </a:rPr>
              <a:t>[insert date, month, year | time, time zone] </a:t>
            </a:r>
            <a:endParaRPr sz="1200" b="0" i="0" u="none" strike="noStrike" cap="none" dirty="0">
              <a:solidFill>
                <a:schemeClr val="lt1"/>
              </a:solidFill>
              <a:latin typeface="Gill Sans Nova" panose="020B0602020104020203" pitchFamily="34" charset="0"/>
              <a:ea typeface="Avenir"/>
              <a:cs typeface="Avenir"/>
              <a:sym typeface="Avenir"/>
            </a:endParaRPr>
          </a:p>
        </p:txBody>
      </p:sp>
      <p:sp>
        <p:nvSpPr>
          <p:cNvPr id="61" name="Google Shape;61;p1"/>
          <p:cNvSpPr txBox="1"/>
          <p:nvPr/>
        </p:nvSpPr>
        <p:spPr>
          <a:xfrm>
            <a:off x="1574419" y="2424792"/>
            <a:ext cx="2868271"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IN" sz="3200" b="1" i="0" u="none" strike="noStrike" cap="none" dirty="0">
                <a:solidFill>
                  <a:schemeClr val="lt1"/>
                </a:solidFill>
                <a:latin typeface="Gill Sans Nova" panose="020B0602020104020203" pitchFamily="34" charset="0"/>
                <a:ea typeface="Avenir"/>
                <a:cs typeface="Avenir"/>
                <a:sym typeface="Avenir"/>
              </a:rPr>
              <a:t>SESSION 02</a:t>
            </a:r>
            <a:endParaRPr sz="3200" b="1" i="0" u="none" strike="noStrike" cap="none" dirty="0">
              <a:solidFill>
                <a:schemeClr val="lt1"/>
              </a:solidFill>
              <a:latin typeface="Gill Sans Nova" panose="020B0602020104020203" pitchFamily="34" charset="0"/>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ctrTitle"/>
          </p:nvPr>
        </p:nvSpPr>
        <p:spPr>
          <a:xfrm>
            <a:off x="464376" y="412349"/>
            <a:ext cx="11432100" cy="684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90909"/>
              <a:buFont typeface="DM Sans"/>
              <a:buNone/>
            </a:pPr>
            <a:r>
              <a:rPr lang="en-IN" sz="4400" dirty="0">
                <a:solidFill>
                  <a:srgbClr val="339933"/>
                </a:solidFill>
                <a:latin typeface="Gill Sans Nova" panose="020B0602020104020203" pitchFamily="34" charset="0"/>
                <a:ea typeface="Avenir"/>
                <a:cs typeface="Avenir"/>
                <a:sym typeface="Avenir"/>
              </a:rPr>
              <a:t>Women and LGBTIQ+ people will suffer more</a:t>
            </a:r>
            <a:endParaRPr sz="4400" dirty="0">
              <a:solidFill>
                <a:srgbClr val="339933"/>
              </a:solidFill>
              <a:latin typeface="Gill Sans Nova" panose="020B0602020104020203" pitchFamily="34" charset="0"/>
              <a:ea typeface="Avenir"/>
              <a:cs typeface="Avenir"/>
              <a:sym typeface="Avenir"/>
            </a:endParaRPr>
          </a:p>
        </p:txBody>
      </p:sp>
      <p:sp>
        <p:nvSpPr>
          <p:cNvPr id="138" name="Google Shape;138;p24"/>
          <p:cNvSpPr txBox="1">
            <a:spLocks noGrp="1"/>
          </p:cNvSpPr>
          <p:nvPr>
            <p:ph type="body" idx="1"/>
          </p:nvPr>
        </p:nvSpPr>
        <p:spPr>
          <a:xfrm>
            <a:off x="2852366" y="1377226"/>
            <a:ext cx="9099488" cy="590399"/>
          </a:xfrm>
          <a:prstGeom prst="rect">
            <a:avLst/>
          </a:prstGeom>
          <a:solidFill>
            <a:schemeClr val="lt1"/>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2000"/>
              <a:buNone/>
            </a:pPr>
            <a:r>
              <a:rPr lang="en-IN" sz="2200" b="1" dirty="0">
                <a:solidFill>
                  <a:srgbClr val="009BDD"/>
                </a:solidFill>
                <a:latin typeface="Gill Sans Nova" panose="020B0602020104020203" pitchFamily="34" charset="0"/>
                <a:ea typeface="Avenir"/>
                <a:cs typeface="Avenir"/>
                <a:sym typeface="Avenir"/>
              </a:rPr>
              <a:t>Risk of Death, Injury and Violence</a:t>
            </a:r>
            <a:endParaRPr dirty="0"/>
          </a:p>
        </p:txBody>
      </p:sp>
      <p:sp>
        <p:nvSpPr>
          <p:cNvPr id="139" name="Google Shape;139;p24"/>
          <p:cNvSpPr txBox="1">
            <a:spLocks noGrp="1"/>
          </p:cNvSpPr>
          <p:nvPr>
            <p:ph type="body" idx="4294967295"/>
          </p:nvPr>
        </p:nvSpPr>
        <p:spPr>
          <a:xfrm>
            <a:off x="464369" y="2163765"/>
            <a:ext cx="11431949" cy="430275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Women  and children are 14 times more likely to die or be injured in a disaster than men due to gender inequalities </a:t>
            </a:r>
            <a:endParaRPr sz="2100" dirty="0">
              <a:latin typeface="Gill Sans Nova" panose="020B0602020104020203" pitchFamily="34" charset="0"/>
              <a:ea typeface="Avenir"/>
              <a:cs typeface="Avenir"/>
              <a:sym typeface="Avenir"/>
            </a:endParaRPr>
          </a:p>
          <a:p>
            <a:pPr marL="342900" lvl="0" indent="-342900" algn="just" rtl="0">
              <a:lnSpc>
                <a:spcPct val="90000"/>
              </a:lnSpc>
              <a:spcBef>
                <a:spcPts val="1200"/>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Forced to sleep in insecure homes and emergency shelters without privacy and hygiene facilities women, and LGBTIQ people are particularly vulnerable to physical and sexual assault</a:t>
            </a:r>
            <a:endParaRPr sz="2100" dirty="0">
              <a:latin typeface="Gill Sans Nova" panose="020B0602020104020203" pitchFamily="34" charset="0"/>
              <a:ea typeface="Avenir"/>
              <a:cs typeface="Avenir"/>
              <a:sym typeface="Avenir"/>
            </a:endParaRPr>
          </a:p>
          <a:p>
            <a:pPr marL="342900" lvl="0" indent="-342900" algn="just" rtl="0">
              <a:lnSpc>
                <a:spcPct val="90000"/>
              </a:lnSpc>
              <a:spcBef>
                <a:spcPts val="1200"/>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Women and girls also often face elevated levels of violence if they have to travel long distances to fetch water, firewood, or fuelwood after a disaster</a:t>
            </a:r>
            <a:endParaRPr dirty="0"/>
          </a:p>
          <a:p>
            <a:pPr marL="342900" lvl="0" indent="-342900" algn="just" rtl="0">
              <a:lnSpc>
                <a:spcPct val="90000"/>
              </a:lnSpc>
              <a:spcBef>
                <a:spcPts val="1200"/>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Adolescent girls especially report higher levels of sexual violence in the aftermath of disasters. The risk and likelihood of early marriage was increases</a:t>
            </a:r>
            <a:endParaRPr dirty="0"/>
          </a:p>
          <a:p>
            <a:pPr marL="342900" lvl="0" indent="-342900" algn="just" rtl="0">
              <a:lnSpc>
                <a:spcPct val="90000"/>
              </a:lnSpc>
              <a:spcBef>
                <a:spcPts val="1200"/>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Post traumatic Stress Disorder among men often leads to hegemonic masculinity crisis, increasing pre-existing levels of violence</a:t>
            </a:r>
            <a:endParaRPr dirty="0"/>
          </a:p>
          <a:p>
            <a:pPr marL="342900" lvl="0" indent="-342900" algn="just" rtl="0">
              <a:lnSpc>
                <a:spcPct val="90000"/>
              </a:lnSpc>
              <a:spcBef>
                <a:spcPts val="1200"/>
              </a:spcBef>
              <a:spcAft>
                <a:spcPts val="1200"/>
              </a:spcAft>
              <a:buClr>
                <a:schemeClr val="dk1"/>
              </a:buClr>
              <a:buSzPts val="2100"/>
              <a:buChar char="•"/>
            </a:pPr>
            <a:r>
              <a:rPr lang="en-IN" sz="2100" dirty="0">
                <a:latin typeface="Gill Sans Nova" panose="020B0602020104020203" pitchFamily="34" charset="0"/>
                <a:ea typeface="Avenir"/>
                <a:cs typeface="Avenir"/>
                <a:sym typeface="Avenir"/>
              </a:rPr>
              <a:t>Women and children also face greater risk of trafficking and being pushed into sex trade</a:t>
            </a:r>
            <a:endParaRPr sz="2100" dirty="0"/>
          </a:p>
        </p:txBody>
      </p:sp>
      <p:pic>
        <p:nvPicPr>
          <p:cNvPr id="140" name="Google Shape;140;p24"/>
          <p:cNvPicPr preferRelativeResize="0"/>
          <p:nvPr/>
        </p:nvPicPr>
        <p:blipFill rotWithShape="1">
          <a:blip r:embed="rId3">
            <a:alphaModFix/>
          </a:blip>
          <a:srcRect/>
          <a:stretch/>
        </p:blipFill>
        <p:spPr>
          <a:xfrm>
            <a:off x="1164702" y="1288053"/>
            <a:ext cx="1143000" cy="7687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ctrTitle"/>
          </p:nvPr>
        </p:nvSpPr>
        <p:spPr>
          <a:xfrm>
            <a:off x="464375" y="489525"/>
            <a:ext cx="11629800" cy="69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3600"/>
              <a:buFont typeface="DM Sans"/>
              <a:buNone/>
            </a:pPr>
            <a:r>
              <a:rPr lang="en-IN" sz="3400" dirty="0">
                <a:solidFill>
                  <a:srgbClr val="339933"/>
                </a:solidFill>
                <a:latin typeface="Gill Sans Nova" panose="020B0602020104020203" pitchFamily="34" charset="0"/>
                <a:ea typeface="Avenir"/>
                <a:cs typeface="Avenir"/>
                <a:sym typeface="Avenir"/>
              </a:rPr>
              <a:t>Women, especially poor and in rural areas, will also suffer</a:t>
            </a:r>
            <a:endParaRPr sz="3400" dirty="0">
              <a:solidFill>
                <a:srgbClr val="339933"/>
              </a:solidFill>
              <a:latin typeface="Gill Sans Nova" panose="020B0602020104020203" pitchFamily="34" charset="0"/>
              <a:ea typeface="Avenir"/>
              <a:cs typeface="Avenir"/>
              <a:sym typeface="Avenir"/>
            </a:endParaRPr>
          </a:p>
        </p:txBody>
      </p:sp>
      <p:sp>
        <p:nvSpPr>
          <p:cNvPr id="146" name="Google Shape;146;p25"/>
          <p:cNvSpPr txBox="1">
            <a:spLocks noGrp="1"/>
          </p:cNvSpPr>
          <p:nvPr>
            <p:ph type="body" idx="1"/>
          </p:nvPr>
        </p:nvSpPr>
        <p:spPr>
          <a:xfrm>
            <a:off x="2852366" y="1148626"/>
            <a:ext cx="9099600" cy="590400"/>
          </a:xfrm>
          <a:prstGeom prst="rect">
            <a:avLst/>
          </a:prstGeom>
          <a:solidFill>
            <a:schemeClr val="lt1"/>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2000"/>
              <a:buNone/>
            </a:pPr>
            <a:r>
              <a:rPr lang="en-IN" sz="2200" b="1" dirty="0">
                <a:solidFill>
                  <a:srgbClr val="009BDD"/>
                </a:solidFill>
                <a:latin typeface="Gill Sans Nova" panose="020B0602020104020203" pitchFamily="34" charset="0"/>
                <a:ea typeface="Avenir"/>
                <a:cs typeface="Avenir"/>
                <a:sym typeface="Avenir"/>
              </a:rPr>
              <a:t>Higher Loss of Livelihoods and Assets</a:t>
            </a:r>
            <a:endParaRPr dirty="0"/>
          </a:p>
        </p:txBody>
      </p:sp>
      <p:sp>
        <p:nvSpPr>
          <p:cNvPr id="147" name="Google Shape;147;p25"/>
          <p:cNvSpPr txBox="1">
            <a:spLocks noGrp="1"/>
          </p:cNvSpPr>
          <p:nvPr>
            <p:ph type="body" idx="4294967295"/>
          </p:nvPr>
        </p:nvSpPr>
        <p:spPr>
          <a:xfrm>
            <a:off x="380025" y="2027528"/>
            <a:ext cx="11431800" cy="43029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Women are more dependent on natural resource-based livelihood and hence will face more loss due to droughts, flooding, etc.</a:t>
            </a:r>
            <a:endParaRPr sz="2100" dirty="0">
              <a:latin typeface="Gill Sans Nova" panose="020B0602020104020203" pitchFamily="34" charset="0"/>
              <a:ea typeface="Avenir"/>
              <a:cs typeface="Avenir"/>
              <a:sym typeface="Avenir"/>
            </a:endParaRPr>
          </a:p>
          <a:p>
            <a:pPr marL="342900" lvl="0" indent="-342900" algn="just" rtl="0">
              <a:lnSpc>
                <a:spcPct val="90000"/>
              </a:lnSpc>
              <a:spcBef>
                <a:spcPts val="1739"/>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Women are often more involved in subsistence farming, and provision of agriculture labour, and their livelihoods will be more impacted by loss of crop yield coupled with water scarcity</a:t>
            </a:r>
            <a:endParaRPr sz="2100" dirty="0">
              <a:latin typeface="Gill Sans Nova" panose="020B0602020104020203" pitchFamily="34" charset="0"/>
              <a:ea typeface="Avenir"/>
              <a:cs typeface="Avenir"/>
              <a:sym typeface="Avenir"/>
            </a:endParaRPr>
          </a:p>
          <a:p>
            <a:pPr marL="342900" lvl="0" indent="-342900" algn="just" rtl="0">
              <a:lnSpc>
                <a:spcPct val="90000"/>
              </a:lnSpc>
              <a:spcBef>
                <a:spcPts val="1739"/>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Women also own only smaller livestock such as chickens, ducks, goats, which are not only less likely to be rescued but also more prone to be sold for immediate cash post disasters, thereby resulting in loss of limited assets </a:t>
            </a:r>
            <a:endParaRPr sz="2100" dirty="0">
              <a:latin typeface="Gill Sans Nova" panose="020B0602020104020203" pitchFamily="34" charset="0"/>
              <a:ea typeface="Avenir"/>
              <a:cs typeface="Avenir"/>
              <a:sym typeface="Avenir"/>
            </a:endParaRPr>
          </a:p>
          <a:p>
            <a:pPr marL="342900" lvl="0" indent="-342900" algn="just" rtl="0">
              <a:lnSpc>
                <a:spcPct val="90000"/>
              </a:lnSpc>
              <a:spcBef>
                <a:spcPts val="1739"/>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With more women being employed in the informal sector, with low paid jobs and lack of social security, their loss of livelihoods will hurt more</a:t>
            </a:r>
            <a:endParaRPr dirty="0"/>
          </a:p>
          <a:p>
            <a:pPr marL="342900" lvl="0" indent="-342900" algn="just" rtl="0">
              <a:lnSpc>
                <a:spcPct val="90000"/>
              </a:lnSpc>
              <a:spcBef>
                <a:spcPts val="1739"/>
              </a:spcBef>
              <a:spcAft>
                <a:spcPts val="1200"/>
              </a:spcAft>
              <a:buClr>
                <a:schemeClr val="dk1"/>
              </a:buClr>
              <a:buSzPts val="2100"/>
              <a:buChar char="•"/>
            </a:pPr>
            <a:r>
              <a:rPr lang="en-IN" sz="2100" dirty="0">
                <a:latin typeface="Gill Sans Nova" panose="020B0602020104020203" pitchFamily="34" charset="0"/>
                <a:ea typeface="Avenir"/>
                <a:cs typeface="Avenir"/>
                <a:sym typeface="Avenir"/>
              </a:rPr>
              <a:t>Already deprived of access to land and resources, their profound vulnerability will be further exacerbated</a:t>
            </a:r>
            <a:endParaRPr dirty="0"/>
          </a:p>
        </p:txBody>
      </p:sp>
      <p:pic>
        <p:nvPicPr>
          <p:cNvPr id="148" name="Google Shape;148;p25"/>
          <p:cNvPicPr preferRelativeResize="0"/>
          <p:nvPr/>
        </p:nvPicPr>
        <p:blipFill rotWithShape="1">
          <a:blip r:embed="rId3">
            <a:alphaModFix/>
          </a:blip>
          <a:srcRect/>
          <a:stretch/>
        </p:blipFill>
        <p:spPr>
          <a:xfrm>
            <a:off x="1603954" y="1148626"/>
            <a:ext cx="1175659" cy="7930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ctrTitle"/>
          </p:nvPr>
        </p:nvSpPr>
        <p:spPr>
          <a:xfrm>
            <a:off x="464368" y="590685"/>
            <a:ext cx="11016431" cy="590399"/>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3600"/>
              <a:buFont typeface="DM Sans"/>
              <a:buNone/>
            </a:pPr>
            <a:r>
              <a:rPr lang="en-IN" sz="3600" dirty="0">
                <a:solidFill>
                  <a:srgbClr val="339933"/>
                </a:solidFill>
                <a:latin typeface="Gill Sans Nova" panose="020B0602020104020203" pitchFamily="34" charset="0"/>
                <a:ea typeface="Avenir"/>
                <a:cs typeface="Avenir"/>
                <a:sym typeface="Avenir"/>
              </a:rPr>
              <a:t>Other Gender Intersectionality also need consideration</a:t>
            </a:r>
            <a:endParaRPr sz="3600" dirty="0">
              <a:solidFill>
                <a:srgbClr val="339933"/>
              </a:solidFill>
              <a:latin typeface="Gill Sans Nova" panose="020B0602020104020203" pitchFamily="34" charset="0"/>
              <a:ea typeface="Avenir"/>
              <a:cs typeface="Avenir"/>
              <a:sym typeface="Avenir"/>
            </a:endParaRPr>
          </a:p>
        </p:txBody>
      </p:sp>
      <p:grpSp>
        <p:nvGrpSpPr>
          <p:cNvPr id="154" name="Google Shape;154;p7"/>
          <p:cNvGrpSpPr/>
          <p:nvPr/>
        </p:nvGrpSpPr>
        <p:grpSpPr>
          <a:xfrm>
            <a:off x="-3252667" y="234838"/>
            <a:ext cx="14178398" cy="7293488"/>
            <a:chOff x="-6125176" y="-937410"/>
            <a:chExt cx="14178398" cy="7293488"/>
          </a:xfrm>
        </p:grpSpPr>
        <p:sp>
          <p:nvSpPr>
            <p:cNvPr id="155" name="Google Shape;155;p7"/>
            <p:cNvSpPr/>
            <p:nvPr/>
          </p:nvSpPr>
          <p:spPr>
            <a:xfrm>
              <a:off x="-6125176" y="-937410"/>
              <a:ext cx="7293488" cy="7293488"/>
            </a:xfrm>
            <a:prstGeom prst="blockArc">
              <a:avLst>
                <a:gd name="adj1" fmla="val 18900000"/>
                <a:gd name="adj2" fmla="val 2700000"/>
                <a:gd name="adj3" fmla="val 296"/>
              </a:avLst>
            </a:prstGeom>
            <a:noFill/>
            <a:ln w="12700" cap="flat" cmpd="sng">
              <a:solidFill>
                <a:srgbClr val="56893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7"/>
            <p:cNvSpPr/>
            <p:nvPr/>
          </p:nvSpPr>
          <p:spPr>
            <a:xfrm>
              <a:off x="752110" y="541866"/>
              <a:ext cx="7301111" cy="1083733"/>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7"/>
            <p:cNvSpPr txBox="1"/>
            <p:nvPr/>
          </p:nvSpPr>
          <p:spPr>
            <a:xfrm>
              <a:off x="752110" y="541866"/>
              <a:ext cx="7301111" cy="1083733"/>
            </a:xfrm>
            <a:prstGeom prst="rect">
              <a:avLst/>
            </a:prstGeom>
            <a:solidFill>
              <a:srgbClr val="0099CC"/>
            </a:solidFill>
            <a:ln>
              <a:noFill/>
            </a:ln>
          </p:spPr>
          <p:txBody>
            <a:bodyPr spcFirstLastPara="1" wrap="square" lIns="860200" tIns="86350" rIns="86350" bIns="8635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IN" sz="3400" b="0" i="0" u="none" strike="noStrike" cap="none" dirty="0">
                  <a:solidFill>
                    <a:schemeClr val="lt1"/>
                  </a:solidFill>
                  <a:latin typeface="Gill Sans Nova" panose="020B0602020104020203" pitchFamily="34" charset="0"/>
                  <a:ea typeface="Avenir"/>
                  <a:cs typeface="Avenir"/>
                  <a:sym typeface="Avenir"/>
                </a:rPr>
                <a:t>Disaster</a:t>
              </a:r>
              <a:r>
                <a:rPr lang="en-IN" sz="3400" b="0" i="0" u="none" strike="noStrike" cap="none" dirty="0">
                  <a:solidFill>
                    <a:schemeClr val="lt1"/>
                  </a:solidFill>
                  <a:latin typeface="Calibri"/>
                  <a:ea typeface="Calibri"/>
                  <a:cs typeface="Calibri"/>
                  <a:sym typeface="Calibri"/>
                </a:rPr>
                <a:t> and the Male Gender</a:t>
              </a:r>
              <a:endParaRPr sz="3400" b="0" i="0" u="none" strike="noStrike" cap="none" dirty="0">
                <a:solidFill>
                  <a:schemeClr val="lt1"/>
                </a:solidFill>
                <a:latin typeface="Calibri"/>
                <a:ea typeface="Calibri"/>
                <a:cs typeface="Calibri"/>
                <a:sym typeface="Calibri"/>
              </a:endParaRPr>
            </a:p>
          </p:txBody>
        </p:sp>
        <p:sp>
          <p:nvSpPr>
            <p:cNvPr id="158" name="Google Shape;158;p7"/>
            <p:cNvSpPr/>
            <p:nvPr/>
          </p:nvSpPr>
          <p:spPr>
            <a:xfrm>
              <a:off x="74777" y="406400"/>
              <a:ext cx="1354666" cy="135466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7"/>
            <p:cNvSpPr/>
            <p:nvPr/>
          </p:nvSpPr>
          <p:spPr>
            <a:xfrm>
              <a:off x="1146048" y="2167466"/>
              <a:ext cx="6907174" cy="1083733"/>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7"/>
            <p:cNvSpPr txBox="1"/>
            <p:nvPr/>
          </p:nvSpPr>
          <p:spPr>
            <a:xfrm>
              <a:off x="1146048" y="2167466"/>
              <a:ext cx="6907174" cy="1083733"/>
            </a:xfrm>
            <a:prstGeom prst="rect">
              <a:avLst/>
            </a:prstGeom>
            <a:solidFill>
              <a:srgbClr val="0099CC"/>
            </a:solidFill>
            <a:ln>
              <a:noFill/>
            </a:ln>
          </p:spPr>
          <p:txBody>
            <a:bodyPr spcFirstLastPara="1" wrap="square" lIns="860200" tIns="86350" rIns="86350" bIns="8635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IN" sz="3400" b="0" i="0" u="none" strike="noStrike" cap="none" dirty="0">
                  <a:solidFill>
                    <a:schemeClr val="lt1"/>
                  </a:solidFill>
                  <a:latin typeface="Gill Sans Nova" panose="020B0602020104020203" pitchFamily="34" charset="0"/>
                  <a:ea typeface="Avenir"/>
                  <a:cs typeface="Avenir"/>
                  <a:sym typeface="Avenir"/>
                </a:rPr>
                <a:t>LGBTIQ and Health Concerns</a:t>
              </a:r>
              <a:endParaRPr sz="3400" b="0" i="0" u="none" strike="noStrike" cap="none" dirty="0">
                <a:solidFill>
                  <a:schemeClr val="lt1"/>
                </a:solidFill>
                <a:latin typeface="Gill Sans Nova" panose="020B0602020104020203" pitchFamily="34" charset="0"/>
                <a:ea typeface="Avenir"/>
                <a:cs typeface="Avenir"/>
                <a:sym typeface="Avenir"/>
              </a:endParaRPr>
            </a:p>
          </p:txBody>
        </p:sp>
        <p:sp>
          <p:nvSpPr>
            <p:cNvPr id="161" name="Google Shape;161;p7"/>
            <p:cNvSpPr/>
            <p:nvPr/>
          </p:nvSpPr>
          <p:spPr>
            <a:xfrm>
              <a:off x="468714" y="2032000"/>
              <a:ext cx="1354666" cy="135466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7"/>
            <p:cNvSpPr/>
            <p:nvPr/>
          </p:nvSpPr>
          <p:spPr>
            <a:xfrm>
              <a:off x="752110" y="3793066"/>
              <a:ext cx="7301111" cy="1083733"/>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
            <p:cNvSpPr txBox="1"/>
            <p:nvPr/>
          </p:nvSpPr>
          <p:spPr>
            <a:xfrm>
              <a:off x="752110" y="3793066"/>
              <a:ext cx="7301111" cy="1083733"/>
            </a:xfrm>
            <a:prstGeom prst="rect">
              <a:avLst/>
            </a:prstGeom>
            <a:solidFill>
              <a:srgbClr val="0099CC"/>
            </a:solidFill>
            <a:ln>
              <a:noFill/>
            </a:ln>
          </p:spPr>
          <p:txBody>
            <a:bodyPr spcFirstLastPara="1" wrap="square" lIns="860200" tIns="86350" rIns="86350" bIns="8635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IN" sz="3400" b="0" i="0" u="none" strike="noStrike" cap="none" dirty="0">
                  <a:solidFill>
                    <a:schemeClr val="lt1"/>
                  </a:solidFill>
                  <a:latin typeface="Gill Sans Nova" panose="020B0602020104020203" pitchFamily="34" charset="0"/>
                  <a:ea typeface="Avenir"/>
                  <a:cs typeface="Avenir"/>
                  <a:sym typeface="Avenir"/>
                </a:rPr>
                <a:t>Climate Change and Elderly Persons</a:t>
              </a:r>
              <a:endParaRPr sz="3400" b="0" i="0" u="none" strike="noStrike" cap="none" dirty="0">
                <a:solidFill>
                  <a:schemeClr val="lt1"/>
                </a:solidFill>
                <a:latin typeface="Gill Sans Nova" panose="020B0602020104020203" pitchFamily="34" charset="0"/>
                <a:ea typeface="Avenir"/>
                <a:cs typeface="Avenir"/>
                <a:sym typeface="Avenir"/>
              </a:endParaRPr>
            </a:p>
          </p:txBody>
        </p:sp>
        <p:sp>
          <p:nvSpPr>
            <p:cNvPr id="164" name="Google Shape;164;p7"/>
            <p:cNvSpPr/>
            <p:nvPr/>
          </p:nvSpPr>
          <p:spPr>
            <a:xfrm>
              <a:off x="74777" y="3657600"/>
              <a:ext cx="1354666" cy="135466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65" name="Google Shape;165;p7"/>
          <p:cNvPicPr preferRelativeResize="0"/>
          <p:nvPr/>
        </p:nvPicPr>
        <p:blipFill rotWithShape="1">
          <a:blip r:embed="rId3">
            <a:alphaModFix/>
          </a:blip>
          <a:srcRect/>
          <a:stretch/>
        </p:blipFill>
        <p:spPr>
          <a:xfrm>
            <a:off x="3390028" y="1697633"/>
            <a:ext cx="521209" cy="1088138"/>
          </a:xfrm>
          <a:prstGeom prst="rect">
            <a:avLst/>
          </a:prstGeom>
          <a:noFill/>
          <a:ln>
            <a:noFill/>
          </a:ln>
        </p:spPr>
      </p:pic>
      <p:pic>
        <p:nvPicPr>
          <p:cNvPr id="166" name="Google Shape;166;p7"/>
          <p:cNvPicPr preferRelativeResize="0"/>
          <p:nvPr/>
        </p:nvPicPr>
        <p:blipFill rotWithShape="1">
          <a:blip r:embed="rId4">
            <a:alphaModFix/>
          </a:blip>
          <a:srcRect l="15105" r="22908"/>
          <a:stretch/>
        </p:blipFill>
        <p:spPr>
          <a:xfrm>
            <a:off x="3845198" y="3326628"/>
            <a:ext cx="424866" cy="1136601"/>
          </a:xfrm>
          <a:prstGeom prst="rect">
            <a:avLst/>
          </a:prstGeom>
          <a:noFill/>
          <a:ln>
            <a:noFill/>
          </a:ln>
        </p:spPr>
      </p:pic>
      <p:pic>
        <p:nvPicPr>
          <p:cNvPr id="167" name="Google Shape;167;p7"/>
          <p:cNvPicPr preferRelativeResize="0"/>
          <p:nvPr/>
        </p:nvPicPr>
        <p:blipFill rotWithShape="1">
          <a:blip r:embed="rId5">
            <a:alphaModFix/>
          </a:blip>
          <a:srcRect/>
          <a:stretch/>
        </p:blipFill>
        <p:spPr>
          <a:xfrm>
            <a:off x="3216043" y="5086386"/>
            <a:ext cx="841588" cy="8415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ctrTitle"/>
          </p:nvPr>
        </p:nvSpPr>
        <p:spPr>
          <a:xfrm>
            <a:off x="464369" y="590685"/>
            <a:ext cx="10646976"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Font typeface="DM Sans"/>
              <a:buNone/>
            </a:pPr>
            <a:r>
              <a:rPr lang="en-IN" dirty="0">
                <a:solidFill>
                  <a:srgbClr val="339933"/>
                </a:solidFill>
                <a:latin typeface="Gill Sans Nova" panose="020B0602020104020203" pitchFamily="34" charset="0"/>
                <a:ea typeface="Avenir"/>
                <a:cs typeface="Avenir"/>
                <a:sym typeface="Avenir"/>
              </a:rPr>
              <a:t>Capacity barriers to resilience will further lead to gender inequalities being amplified</a:t>
            </a:r>
            <a:endParaRPr dirty="0">
              <a:solidFill>
                <a:srgbClr val="339933"/>
              </a:solidFill>
              <a:latin typeface="Gill Sans Nova" panose="020B0602020104020203" pitchFamily="34" charset="0"/>
              <a:ea typeface="Avenir"/>
              <a:cs typeface="Avenir"/>
              <a:sym typeface="Avenir"/>
            </a:endParaRPr>
          </a:p>
        </p:txBody>
      </p:sp>
      <p:grpSp>
        <p:nvGrpSpPr>
          <p:cNvPr id="173" name="Google Shape;173;p8"/>
          <p:cNvGrpSpPr/>
          <p:nvPr/>
        </p:nvGrpSpPr>
        <p:grpSpPr>
          <a:xfrm>
            <a:off x="858982" y="1703618"/>
            <a:ext cx="10861963" cy="4808017"/>
            <a:chOff x="73197" y="0"/>
            <a:chExt cx="9870307" cy="4321170"/>
          </a:xfrm>
        </p:grpSpPr>
        <p:sp>
          <p:nvSpPr>
            <p:cNvPr id="174" name="Google Shape;174;p8"/>
            <p:cNvSpPr/>
            <p:nvPr/>
          </p:nvSpPr>
          <p:spPr>
            <a:xfrm>
              <a:off x="6053045" y="2925038"/>
              <a:ext cx="3890459" cy="1387984"/>
            </a:xfrm>
            <a:prstGeom prst="roundRect">
              <a:avLst>
                <a:gd name="adj" fmla="val 10000"/>
              </a:avLst>
            </a:prstGeom>
            <a:solidFill>
              <a:schemeClr val="lt1">
                <a:alpha val="89411"/>
              </a:schemeClr>
            </a:solidFill>
            <a:ln w="12700" cap="flat" cmpd="sng">
              <a:solidFill>
                <a:srgbClr val="48BD6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75" name="Google Shape;175;p8"/>
            <p:cNvSpPr txBox="1"/>
            <p:nvPr/>
          </p:nvSpPr>
          <p:spPr>
            <a:xfrm>
              <a:off x="6933914" y="3302523"/>
              <a:ext cx="2979102" cy="980010"/>
            </a:xfrm>
            <a:prstGeom prst="rect">
              <a:avLst/>
            </a:prstGeom>
            <a:noFill/>
            <a:ln>
              <a:noFill/>
            </a:ln>
          </p:spPr>
          <p:txBody>
            <a:bodyPr spcFirstLastPara="1" wrap="square" lIns="0" tIns="0" rIns="0" bIns="0" anchor="b" anchorCtr="1">
              <a:noAutofit/>
            </a:bodyPr>
            <a:lstStyle/>
            <a:p>
              <a:pPr marL="57150" marR="0" lvl="1" indent="-69850" algn="l" rtl="0">
                <a:lnSpc>
                  <a:spcPct val="90000"/>
                </a:lnSpc>
                <a:spcBef>
                  <a:spcPts val="0"/>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Low ability to make upfront capital investments</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Recurrent expenditure due to high maintenance cost of solutions</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Lack of access to credit</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Lack of risk retention planning and risk transfer mechanisms for poor</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0" algn="l" rtl="0">
                <a:lnSpc>
                  <a:spcPct val="90000"/>
                </a:lnSpc>
                <a:spcBef>
                  <a:spcPts val="165"/>
                </a:spcBef>
                <a:spcAft>
                  <a:spcPts val="0"/>
                </a:spcAft>
                <a:buClr>
                  <a:schemeClr val="dk1"/>
                </a:buClr>
                <a:buSzPts val="1100"/>
                <a:buFont typeface="Calibri"/>
                <a:buNone/>
              </a:pPr>
              <a:endParaRPr sz="1200" b="0" i="0" u="none" strike="noStrike" cap="none" dirty="0">
                <a:solidFill>
                  <a:schemeClr val="dk1"/>
                </a:solidFill>
                <a:latin typeface="Gill Sans Nova" panose="020B0602020104020203" pitchFamily="34" charset="0"/>
                <a:ea typeface="Avenir"/>
                <a:cs typeface="Avenir"/>
                <a:sym typeface="Avenir"/>
              </a:endParaRPr>
            </a:p>
          </p:txBody>
        </p:sp>
        <p:sp>
          <p:nvSpPr>
            <p:cNvPr id="176" name="Google Shape;176;p8"/>
            <p:cNvSpPr/>
            <p:nvPr/>
          </p:nvSpPr>
          <p:spPr>
            <a:xfrm>
              <a:off x="73197" y="2933186"/>
              <a:ext cx="3890459" cy="1387984"/>
            </a:xfrm>
            <a:prstGeom prst="roundRect">
              <a:avLst>
                <a:gd name="adj" fmla="val 10000"/>
              </a:avLst>
            </a:prstGeom>
            <a:solidFill>
              <a:schemeClr val="lt1">
                <a:alpha val="89411"/>
              </a:schemeClr>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77" name="Google Shape;177;p8"/>
            <p:cNvSpPr txBox="1"/>
            <p:nvPr/>
          </p:nvSpPr>
          <p:spPr>
            <a:xfrm>
              <a:off x="103686" y="2962653"/>
              <a:ext cx="3450582" cy="1328029"/>
            </a:xfrm>
            <a:prstGeom prst="rect">
              <a:avLst/>
            </a:prstGeom>
            <a:noFill/>
            <a:ln>
              <a:noFill/>
            </a:ln>
          </p:spPr>
          <p:txBody>
            <a:bodyPr spcFirstLastPara="1" wrap="square" lIns="0" tIns="0" rIns="0" bIns="0" anchor="b" anchorCtr="1">
              <a:noAutofit/>
            </a:bodyPr>
            <a:lstStyle/>
            <a:p>
              <a:pPr marL="57150" marR="0" lvl="1" indent="-69850" algn="l" rtl="0">
                <a:lnSpc>
                  <a:spcPct val="90000"/>
                </a:lnSpc>
                <a:spcBef>
                  <a:spcPts val="0"/>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Limited technology options which are cost-efficient, locally available, and gender responsive</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Available solutions are not standardised for market processes</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Technology development does still does not involve community validation and/or build on traditional knowledge</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178" name="Google Shape;178;p8"/>
            <p:cNvSpPr/>
            <p:nvPr/>
          </p:nvSpPr>
          <p:spPr>
            <a:xfrm>
              <a:off x="6053045" y="0"/>
              <a:ext cx="3890459" cy="1387984"/>
            </a:xfrm>
            <a:prstGeom prst="roundRect">
              <a:avLst>
                <a:gd name="adj" fmla="val 10000"/>
              </a:avLst>
            </a:prstGeom>
            <a:solidFill>
              <a:schemeClr val="lt1">
                <a:alpha val="89411"/>
              </a:schemeClr>
            </a:solidFill>
            <a:ln w="12700" cap="flat" cmpd="sng">
              <a:solidFill>
                <a:srgbClr val="50C9B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79" name="Google Shape;179;p8"/>
            <p:cNvSpPr txBox="1"/>
            <p:nvPr/>
          </p:nvSpPr>
          <p:spPr>
            <a:xfrm>
              <a:off x="6804479" y="30489"/>
              <a:ext cx="3108538" cy="980010"/>
            </a:xfrm>
            <a:prstGeom prst="rect">
              <a:avLst/>
            </a:prstGeom>
            <a:noFill/>
            <a:ln>
              <a:noFill/>
            </a:ln>
          </p:spPr>
          <p:txBody>
            <a:bodyPr spcFirstLastPara="1" wrap="square" lIns="0" tIns="0" rIns="0" bIns="0" anchor="t" anchorCtr="0">
              <a:noAutofit/>
            </a:bodyPr>
            <a:lstStyle/>
            <a:p>
              <a:pPr marL="57150" marR="0" lvl="1" indent="-69850" algn="l" rtl="0">
                <a:lnSpc>
                  <a:spcPct val="90000"/>
                </a:lnSpc>
                <a:spcBef>
                  <a:spcPts val="0"/>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 Low awareness levels on climate change and adaptation solutions</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Limited micro-level data for local decision making</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Ineffective communication channels between technical experts and communities</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Lack of understanding of behaviour anomalies and communication tools for futuristic action</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0" algn="l" rtl="0">
                <a:lnSpc>
                  <a:spcPct val="90000"/>
                </a:lnSpc>
                <a:spcBef>
                  <a:spcPts val="165"/>
                </a:spcBef>
                <a:spcAft>
                  <a:spcPts val="0"/>
                </a:spcAft>
                <a:buClr>
                  <a:schemeClr val="dk1"/>
                </a:buClr>
                <a:buSzPts val="1100"/>
                <a:buFont typeface="Calibri"/>
                <a:buNone/>
              </a:pPr>
              <a:endParaRPr sz="1200" b="0" i="0" u="none" strike="noStrike" cap="none" dirty="0">
                <a:solidFill>
                  <a:schemeClr val="dk1"/>
                </a:solidFill>
                <a:latin typeface="Gill Sans Nova" panose="020B0602020104020203" pitchFamily="34" charset="0"/>
                <a:ea typeface="Avenir"/>
                <a:cs typeface="Avenir"/>
                <a:sym typeface="Avenir"/>
              </a:endParaRPr>
            </a:p>
          </p:txBody>
        </p:sp>
        <p:sp>
          <p:nvSpPr>
            <p:cNvPr id="180" name="Google Shape;180;p8"/>
            <p:cNvSpPr/>
            <p:nvPr/>
          </p:nvSpPr>
          <p:spPr>
            <a:xfrm>
              <a:off x="73197" y="0"/>
              <a:ext cx="3890459" cy="1387984"/>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81" name="Google Shape;181;p8"/>
            <p:cNvSpPr txBox="1"/>
            <p:nvPr/>
          </p:nvSpPr>
          <p:spPr>
            <a:xfrm>
              <a:off x="103686" y="30489"/>
              <a:ext cx="3506845" cy="980010"/>
            </a:xfrm>
            <a:prstGeom prst="rect">
              <a:avLst/>
            </a:prstGeom>
            <a:noFill/>
            <a:ln>
              <a:noFill/>
            </a:ln>
          </p:spPr>
          <p:txBody>
            <a:bodyPr spcFirstLastPara="1" wrap="square" lIns="0" tIns="0" rIns="0" bIns="0" anchor="t" anchorCtr="0">
              <a:noAutofit/>
            </a:bodyPr>
            <a:lstStyle/>
            <a:p>
              <a:pPr marL="57150" marR="0" lvl="1" indent="-69850" algn="l" rtl="0">
                <a:lnSpc>
                  <a:spcPct val="90000"/>
                </a:lnSpc>
                <a:spcBef>
                  <a:spcPts val="0"/>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Lack of spaces for participation in local and global decision making</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Limited inter-departmental coordination</a:t>
              </a:r>
              <a:endParaRPr sz="1200" b="0" i="0" u="none" strike="noStrike" cap="none" dirty="0">
                <a:solidFill>
                  <a:srgbClr val="000000"/>
                </a:solidFill>
                <a:latin typeface="Gill Sans Nova" panose="020B0602020104020203" pitchFamily="34" charset="0"/>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rial"/>
                <a:buChar char="•"/>
              </a:pPr>
              <a:r>
                <a:rPr lang="en-IN" sz="1200" b="0" i="0" u="none" strike="noStrike" cap="none" dirty="0">
                  <a:solidFill>
                    <a:schemeClr val="dk1"/>
                  </a:solidFill>
                  <a:latin typeface="Gill Sans Nova" panose="020B0602020104020203" pitchFamily="34" charset="0"/>
                  <a:ea typeface="Avenir"/>
                  <a:cs typeface="Avenir"/>
                  <a:sym typeface="Avenir"/>
                </a:rPr>
                <a:t>Few boundary organisations to enable cross-sharing of knowledge</a:t>
              </a:r>
              <a:endParaRPr sz="1200" b="0" i="0" u="none" strike="noStrike" cap="none" dirty="0">
                <a:solidFill>
                  <a:srgbClr val="000000"/>
                </a:solidFill>
                <a:latin typeface="Gill Sans Nova" panose="020B0602020104020203" pitchFamily="34" charset="0"/>
                <a:ea typeface="Avenir"/>
                <a:cs typeface="Avenir"/>
                <a:sym typeface="Avenir"/>
              </a:endParaRPr>
            </a:p>
          </p:txBody>
        </p:sp>
        <p:sp>
          <p:nvSpPr>
            <p:cNvPr id="182" name="Google Shape;182;p8"/>
            <p:cNvSpPr/>
            <p:nvPr/>
          </p:nvSpPr>
          <p:spPr>
            <a:xfrm>
              <a:off x="3090931" y="247234"/>
              <a:ext cx="1878116" cy="187811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83" name="Google Shape;183;p8"/>
            <p:cNvSpPr txBox="1"/>
            <p:nvPr/>
          </p:nvSpPr>
          <p:spPr>
            <a:xfrm>
              <a:off x="3641018" y="797321"/>
              <a:ext cx="1328029" cy="1328029"/>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IN" sz="1700" b="0" i="0" u="none" strike="noStrike" cap="none" dirty="0">
                  <a:solidFill>
                    <a:schemeClr val="lt1"/>
                  </a:solidFill>
                  <a:latin typeface="Gill Sans Nova" panose="020B0602020104020203" pitchFamily="34" charset="0"/>
                  <a:ea typeface="Avenir"/>
                  <a:cs typeface="Avenir"/>
                  <a:sym typeface="Avenir"/>
                </a:rPr>
                <a:t>Institutional Barriers</a:t>
              </a: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84" name="Google Shape;184;p8"/>
            <p:cNvSpPr/>
            <p:nvPr/>
          </p:nvSpPr>
          <p:spPr>
            <a:xfrm rot="5400000">
              <a:off x="5055797" y="247234"/>
              <a:ext cx="1878116" cy="187811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3399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85" name="Google Shape;185;p8"/>
            <p:cNvSpPr txBox="1"/>
            <p:nvPr/>
          </p:nvSpPr>
          <p:spPr>
            <a:xfrm>
              <a:off x="5055797" y="797321"/>
              <a:ext cx="1328029" cy="1328029"/>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IN" sz="1700" b="0" i="0" u="none" strike="noStrike" cap="none" dirty="0">
                  <a:solidFill>
                    <a:schemeClr val="lt1"/>
                  </a:solidFill>
                  <a:latin typeface="Gill Sans Nova" panose="020B0602020104020203" pitchFamily="34" charset="0"/>
                  <a:ea typeface="Avenir"/>
                  <a:cs typeface="Avenir"/>
                  <a:sym typeface="Avenir"/>
                </a:rPr>
                <a:t>Information barriers</a:t>
              </a: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86" name="Google Shape;186;p8"/>
            <p:cNvSpPr/>
            <p:nvPr/>
          </p:nvSpPr>
          <p:spPr>
            <a:xfrm rot="10800000">
              <a:off x="5055797" y="2212100"/>
              <a:ext cx="1878116" cy="187811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87" name="Google Shape;187;p8"/>
            <p:cNvSpPr txBox="1"/>
            <p:nvPr/>
          </p:nvSpPr>
          <p:spPr>
            <a:xfrm>
              <a:off x="5055797" y="2212100"/>
              <a:ext cx="1328029" cy="1328029"/>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IN" sz="1700" b="0" i="0" u="none" strike="noStrike" cap="none" dirty="0">
                  <a:solidFill>
                    <a:schemeClr val="lt1"/>
                  </a:solidFill>
                  <a:latin typeface="Gill Sans Nova" panose="020B0602020104020203" pitchFamily="34" charset="0"/>
                  <a:ea typeface="Avenir"/>
                  <a:cs typeface="Avenir"/>
                  <a:sym typeface="Avenir"/>
                </a:rPr>
                <a:t>Financial Barriers</a:t>
              </a: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88" name="Google Shape;188;p8"/>
            <p:cNvSpPr/>
            <p:nvPr/>
          </p:nvSpPr>
          <p:spPr>
            <a:xfrm rot="-5400000">
              <a:off x="3090931" y="2212100"/>
              <a:ext cx="1878116" cy="187811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3399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89" name="Google Shape;189;p8"/>
            <p:cNvSpPr txBox="1"/>
            <p:nvPr/>
          </p:nvSpPr>
          <p:spPr>
            <a:xfrm>
              <a:off x="3641018" y="2212100"/>
              <a:ext cx="1328029" cy="1328029"/>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IN" sz="1700" b="0" i="0" u="none" strike="noStrike" cap="none" dirty="0">
                  <a:solidFill>
                    <a:schemeClr val="lt1"/>
                  </a:solidFill>
                  <a:latin typeface="Gill Sans Nova" panose="020B0602020104020203" pitchFamily="34" charset="0"/>
                  <a:ea typeface="Avenir"/>
                  <a:cs typeface="Avenir"/>
                  <a:sym typeface="Avenir"/>
                </a:rPr>
                <a:t>Technology Barriers</a:t>
              </a: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90" name="Google Shape;190;p8"/>
            <p:cNvSpPr/>
            <p:nvPr/>
          </p:nvSpPr>
          <p:spPr>
            <a:xfrm>
              <a:off x="4688197" y="1778355"/>
              <a:ext cx="648449" cy="563868"/>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CFDEE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191" name="Google Shape;191;p8"/>
            <p:cNvSpPr/>
            <p:nvPr/>
          </p:nvSpPr>
          <p:spPr>
            <a:xfrm rot="10800000">
              <a:off x="4688197" y="1995227"/>
              <a:ext cx="648449" cy="563868"/>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CFDEE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ctrTitle"/>
          </p:nvPr>
        </p:nvSpPr>
        <p:spPr>
          <a:xfrm>
            <a:off x="464369" y="590685"/>
            <a:ext cx="9380967" cy="5903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IN" dirty="0">
                <a:solidFill>
                  <a:srgbClr val="339933"/>
                </a:solidFill>
                <a:latin typeface="Gill Sans Nova" panose="020B0602020104020203" pitchFamily="34" charset="0"/>
                <a:ea typeface="Avenir"/>
                <a:cs typeface="Avenir"/>
                <a:sym typeface="Avenir"/>
              </a:rPr>
              <a:t>Let’s discuss</a:t>
            </a:r>
            <a:endParaRPr dirty="0">
              <a:solidFill>
                <a:srgbClr val="339933"/>
              </a:solidFill>
              <a:latin typeface="Gill Sans Nova" panose="020B0602020104020203" pitchFamily="34" charset="0"/>
              <a:ea typeface="Avenir"/>
              <a:cs typeface="Avenir"/>
              <a:sym typeface="Avenir"/>
            </a:endParaRPr>
          </a:p>
        </p:txBody>
      </p:sp>
      <p:sp>
        <p:nvSpPr>
          <p:cNvPr id="197" name="Google Shape;197;p26"/>
          <p:cNvSpPr txBox="1">
            <a:spLocks noGrp="1"/>
          </p:cNvSpPr>
          <p:nvPr>
            <p:ph type="body" idx="1"/>
          </p:nvPr>
        </p:nvSpPr>
        <p:spPr>
          <a:xfrm>
            <a:off x="992554" y="1551018"/>
            <a:ext cx="10238154" cy="482667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200"/>
              <a:buNone/>
            </a:pPr>
            <a:r>
              <a:rPr lang="en-IN" sz="2200" b="1" dirty="0">
                <a:solidFill>
                  <a:srgbClr val="009BDD"/>
                </a:solidFill>
                <a:latin typeface="Gill Sans Nova" panose="020B0602020104020203" pitchFamily="34" charset="0"/>
                <a:ea typeface="Avenir"/>
                <a:cs typeface="Avenir"/>
                <a:sym typeface="Avenir"/>
              </a:rPr>
              <a:t>Which of the following barrier to climate resilience will amplify gender inequalities most in your region? (pick any two)</a:t>
            </a:r>
            <a:endParaRPr dirty="0"/>
          </a:p>
          <a:p>
            <a:pPr marL="685800" lvl="1" indent="-228600" algn="l" rtl="0">
              <a:lnSpc>
                <a:spcPct val="150000"/>
              </a:lnSpc>
              <a:spcBef>
                <a:spcPts val="500"/>
              </a:spcBef>
              <a:spcAft>
                <a:spcPts val="0"/>
              </a:spcAft>
              <a:buClr>
                <a:schemeClr val="dk1"/>
              </a:buClr>
              <a:buSzPts val="1900"/>
              <a:buChar char="•"/>
            </a:pPr>
            <a:r>
              <a:rPr lang="en-IN" sz="1900" dirty="0">
                <a:latin typeface="Gill Sans Nova" panose="020B0602020104020203" pitchFamily="34" charset="0"/>
                <a:ea typeface="Avenir"/>
                <a:cs typeface="Avenir"/>
                <a:sym typeface="Avenir"/>
              </a:rPr>
              <a:t>Restriction of participation in local (decision making) committees</a:t>
            </a:r>
            <a:endParaRPr dirty="0"/>
          </a:p>
          <a:p>
            <a:pPr marL="685800" lvl="1" indent="-228600" algn="l" rtl="0">
              <a:lnSpc>
                <a:spcPct val="150000"/>
              </a:lnSpc>
              <a:spcBef>
                <a:spcPts val="500"/>
              </a:spcBef>
              <a:spcAft>
                <a:spcPts val="0"/>
              </a:spcAft>
              <a:buClr>
                <a:schemeClr val="dk1"/>
              </a:buClr>
              <a:buSzPts val="1900"/>
              <a:buChar char="•"/>
            </a:pPr>
            <a:r>
              <a:rPr lang="en-IN" sz="1900" dirty="0">
                <a:latin typeface="Gill Sans Nova" panose="020B0602020104020203" pitchFamily="34" charset="0"/>
                <a:ea typeface="Avenir"/>
                <a:cs typeface="Avenir"/>
                <a:sym typeface="Avenir"/>
              </a:rPr>
              <a:t>Lack of land ownership with titles often in the name of men</a:t>
            </a:r>
            <a:endParaRPr dirty="0"/>
          </a:p>
          <a:p>
            <a:pPr marL="685800" lvl="1" indent="-228600" algn="l" rtl="0">
              <a:lnSpc>
                <a:spcPct val="150000"/>
              </a:lnSpc>
              <a:spcBef>
                <a:spcPts val="500"/>
              </a:spcBef>
              <a:spcAft>
                <a:spcPts val="0"/>
              </a:spcAft>
              <a:buClr>
                <a:schemeClr val="dk1"/>
              </a:buClr>
              <a:buSzPts val="1900"/>
              <a:buChar char="•"/>
            </a:pPr>
            <a:r>
              <a:rPr lang="en-IN" sz="1900" dirty="0">
                <a:latin typeface="Gill Sans Nova" panose="020B0602020104020203" pitchFamily="34" charset="0"/>
                <a:ea typeface="Avenir"/>
                <a:cs typeface="Avenir"/>
                <a:sym typeface="Avenir"/>
              </a:rPr>
              <a:t>Lack of awareness and information on climate change</a:t>
            </a:r>
            <a:endParaRPr dirty="0"/>
          </a:p>
          <a:p>
            <a:pPr marL="685800" lvl="1" indent="-228600" algn="l" rtl="0">
              <a:lnSpc>
                <a:spcPct val="150000"/>
              </a:lnSpc>
              <a:spcBef>
                <a:spcPts val="500"/>
              </a:spcBef>
              <a:spcAft>
                <a:spcPts val="0"/>
              </a:spcAft>
              <a:buClr>
                <a:schemeClr val="dk1"/>
              </a:buClr>
              <a:buSzPts val="1900"/>
              <a:buChar char="•"/>
            </a:pPr>
            <a:r>
              <a:rPr lang="en-IN" sz="1900" dirty="0">
                <a:latin typeface="Gill Sans Nova" panose="020B0602020104020203" pitchFamily="34" charset="0"/>
                <a:ea typeface="Avenir"/>
                <a:cs typeface="Avenir"/>
                <a:sym typeface="Avenir"/>
              </a:rPr>
              <a:t>Lack of financial support services (access to credit, insurance)</a:t>
            </a:r>
            <a:endParaRPr dirty="0"/>
          </a:p>
          <a:p>
            <a:pPr marL="685800" lvl="1" indent="-228600" algn="l" rtl="0">
              <a:lnSpc>
                <a:spcPct val="150000"/>
              </a:lnSpc>
              <a:spcBef>
                <a:spcPts val="500"/>
              </a:spcBef>
              <a:spcAft>
                <a:spcPts val="0"/>
              </a:spcAft>
              <a:buClr>
                <a:schemeClr val="dk1"/>
              </a:buClr>
              <a:buSzPts val="1900"/>
              <a:buChar char="•"/>
            </a:pPr>
            <a:r>
              <a:rPr lang="en-IN" sz="1900" dirty="0">
                <a:latin typeface="Gill Sans Nova" panose="020B0602020104020203" pitchFamily="34" charset="0"/>
                <a:ea typeface="Avenir"/>
                <a:cs typeface="Avenir"/>
                <a:sym typeface="Avenir"/>
              </a:rPr>
              <a:t>Lack of gender responsive technology solutions</a:t>
            </a:r>
            <a:endParaRPr dirty="0"/>
          </a:p>
          <a:p>
            <a:pPr marL="685800" lvl="1" indent="-228600" algn="l" rtl="0">
              <a:lnSpc>
                <a:spcPct val="150000"/>
              </a:lnSpc>
              <a:spcBef>
                <a:spcPts val="500"/>
              </a:spcBef>
              <a:spcAft>
                <a:spcPts val="0"/>
              </a:spcAft>
              <a:buClr>
                <a:schemeClr val="dk1"/>
              </a:buClr>
              <a:buSzPts val="1900"/>
              <a:buChar char="•"/>
            </a:pPr>
            <a:r>
              <a:rPr lang="en-IN" sz="1900" dirty="0">
                <a:latin typeface="Gill Sans Nova" panose="020B0602020104020203" pitchFamily="34" charset="0"/>
                <a:ea typeface="Avenir"/>
                <a:cs typeface="Avenir"/>
                <a:sym typeface="Avenir"/>
              </a:rPr>
              <a:t>Limited participation in climate negotiations at national and global level</a:t>
            </a:r>
            <a:endParaRPr dirty="0"/>
          </a:p>
          <a:p>
            <a:pPr marL="685800" lvl="1" indent="-228600" algn="l" rtl="0">
              <a:lnSpc>
                <a:spcPct val="150000"/>
              </a:lnSpc>
              <a:spcBef>
                <a:spcPts val="500"/>
              </a:spcBef>
              <a:spcAft>
                <a:spcPts val="0"/>
              </a:spcAft>
              <a:buClr>
                <a:schemeClr val="dk1"/>
              </a:buClr>
              <a:buSzPts val="1900"/>
              <a:buChar char="•"/>
            </a:pPr>
            <a:r>
              <a:rPr lang="en-IN" sz="1900" dirty="0">
                <a:latin typeface="Gill Sans Nova" panose="020B0602020104020203" pitchFamily="34" charset="0"/>
                <a:ea typeface="Avenir"/>
                <a:cs typeface="Avenir"/>
                <a:sym typeface="Avenir"/>
              </a:rPr>
              <a:t>Any other (please add_________)</a:t>
            </a:r>
            <a:endParaRPr dirty="0"/>
          </a:p>
          <a:p>
            <a:pPr marL="228600" lvl="0" indent="-50800" algn="l" rtl="0">
              <a:lnSpc>
                <a:spcPct val="150000"/>
              </a:lnSpc>
              <a:spcBef>
                <a:spcPts val="0"/>
              </a:spcBef>
              <a:spcAft>
                <a:spcPts val="0"/>
              </a:spcAft>
              <a:buClr>
                <a:schemeClr val="dk1"/>
              </a:buClr>
              <a:buSzPts val="2800"/>
              <a:buNone/>
            </a:pPr>
            <a:endParaRPr sz="2400" dirty="0">
              <a:latin typeface="Gill Sans Nova" panose="020B0602020104020203" pitchFamily="34" charset="0"/>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ctrTitle"/>
          </p:nvPr>
        </p:nvSpPr>
        <p:spPr>
          <a:xfrm>
            <a:off x="360218" y="553739"/>
            <a:ext cx="11044140" cy="5903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3600"/>
              <a:buFont typeface="DM Sans"/>
              <a:buNone/>
            </a:pPr>
            <a:r>
              <a:rPr lang="en-IN" sz="2700" dirty="0">
                <a:solidFill>
                  <a:srgbClr val="339933"/>
                </a:solidFill>
                <a:latin typeface="Gill Sans Nova" panose="020B0602020104020203" pitchFamily="34" charset="0"/>
                <a:ea typeface="Avenir"/>
                <a:cs typeface="Avenir"/>
                <a:sym typeface="Avenir"/>
              </a:rPr>
              <a:t>Need for Integration of Gender in Climate Change and DRR Policies</a:t>
            </a:r>
            <a:endParaRPr sz="2700" dirty="0">
              <a:solidFill>
                <a:srgbClr val="339933"/>
              </a:solidFill>
              <a:latin typeface="Gill Sans Nova" panose="020B0602020104020203" pitchFamily="34" charset="0"/>
              <a:ea typeface="Avenir"/>
              <a:cs typeface="Avenir"/>
              <a:sym typeface="Avenir"/>
            </a:endParaRPr>
          </a:p>
        </p:txBody>
      </p:sp>
      <p:sp>
        <p:nvSpPr>
          <p:cNvPr id="203" name="Google Shape;203;p9"/>
          <p:cNvSpPr txBox="1">
            <a:spLocks noGrp="1"/>
          </p:cNvSpPr>
          <p:nvPr>
            <p:ph type="body" idx="1"/>
          </p:nvPr>
        </p:nvSpPr>
        <p:spPr>
          <a:xfrm>
            <a:off x="360218" y="1214582"/>
            <a:ext cx="11831700" cy="5490900"/>
          </a:xfrm>
          <a:prstGeom prst="rect">
            <a:avLst/>
          </a:prstGeom>
          <a:noFill/>
          <a:ln>
            <a:noFill/>
          </a:ln>
        </p:spPr>
        <p:txBody>
          <a:bodyPr spcFirstLastPara="1" wrap="square" lIns="91425" tIns="45700" rIns="91425" bIns="45700" anchor="t" anchorCtr="0">
            <a:normAutofit/>
          </a:bodyPr>
          <a:lstStyle/>
          <a:p>
            <a:pPr marL="457200" lvl="0" indent="-406400" algn="l" rtl="0">
              <a:lnSpc>
                <a:spcPct val="110000"/>
              </a:lnSpc>
              <a:spcBef>
                <a:spcPts val="0"/>
              </a:spcBef>
              <a:spcAft>
                <a:spcPts val="0"/>
              </a:spcAft>
              <a:buSzPts val="2800"/>
              <a:buFont typeface="Arial"/>
              <a:buNone/>
            </a:pPr>
            <a:r>
              <a:rPr lang="en-IN" sz="1600" b="1" dirty="0">
                <a:solidFill>
                  <a:srgbClr val="009BDD"/>
                </a:solidFill>
                <a:latin typeface="Gill Sans Nova" panose="020B0602020104020203" pitchFamily="34" charset="0"/>
                <a:ea typeface="Avenir"/>
                <a:cs typeface="Avenir"/>
                <a:sym typeface="Avenir"/>
              </a:rPr>
              <a:t>The right thing to do- legally and morally</a:t>
            </a:r>
            <a:endParaRPr sz="2600" dirty="0"/>
          </a:p>
          <a:p>
            <a:pPr marL="914400" lvl="1" indent="-368300" algn="l" rtl="0">
              <a:lnSpc>
                <a:spcPct val="110000"/>
              </a:lnSpc>
              <a:spcBef>
                <a:spcPts val="800"/>
              </a:spcBef>
              <a:spcAft>
                <a:spcPts val="0"/>
              </a:spcAft>
              <a:buSzPts val="2200"/>
              <a:buChar char="•"/>
            </a:pPr>
            <a:r>
              <a:rPr lang="en-IN" sz="1600" dirty="0">
                <a:latin typeface="Gill Sans Nova" panose="020B0602020104020203" pitchFamily="34" charset="0"/>
                <a:ea typeface="Avenir"/>
                <a:cs typeface="Avenir"/>
                <a:sym typeface="Avenir"/>
              </a:rPr>
              <a:t>Women, girls, and those with other sexual identities are still among the most marginalized groups and particularly vulnerable to climate change and disaster risks- need to be the key target of the LNOB approach </a:t>
            </a:r>
            <a:endParaRPr sz="2200" dirty="0"/>
          </a:p>
          <a:p>
            <a:pPr marL="914400" lvl="1" indent="-368300" algn="l" rtl="0">
              <a:lnSpc>
                <a:spcPct val="110000"/>
              </a:lnSpc>
              <a:spcBef>
                <a:spcPts val="800"/>
              </a:spcBef>
              <a:spcAft>
                <a:spcPts val="0"/>
              </a:spcAft>
              <a:buSzPts val="2200"/>
              <a:buChar char="•"/>
            </a:pPr>
            <a:r>
              <a:rPr lang="en-IN" sz="1600" dirty="0">
                <a:latin typeface="Gill Sans Nova" panose="020B0602020104020203" pitchFamily="34" charset="0"/>
                <a:ea typeface="Avenir"/>
                <a:cs typeface="Avenir"/>
                <a:sym typeface="Avenir"/>
              </a:rPr>
              <a:t>Protect the human rights of all women and those with other gender identities</a:t>
            </a:r>
            <a:endParaRPr sz="2200" dirty="0"/>
          </a:p>
          <a:p>
            <a:pPr marL="76200" lvl="0" indent="0" algn="l" rtl="0">
              <a:lnSpc>
                <a:spcPct val="110000"/>
              </a:lnSpc>
              <a:spcBef>
                <a:spcPts val="800"/>
              </a:spcBef>
              <a:spcAft>
                <a:spcPts val="0"/>
              </a:spcAft>
              <a:buSzPts val="2800"/>
              <a:buNone/>
            </a:pPr>
            <a:r>
              <a:rPr lang="en-IN" sz="1600" b="1" dirty="0">
                <a:solidFill>
                  <a:srgbClr val="009BDD"/>
                </a:solidFill>
                <a:latin typeface="Gill Sans Nova" panose="020B0602020104020203" pitchFamily="34" charset="0"/>
                <a:ea typeface="Avenir"/>
                <a:cs typeface="Avenir"/>
                <a:sym typeface="Avenir"/>
              </a:rPr>
              <a:t>Address concerns of gender inequality </a:t>
            </a:r>
            <a:endParaRPr sz="2600" dirty="0"/>
          </a:p>
          <a:p>
            <a:pPr marL="914400" lvl="1" indent="-368300" algn="l" rtl="0">
              <a:lnSpc>
                <a:spcPct val="110000"/>
              </a:lnSpc>
              <a:spcBef>
                <a:spcPts val="800"/>
              </a:spcBef>
              <a:spcAft>
                <a:spcPts val="0"/>
              </a:spcAft>
              <a:buSzPts val="2200"/>
              <a:buChar char="•"/>
            </a:pPr>
            <a:r>
              <a:rPr lang="en-IN" sz="1600" dirty="0">
                <a:latin typeface="Gill Sans Nova" panose="020B0602020104020203" pitchFamily="34" charset="0"/>
                <a:ea typeface="Avenir"/>
                <a:cs typeface="Avenir"/>
                <a:sym typeface="Avenir"/>
              </a:rPr>
              <a:t>All policies and measures affect different genders differently, hence undertaking gender analysis and inclusion of gender dimensions into policy planning is important</a:t>
            </a:r>
            <a:endParaRPr sz="2200" dirty="0"/>
          </a:p>
          <a:p>
            <a:pPr marL="914400" lvl="1" indent="-368300" algn="l" rtl="0">
              <a:lnSpc>
                <a:spcPct val="110000"/>
              </a:lnSpc>
              <a:spcBef>
                <a:spcPts val="800"/>
              </a:spcBef>
              <a:spcAft>
                <a:spcPts val="0"/>
              </a:spcAft>
              <a:buSzPts val="2200"/>
              <a:buChar char="•"/>
            </a:pPr>
            <a:r>
              <a:rPr lang="en-IN" sz="1600" dirty="0">
                <a:latin typeface="Gill Sans Nova" panose="020B0602020104020203" pitchFamily="34" charset="0"/>
                <a:ea typeface="Avenir"/>
                <a:cs typeface="Avenir"/>
                <a:sym typeface="Avenir"/>
              </a:rPr>
              <a:t>Gender integration helps find ways to mitigate possible risks that may exacerbate gender inequality and highlight opportunities to enhance positive outcomes</a:t>
            </a:r>
            <a:endParaRPr sz="2200" dirty="0"/>
          </a:p>
          <a:p>
            <a:pPr marL="457200" lvl="0" indent="-406400" algn="l" rtl="0">
              <a:lnSpc>
                <a:spcPct val="110000"/>
              </a:lnSpc>
              <a:spcBef>
                <a:spcPts val="800"/>
              </a:spcBef>
              <a:spcAft>
                <a:spcPts val="0"/>
              </a:spcAft>
              <a:buSzPts val="2800"/>
              <a:buNone/>
            </a:pPr>
            <a:r>
              <a:rPr lang="en-IN" sz="1600" b="1" dirty="0">
                <a:solidFill>
                  <a:srgbClr val="009BDD"/>
                </a:solidFill>
                <a:latin typeface="Gill Sans Nova" panose="020B0602020104020203" pitchFamily="34" charset="0"/>
                <a:ea typeface="Avenir"/>
                <a:cs typeface="Avenir"/>
                <a:sym typeface="Avenir"/>
              </a:rPr>
              <a:t>Achievement sustainable development outcomes</a:t>
            </a:r>
            <a:endParaRPr sz="2600" dirty="0"/>
          </a:p>
          <a:p>
            <a:pPr marL="914400" lvl="1" indent="-368300" algn="l" rtl="0">
              <a:lnSpc>
                <a:spcPct val="110000"/>
              </a:lnSpc>
              <a:spcBef>
                <a:spcPts val="800"/>
              </a:spcBef>
              <a:spcAft>
                <a:spcPts val="0"/>
              </a:spcAft>
              <a:buSzPts val="2200"/>
              <a:buChar char="•"/>
            </a:pPr>
            <a:r>
              <a:rPr lang="en-IN" sz="1600" dirty="0">
                <a:latin typeface="Gill Sans Nova" panose="020B0602020104020203" pitchFamily="34" charset="0"/>
                <a:ea typeface="Avenir"/>
                <a:cs typeface="Avenir"/>
                <a:sym typeface="Avenir"/>
              </a:rPr>
              <a:t>Improve national productivity and sustainable economic growth</a:t>
            </a:r>
            <a:endParaRPr sz="2200" dirty="0"/>
          </a:p>
          <a:p>
            <a:pPr marL="914400" lvl="1" indent="-368300" algn="l" rtl="0">
              <a:lnSpc>
                <a:spcPct val="110000"/>
              </a:lnSpc>
              <a:spcBef>
                <a:spcPts val="800"/>
              </a:spcBef>
              <a:spcAft>
                <a:spcPts val="0"/>
              </a:spcAft>
              <a:buSzPts val="2200"/>
              <a:buChar char="•"/>
            </a:pPr>
            <a:r>
              <a:rPr lang="en-IN" sz="1600" dirty="0">
                <a:latin typeface="Gill Sans Nova" panose="020B0602020104020203" pitchFamily="34" charset="0"/>
                <a:ea typeface="Avenir"/>
                <a:cs typeface="Avenir"/>
                <a:sym typeface="Avenir"/>
              </a:rPr>
              <a:t>Enable better policy decisions required for more peaceful and equitable societies</a:t>
            </a:r>
            <a:endParaRPr sz="2200" dirty="0"/>
          </a:p>
          <a:p>
            <a:pPr marL="914400" lvl="1" indent="-368300" algn="l" rtl="0">
              <a:lnSpc>
                <a:spcPct val="110000"/>
              </a:lnSpc>
              <a:spcBef>
                <a:spcPts val="800"/>
              </a:spcBef>
              <a:spcAft>
                <a:spcPts val="800"/>
              </a:spcAft>
              <a:buSzPts val="2200"/>
              <a:buChar char="•"/>
            </a:pPr>
            <a:r>
              <a:rPr lang="en-IN" sz="1600" dirty="0">
                <a:latin typeface="Gill Sans Nova" panose="020B0602020104020203" pitchFamily="34" charset="0"/>
                <a:ea typeface="Avenir"/>
                <a:cs typeface="Avenir"/>
                <a:sym typeface="Aveni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Especially for food, nutrition, education, health, and family welfare</a:t>
            </a:r>
            <a:endParaRP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ctrTitle"/>
          </p:nvPr>
        </p:nvSpPr>
        <p:spPr>
          <a:xfrm>
            <a:off x="360218" y="507557"/>
            <a:ext cx="11044140" cy="5903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3600"/>
              <a:buNone/>
            </a:pPr>
            <a:r>
              <a:rPr lang="en-IN" sz="3600" dirty="0">
                <a:solidFill>
                  <a:srgbClr val="339933"/>
                </a:solidFill>
                <a:latin typeface="Gill Sans Nova" panose="020B0602020104020203" pitchFamily="34" charset="0"/>
                <a:ea typeface="Avenir"/>
                <a:cs typeface="Avenir"/>
                <a:sym typeface="Avenir"/>
              </a:rPr>
              <a:t>Need for Gender Integration  continued</a:t>
            </a:r>
            <a:endParaRPr sz="3600" dirty="0">
              <a:solidFill>
                <a:srgbClr val="339933"/>
              </a:solidFill>
              <a:latin typeface="Gill Sans Nova" panose="020B0602020104020203" pitchFamily="34" charset="0"/>
              <a:ea typeface="Avenir"/>
              <a:cs typeface="Avenir"/>
              <a:sym typeface="Avenir"/>
            </a:endParaRPr>
          </a:p>
        </p:txBody>
      </p:sp>
      <p:sp>
        <p:nvSpPr>
          <p:cNvPr id="209" name="Google Shape;209;p27"/>
          <p:cNvSpPr txBox="1">
            <a:spLocks noGrp="1"/>
          </p:cNvSpPr>
          <p:nvPr>
            <p:ph type="body" idx="1"/>
          </p:nvPr>
        </p:nvSpPr>
        <p:spPr>
          <a:xfrm>
            <a:off x="360218" y="1182256"/>
            <a:ext cx="11831782" cy="4027054"/>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SzPts val="1800"/>
              <a:buNone/>
            </a:pPr>
            <a:r>
              <a:rPr lang="en-IN" sz="1800" b="1" dirty="0">
                <a:solidFill>
                  <a:srgbClr val="009BDD"/>
                </a:solidFill>
                <a:latin typeface="Gill Sans Nova" panose="020B0602020104020203" pitchFamily="34" charset="0"/>
                <a:ea typeface="Avenir"/>
                <a:cs typeface="Avenir"/>
                <a:sym typeface="Avenir"/>
              </a:rPr>
              <a:t>Make climate action more effective</a:t>
            </a:r>
            <a:endParaRPr dirty="0"/>
          </a:p>
          <a:p>
            <a:pPr marL="800100" lvl="1" indent="-342900" algn="l" rtl="0">
              <a:lnSpc>
                <a:spcPct val="130000"/>
              </a:lnSpc>
              <a:spcBef>
                <a:spcPts val="600"/>
              </a:spcBef>
              <a:spcAft>
                <a:spcPts val="0"/>
              </a:spcAft>
              <a:buSzPts val="1800"/>
              <a:buChar char="•"/>
            </a:pPr>
            <a:r>
              <a:rPr lang="en-IN" sz="1800" dirty="0">
                <a:latin typeface="Gill Sans Nova" panose="020B0602020104020203" pitchFamily="34" charset="0"/>
                <a:ea typeface="Avenir"/>
                <a:cs typeface="Avenir"/>
                <a:sym typeface="Avenir"/>
              </a:rPr>
              <a:t>Gender inequalities and gender roles play a key role in determining the choice of adaptation strategies men and women have</a:t>
            </a:r>
            <a:endParaRPr dirty="0"/>
          </a:p>
          <a:p>
            <a:pPr marL="800100" lvl="1" indent="-342900" algn="l" rtl="0">
              <a:lnSpc>
                <a:spcPct val="130000"/>
              </a:lnSpc>
              <a:spcBef>
                <a:spcPts val="600"/>
              </a:spcBef>
              <a:spcAft>
                <a:spcPts val="0"/>
              </a:spcAft>
              <a:buSzPts val="1800"/>
              <a:buChar char="•"/>
            </a:pPr>
            <a:r>
              <a:rPr lang="en-IN" sz="1800" dirty="0">
                <a:latin typeface="Gill Sans Nova" panose="020B0602020104020203" pitchFamily="34" charset="0"/>
                <a:ea typeface="Avenir"/>
                <a:cs typeface="Avenir"/>
                <a:sym typeface="Avenir"/>
              </a:rPr>
              <a:t>The knowledge, skills, and inputs of women are very important for the development of context-appropriate adaptation and DRR policies and strategies</a:t>
            </a:r>
            <a:endParaRPr dirty="0"/>
          </a:p>
          <a:p>
            <a:pPr marL="800100" lvl="1" indent="-342900" algn="l" rtl="0">
              <a:lnSpc>
                <a:spcPct val="130000"/>
              </a:lnSpc>
              <a:spcBef>
                <a:spcPts val="600"/>
              </a:spcBef>
              <a:spcAft>
                <a:spcPts val="0"/>
              </a:spcAft>
              <a:buSzPts val="1800"/>
              <a:buChar char="•"/>
            </a:pPr>
            <a:r>
              <a:rPr lang="en-IN" sz="1800" dirty="0">
                <a:latin typeface="Gill Sans Nova" panose="020B0602020104020203" pitchFamily="34" charset="0"/>
                <a:ea typeface="Avenir"/>
                <a:cs typeface="Avenir"/>
                <a:sym typeface="Avenir"/>
              </a:rPr>
              <a:t>A male bias could lead to inefficient allocations of scarce resources</a:t>
            </a:r>
            <a:endParaRPr dirty="0"/>
          </a:p>
          <a:p>
            <a:pPr marL="800100" lvl="1" indent="-342900" algn="l" rtl="0">
              <a:lnSpc>
                <a:spcPct val="130000"/>
              </a:lnSpc>
              <a:spcBef>
                <a:spcPts val="600"/>
              </a:spcBef>
              <a:spcAft>
                <a:spcPts val="0"/>
              </a:spcAft>
              <a:buSzPts val="1800"/>
              <a:buChar char="•"/>
            </a:pPr>
            <a:r>
              <a:rPr lang="en-IN" sz="1800" dirty="0">
                <a:latin typeface="Gill Sans Nova" panose="020B0602020104020203" pitchFamily="34" charset="0"/>
                <a:ea typeface="Avenir"/>
                <a:cs typeface="Avenir"/>
                <a:sym typeface="Avenir"/>
              </a:rPr>
              <a:t>It is important that they are also as much informed, prepared, and equipped as men, if the adaptation and DRR strategies have to be effectively implemented</a:t>
            </a:r>
            <a:endParaRPr dirty="0"/>
          </a:p>
          <a:p>
            <a:pPr marL="800100" lvl="1" indent="-342900" algn="l" rtl="0">
              <a:lnSpc>
                <a:spcPct val="130000"/>
              </a:lnSpc>
              <a:spcBef>
                <a:spcPts val="600"/>
              </a:spcBef>
              <a:spcAft>
                <a:spcPts val="0"/>
              </a:spcAft>
              <a:buSzPts val="1800"/>
              <a:buChar char="•"/>
            </a:pPr>
            <a:r>
              <a:rPr lang="en-IN" sz="1800" dirty="0">
                <a:latin typeface="Gill Sans Nova" panose="020B0602020104020203" pitchFamily="34" charset="0"/>
                <a:ea typeface="Avenir"/>
                <a:cs typeface="Avenir"/>
                <a:sym typeface="Avenir"/>
              </a:rPr>
              <a:t>Failing to identify women and other genders as a target group for specific measures would lead to limited results</a:t>
            </a:r>
            <a:endParaRPr dirty="0"/>
          </a:p>
          <a:p>
            <a:pPr marL="457200" lvl="0" indent="-406400" algn="l" rtl="0">
              <a:lnSpc>
                <a:spcPct val="130000"/>
              </a:lnSpc>
              <a:spcBef>
                <a:spcPts val="600"/>
              </a:spcBef>
              <a:spcAft>
                <a:spcPts val="0"/>
              </a:spcAft>
              <a:buSzPts val="2800"/>
              <a:buNone/>
            </a:pPr>
            <a:r>
              <a:rPr lang="en-IN" sz="1800" b="1" dirty="0">
                <a:solidFill>
                  <a:srgbClr val="009BDD"/>
                </a:solidFill>
                <a:latin typeface="Gill Sans Nova" panose="020B0602020104020203" pitchFamily="34" charset="0"/>
                <a:ea typeface="Avenir"/>
                <a:cs typeface="Avenir"/>
                <a:sym typeface="Avenir"/>
              </a:rPr>
              <a:t>Global mandate </a:t>
            </a:r>
            <a:endParaRPr dirty="0"/>
          </a:p>
          <a:p>
            <a:pPr marL="850900" lvl="1" indent="-342900" algn="l" rtl="0">
              <a:lnSpc>
                <a:spcPct val="130000"/>
              </a:lnSpc>
              <a:spcBef>
                <a:spcPts val="600"/>
              </a:spcBef>
              <a:spcAft>
                <a:spcPts val="0"/>
              </a:spcAft>
              <a:buSzPts val="2400"/>
              <a:buChar char="•"/>
            </a:pPr>
            <a:r>
              <a:rPr lang="en-IN" sz="1800" dirty="0">
                <a:latin typeface="Gill Sans Nova" panose="020B0602020104020203" pitchFamily="34" charset="0"/>
                <a:ea typeface="Avenir"/>
                <a:cs typeface="Avenir"/>
                <a:sym typeface="Avenir"/>
              </a:rPr>
              <a:t>UNFCCC- Lima Work Programme on Gender, Enhanced Gender Action Plan</a:t>
            </a:r>
            <a:endParaRPr dirty="0"/>
          </a:p>
          <a:p>
            <a:pPr marL="850900" lvl="1" indent="-342900" algn="l" rtl="0">
              <a:lnSpc>
                <a:spcPct val="130000"/>
              </a:lnSpc>
              <a:spcBef>
                <a:spcPts val="600"/>
              </a:spcBef>
              <a:spcAft>
                <a:spcPts val="0"/>
              </a:spcAft>
              <a:buSzPts val="2400"/>
              <a:buChar char="•"/>
            </a:pPr>
            <a:r>
              <a:rPr lang="en-IN" sz="1800" dirty="0">
                <a:latin typeface="Gill Sans Nova" panose="020B0602020104020203" pitchFamily="34" charset="0"/>
                <a:ea typeface="Avenir"/>
                <a:cs typeface="Avenir"/>
                <a:sym typeface="Avenir"/>
              </a:rPr>
              <a:t>Sendai Framework for DRR</a:t>
            </a:r>
            <a:endParaRPr sz="1800" dirty="0">
              <a:latin typeface="Gill Sans Nova" panose="020B0602020104020203" pitchFamily="34" charset="0"/>
              <a:ea typeface="Avenir"/>
              <a:cs typeface="Avenir"/>
              <a:sym typeface="Avenir"/>
            </a:endParaRPr>
          </a:p>
          <a:p>
            <a:pPr marL="228600" lvl="0" indent="-111125" algn="l" rtl="0">
              <a:lnSpc>
                <a:spcPct val="100000"/>
              </a:lnSpc>
              <a:spcBef>
                <a:spcPts val="1600"/>
              </a:spcBef>
              <a:spcAft>
                <a:spcPts val="0"/>
              </a:spcAft>
              <a:buClr>
                <a:schemeClr val="dk1"/>
              </a:buClr>
              <a:buSzPts val="800"/>
              <a:buNone/>
            </a:pPr>
            <a:endParaRPr sz="800" dirty="0">
              <a:latin typeface="Gill Sans Nova" panose="020B0602020104020203" pitchFamily="34" charset="0"/>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ctrTitle"/>
          </p:nvPr>
        </p:nvSpPr>
        <p:spPr>
          <a:xfrm>
            <a:off x="464369" y="590685"/>
            <a:ext cx="11265813"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Font typeface="DM Sans"/>
              <a:buNone/>
            </a:pPr>
            <a:r>
              <a:rPr lang="en-IN" sz="3600" dirty="0">
                <a:solidFill>
                  <a:srgbClr val="339933"/>
                </a:solidFill>
                <a:latin typeface="Gill Sans Nova" panose="020B0602020104020203" pitchFamily="34" charset="0"/>
                <a:ea typeface="Avenir"/>
                <a:cs typeface="Avenir"/>
                <a:sym typeface="Avenir"/>
              </a:rPr>
              <a:t>Gaps /challenges and strategies for gender mainstreaming in climate action</a:t>
            </a:r>
            <a:endParaRPr sz="3600" dirty="0">
              <a:solidFill>
                <a:srgbClr val="339933"/>
              </a:solidFill>
              <a:latin typeface="Gill Sans Nova" panose="020B0602020104020203" pitchFamily="34" charset="0"/>
              <a:ea typeface="Avenir"/>
              <a:cs typeface="Avenir"/>
              <a:sym typeface="Avenir"/>
            </a:endParaRPr>
          </a:p>
        </p:txBody>
      </p:sp>
      <p:sp>
        <p:nvSpPr>
          <p:cNvPr id="215" name="Google Shape;215;p10"/>
          <p:cNvSpPr txBox="1">
            <a:spLocks noGrp="1"/>
          </p:cNvSpPr>
          <p:nvPr>
            <p:ph type="body" idx="1"/>
          </p:nvPr>
        </p:nvSpPr>
        <p:spPr>
          <a:xfrm>
            <a:off x="556313" y="1533007"/>
            <a:ext cx="10931591" cy="482667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00"/>
              <a:buChar char="•"/>
            </a:pPr>
            <a:r>
              <a:rPr lang="en-IN" sz="1800" b="1" dirty="0">
                <a:solidFill>
                  <a:srgbClr val="009BDD"/>
                </a:solidFill>
                <a:latin typeface="Gill Sans Nova" panose="020B0602020104020203" pitchFamily="34" charset="0"/>
                <a:ea typeface="Avenir"/>
                <a:cs typeface="Avenir"/>
                <a:sym typeface="Avenir"/>
              </a:rPr>
              <a:t>Prioritizing availability of Climate Finance for gender responsive projects at all levels</a:t>
            </a:r>
            <a:endParaRPr dirty="0"/>
          </a:p>
          <a:p>
            <a:pPr marL="228600" lvl="0" indent="-228600" algn="l" rtl="0">
              <a:lnSpc>
                <a:spcPct val="100000"/>
              </a:lnSpc>
              <a:spcBef>
                <a:spcPts val="1200"/>
              </a:spcBef>
              <a:spcAft>
                <a:spcPts val="0"/>
              </a:spcAft>
              <a:buClr>
                <a:schemeClr val="dk1"/>
              </a:buClr>
              <a:buSzPts val="1800"/>
              <a:buChar char="•"/>
            </a:pPr>
            <a:r>
              <a:rPr lang="en-IN" sz="1800" b="1" dirty="0">
                <a:solidFill>
                  <a:srgbClr val="009BDD"/>
                </a:solidFill>
                <a:latin typeface="Gill Sans Nova" panose="020B0602020104020203" pitchFamily="34" charset="0"/>
                <a:ea typeface="Avenir"/>
                <a:cs typeface="Avenir"/>
                <a:sym typeface="Avenir"/>
              </a:rPr>
              <a:t>Gender is still not a priority in national CCDRR policies and plans</a:t>
            </a:r>
            <a:endParaRPr sz="1800" b="1" dirty="0">
              <a:solidFill>
                <a:srgbClr val="009BDD"/>
              </a:solidFill>
              <a:latin typeface="Gill Sans Nova" panose="020B0602020104020203" pitchFamily="34" charset="0"/>
              <a:ea typeface="Avenir"/>
              <a:cs typeface="Avenir"/>
              <a:sym typeface="Avenir"/>
            </a:endParaRPr>
          </a:p>
          <a:p>
            <a:pPr marL="685800" lvl="1" indent="-228600" algn="l" rtl="0">
              <a:lnSpc>
                <a:spcPct val="100000"/>
              </a:lnSpc>
              <a:spcBef>
                <a:spcPts val="1700"/>
              </a:spcBef>
              <a:spcAft>
                <a:spcPts val="0"/>
              </a:spcAft>
              <a:buClr>
                <a:schemeClr val="dk1"/>
              </a:buClr>
              <a:buSzPts val="2000"/>
              <a:buChar char="•"/>
            </a:pPr>
            <a:r>
              <a:rPr lang="en-IN" sz="2000" dirty="0">
                <a:latin typeface="Gill Sans Nova" panose="020B0602020104020203" pitchFamily="34" charset="0"/>
                <a:ea typeface="Avenir"/>
                <a:cs typeface="Avenir"/>
                <a:sym typeface="Avenir"/>
              </a:rPr>
              <a:t>Promote policy dialogues on transformative gender using the CEDAW commitment in national climate change planning processes</a:t>
            </a:r>
            <a:endParaRPr sz="2000" dirty="0">
              <a:latin typeface="Gill Sans Nova" panose="020B0602020104020203" pitchFamily="34" charset="0"/>
              <a:ea typeface="Avenir"/>
              <a:cs typeface="Avenir"/>
              <a:sym typeface="Avenir"/>
            </a:endParaRPr>
          </a:p>
          <a:p>
            <a:pPr marL="685800" lvl="1" indent="-228600" algn="l" rtl="0">
              <a:lnSpc>
                <a:spcPct val="100000"/>
              </a:lnSpc>
              <a:spcBef>
                <a:spcPts val="1700"/>
              </a:spcBef>
              <a:spcAft>
                <a:spcPts val="0"/>
              </a:spcAft>
              <a:buClr>
                <a:schemeClr val="dk1"/>
              </a:buClr>
              <a:buSzPts val="2000"/>
              <a:buChar char="•"/>
            </a:pPr>
            <a:r>
              <a:rPr lang="en-IN" sz="2000" dirty="0">
                <a:latin typeface="Gill Sans Nova" panose="020B0602020104020203" pitchFamily="34" charset="0"/>
                <a:ea typeface="Avenir"/>
                <a:cs typeface="Avenir"/>
                <a:sym typeface="Avenir"/>
              </a:rPr>
              <a:t>Advocate for GRB or Gender-Responsive Budgeting to be adopted in the CCDRR sectors</a:t>
            </a:r>
            <a:endParaRPr sz="2000" dirty="0">
              <a:latin typeface="Gill Sans Nova" panose="020B0602020104020203" pitchFamily="34" charset="0"/>
              <a:ea typeface="Avenir"/>
              <a:cs typeface="Avenir"/>
              <a:sym typeface="Avenir"/>
            </a:endParaRPr>
          </a:p>
          <a:p>
            <a:pPr marL="228600" lvl="0" indent="-228600" algn="l" rtl="0">
              <a:lnSpc>
                <a:spcPct val="100000"/>
              </a:lnSpc>
              <a:spcBef>
                <a:spcPts val="2200"/>
              </a:spcBef>
              <a:spcAft>
                <a:spcPts val="0"/>
              </a:spcAft>
              <a:buClr>
                <a:schemeClr val="dk1"/>
              </a:buClr>
              <a:buSzPts val="1800"/>
              <a:buChar char="•"/>
            </a:pPr>
            <a:r>
              <a:rPr lang="en-IN" sz="1800" b="1" dirty="0">
                <a:solidFill>
                  <a:srgbClr val="009BDD"/>
                </a:solidFill>
                <a:latin typeface="Gill Sans Nova" panose="020B0602020104020203" pitchFamily="34" charset="0"/>
                <a:ea typeface="Avenir"/>
                <a:cs typeface="Avenir"/>
                <a:sym typeface="Avenir"/>
              </a:rPr>
              <a:t>Inadequate Institutional mechanisms</a:t>
            </a:r>
            <a:endParaRPr sz="1800" b="1" dirty="0">
              <a:solidFill>
                <a:srgbClr val="009BDD"/>
              </a:solidFill>
              <a:latin typeface="Gill Sans Nova" panose="020B0602020104020203" pitchFamily="34" charset="0"/>
              <a:ea typeface="Avenir"/>
              <a:cs typeface="Avenir"/>
              <a:sym typeface="Avenir"/>
            </a:endParaRPr>
          </a:p>
          <a:p>
            <a:pPr marL="685800" lvl="1" indent="-228600" algn="l" rtl="0">
              <a:lnSpc>
                <a:spcPct val="100000"/>
              </a:lnSpc>
              <a:spcBef>
                <a:spcPts val="1700"/>
              </a:spcBef>
              <a:spcAft>
                <a:spcPts val="0"/>
              </a:spcAft>
              <a:buClr>
                <a:schemeClr val="dk1"/>
              </a:buClr>
              <a:buSzPts val="2000"/>
              <a:buChar char="•"/>
            </a:pPr>
            <a:r>
              <a:rPr lang="en-IN" sz="2000" dirty="0">
                <a:latin typeface="Gill Sans Nova" panose="020B0602020104020203" pitchFamily="34" charset="0"/>
                <a:ea typeface="Avenir"/>
                <a:cs typeface="Avenir"/>
                <a:sym typeface="Avenir"/>
              </a:rPr>
              <a:t>Improve coherence between national strategies, CCDDR planning, and international agreements on gender like CEDAW that they have ratified</a:t>
            </a:r>
            <a:endParaRPr sz="2000" dirty="0">
              <a:latin typeface="Gill Sans Nova" panose="020B0602020104020203" pitchFamily="34" charset="0"/>
              <a:ea typeface="Avenir"/>
              <a:cs typeface="Avenir"/>
              <a:sym typeface="Avenir"/>
            </a:endParaRPr>
          </a:p>
          <a:p>
            <a:pPr marL="685800" lvl="1" indent="-228600" algn="l" rtl="0">
              <a:lnSpc>
                <a:spcPct val="100000"/>
              </a:lnSpc>
              <a:spcBef>
                <a:spcPts val="1700"/>
              </a:spcBef>
              <a:spcAft>
                <a:spcPts val="0"/>
              </a:spcAft>
              <a:buClr>
                <a:schemeClr val="dk1"/>
              </a:buClr>
              <a:buSzPts val="2000"/>
              <a:buChar char="•"/>
            </a:pPr>
            <a:r>
              <a:rPr lang="en-IN" sz="2000" dirty="0">
                <a:latin typeface="Gill Sans Nova" panose="020B0602020104020203" pitchFamily="34" charset="0"/>
                <a:ea typeface="Avenir"/>
                <a:cs typeface="Avenir"/>
                <a:sym typeface="Avenir"/>
              </a:rPr>
              <a:t>Support technical ministries in undertaking sectoral gender analysis for CCDRR to enable evidence-based planning</a:t>
            </a:r>
            <a:endParaRPr dirty="0"/>
          </a:p>
          <a:p>
            <a:pPr marL="457200" lvl="1" indent="0" algn="l" rtl="0">
              <a:lnSpc>
                <a:spcPct val="100000"/>
              </a:lnSpc>
              <a:spcBef>
                <a:spcPts val="1700"/>
              </a:spcBef>
              <a:spcAft>
                <a:spcPts val="1200"/>
              </a:spcAft>
              <a:buClr>
                <a:schemeClr val="dk1"/>
              </a:buClr>
              <a:buSzPts val="2100"/>
              <a:buNone/>
            </a:pPr>
            <a:endParaRPr sz="2100" dirty="0">
              <a:latin typeface="Gill Sans Nova" panose="020B0602020104020203" pitchFamily="34" charset="0"/>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ctrTitle"/>
          </p:nvPr>
        </p:nvSpPr>
        <p:spPr>
          <a:xfrm>
            <a:off x="409452" y="560699"/>
            <a:ext cx="10942540"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IN" dirty="0">
                <a:solidFill>
                  <a:srgbClr val="339933"/>
                </a:solidFill>
                <a:latin typeface="Gill Sans Nova" panose="020B0602020104020203" pitchFamily="34" charset="0"/>
                <a:ea typeface="Avenir"/>
                <a:cs typeface="Avenir"/>
                <a:sym typeface="Avenir"/>
              </a:rPr>
              <a:t>Gender mainstreaming in climate action continued</a:t>
            </a:r>
            <a:endParaRPr dirty="0">
              <a:solidFill>
                <a:srgbClr val="339933"/>
              </a:solidFill>
              <a:latin typeface="Gill Sans Nova" panose="020B0602020104020203" pitchFamily="34" charset="0"/>
              <a:ea typeface="Avenir"/>
              <a:cs typeface="Avenir"/>
              <a:sym typeface="Avenir"/>
            </a:endParaRPr>
          </a:p>
        </p:txBody>
      </p:sp>
      <p:sp>
        <p:nvSpPr>
          <p:cNvPr id="221" name="Google Shape;221;p28"/>
          <p:cNvSpPr txBox="1">
            <a:spLocks noGrp="1"/>
          </p:cNvSpPr>
          <p:nvPr>
            <p:ph type="body" idx="1"/>
          </p:nvPr>
        </p:nvSpPr>
        <p:spPr>
          <a:xfrm>
            <a:off x="338653" y="1258173"/>
            <a:ext cx="11514694" cy="468814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1800"/>
              <a:buChar char="•"/>
            </a:pPr>
            <a:r>
              <a:rPr lang="en-IN" sz="1800" b="1" dirty="0">
                <a:solidFill>
                  <a:srgbClr val="009BDD"/>
                </a:solidFill>
                <a:latin typeface="Gill Sans Nova" panose="020B0602020104020203" pitchFamily="34" charset="0"/>
                <a:ea typeface="Avenir"/>
                <a:cs typeface="Avenir"/>
                <a:sym typeface="Avenir"/>
              </a:rPr>
              <a:t>Women’s participation and leadership within the climate sector is still limited at all levels of governance</a:t>
            </a:r>
            <a:endParaRPr dirty="0"/>
          </a:p>
          <a:p>
            <a:pPr marL="800100" lvl="1" indent="-228600" algn="l" rtl="0">
              <a:lnSpc>
                <a:spcPct val="100000"/>
              </a:lnSpc>
              <a:spcBef>
                <a:spcPts val="1700"/>
              </a:spcBef>
              <a:spcAft>
                <a:spcPts val="0"/>
              </a:spcAft>
              <a:buSzPts val="2000"/>
              <a:buChar char="•"/>
            </a:pPr>
            <a:r>
              <a:rPr lang="en-IN" sz="2000" dirty="0">
                <a:latin typeface="Gill Sans Nova" panose="020B0602020104020203" pitchFamily="34" charset="0"/>
                <a:ea typeface="Avenir"/>
                <a:cs typeface="Avenir"/>
                <a:sym typeface="Avenir"/>
              </a:rPr>
              <a:t>Enable direct participation to capture the ideas and knowledge of men, women, and those with other gender identities</a:t>
            </a:r>
            <a:endParaRPr dirty="0"/>
          </a:p>
          <a:p>
            <a:pPr marL="228600" lvl="0" indent="-228600" algn="l" rtl="0">
              <a:lnSpc>
                <a:spcPct val="100000"/>
              </a:lnSpc>
              <a:spcBef>
                <a:spcPts val="2200"/>
              </a:spcBef>
              <a:spcAft>
                <a:spcPts val="0"/>
              </a:spcAft>
              <a:buSzPts val="1800"/>
              <a:buChar char="•"/>
            </a:pPr>
            <a:r>
              <a:rPr lang="en-IN" sz="1800" b="1" dirty="0">
                <a:solidFill>
                  <a:srgbClr val="009BDD"/>
                </a:solidFill>
                <a:latin typeface="Gill Sans Nova" panose="020B0602020104020203" pitchFamily="34" charset="0"/>
                <a:ea typeface="Avenir"/>
                <a:cs typeface="Avenir"/>
                <a:sym typeface="Avenir"/>
              </a:rPr>
              <a:t>Insufficient gender analysis and knowledge management</a:t>
            </a:r>
            <a:endParaRPr dirty="0"/>
          </a:p>
          <a:p>
            <a:pPr marL="800100" lvl="1" indent="-228600" algn="l" rtl="0">
              <a:lnSpc>
                <a:spcPct val="100000"/>
              </a:lnSpc>
              <a:spcBef>
                <a:spcPts val="1700"/>
              </a:spcBef>
              <a:spcAft>
                <a:spcPts val="0"/>
              </a:spcAft>
              <a:buSzPts val="2000"/>
              <a:buChar char="•"/>
            </a:pPr>
            <a:r>
              <a:rPr lang="en-IN" sz="2000" dirty="0">
                <a:latin typeface="Gill Sans Nova" panose="020B0602020104020203" pitchFamily="34" charset="0"/>
                <a:ea typeface="Avenir"/>
                <a:cs typeface="Avenir"/>
                <a:sym typeface="Avenir"/>
              </a:rPr>
              <a:t>Promote in-depth gender analysis within sectors especially where the gender impacts are not directly visible</a:t>
            </a:r>
            <a:endParaRPr sz="2000" dirty="0">
              <a:latin typeface="Gill Sans Nova" panose="020B0602020104020203" pitchFamily="34" charset="0"/>
              <a:ea typeface="Avenir"/>
              <a:cs typeface="Avenir"/>
              <a:sym typeface="Avenir"/>
            </a:endParaRPr>
          </a:p>
          <a:p>
            <a:pPr marL="800100" lvl="1" indent="-228600" algn="l" rtl="0">
              <a:lnSpc>
                <a:spcPct val="100000"/>
              </a:lnSpc>
              <a:spcBef>
                <a:spcPts val="1700"/>
              </a:spcBef>
              <a:spcAft>
                <a:spcPts val="0"/>
              </a:spcAft>
              <a:buSzPts val="2000"/>
              <a:buChar char="•"/>
            </a:pPr>
            <a:r>
              <a:rPr lang="en-IN" sz="2000" dirty="0">
                <a:latin typeface="Gill Sans Nova" panose="020B0602020104020203" pitchFamily="34" charset="0"/>
                <a:ea typeface="Avenir"/>
                <a:cs typeface="Avenir"/>
                <a:sym typeface="Avenir"/>
              </a:rPr>
              <a:t>Undertake research especially in sectors </a:t>
            </a:r>
            <a:endParaRPr dirty="0"/>
          </a:p>
          <a:p>
            <a:pPr marL="800100" lvl="1" indent="-228600" algn="l" rtl="0">
              <a:lnSpc>
                <a:spcPct val="100000"/>
              </a:lnSpc>
              <a:spcBef>
                <a:spcPts val="1700"/>
              </a:spcBef>
              <a:spcAft>
                <a:spcPts val="1200"/>
              </a:spcAft>
              <a:buSzPts val="2000"/>
              <a:buChar char="•"/>
            </a:pPr>
            <a:r>
              <a:rPr lang="en-IN" sz="2000" dirty="0">
                <a:latin typeface="Gill Sans Nova" panose="020B0602020104020203" pitchFamily="34" charset="0"/>
                <a:ea typeface="Avenir"/>
                <a:cs typeface="Avenir"/>
                <a:sym typeface="Avenir"/>
              </a:rPr>
              <a:t>Publish statistics and knowledge products highlighting gender dimensions within the sector- a handy document for technical ministries</a:t>
            </a:r>
            <a:endParaRPr sz="2000" dirty="0">
              <a:latin typeface="Gill Sans Nova" panose="020B0602020104020203" pitchFamily="34" charset="0"/>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ctrTitle"/>
          </p:nvPr>
        </p:nvSpPr>
        <p:spPr>
          <a:xfrm>
            <a:off x="288168" y="405958"/>
            <a:ext cx="10942540"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IN" dirty="0">
                <a:solidFill>
                  <a:srgbClr val="339933"/>
                </a:solidFill>
                <a:latin typeface="Gill Sans Nova" panose="020B0602020104020203" pitchFamily="34" charset="0"/>
                <a:ea typeface="Avenir"/>
                <a:cs typeface="Avenir"/>
                <a:sym typeface="Avenir"/>
              </a:rPr>
              <a:t>Gender mainstreaming in climate action continued</a:t>
            </a:r>
            <a:endParaRPr dirty="0">
              <a:solidFill>
                <a:srgbClr val="339933"/>
              </a:solidFill>
              <a:latin typeface="Gill Sans Nova" panose="020B0602020104020203" pitchFamily="34" charset="0"/>
              <a:ea typeface="Avenir"/>
              <a:cs typeface="Avenir"/>
              <a:sym typeface="Avenir"/>
            </a:endParaRPr>
          </a:p>
        </p:txBody>
      </p:sp>
      <p:sp>
        <p:nvSpPr>
          <p:cNvPr id="227" name="Google Shape;227;p29"/>
          <p:cNvSpPr txBox="1">
            <a:spLocks noGrp="1"/>
          </p:cNvSpPr>
          <p:nvPr>
            <p:ph type="body" idx="1"/>
          </p:nvPr>
        </p:nvSpPr>
        <p:spPr>
          <a:xfrm>
            <a:off x="492579" y="1056872"/>
            <a:ext cx="11514694" cy="580112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1800"/>
              <a:buChar char="•"/>
            </a:pPr>
            <a:r>
              <a:rPr lang="en-IN" sz="1800" b="1" dirty="0">
                <a:solidFill>
                  <a:srgbClr val="009BDD"/>
                </a:solidFill>
                <a:latin typeface="Gill Sans Nova" panose="020B0602020104020203" pitchFamily="34" charset="0"/>
                <a:ea typeface="Avenir"/>
                <a:cs typeface="Avenir"/>
                <a:sym typeface="Avenir"/>
              </a:rPr>
              <a:t>Gradual shifting from gender mainstreaming to gender transformative approaches</a:t>
            </a:r>
            <a:endParaRPr dirty="0"/>
          </a:p>
          <a:p>
            <a:pPr marL="685800" lvl="1" indent="-228600" algn="l" rtl="0">
              <a:lnSpc>
                <a:spcPct val="100000"/>
              </a:lnSpc>
              <a:spcBef>
                <a:spcPts val="1700"/>
              </a:spcBef>
              <a:spcAft>
                <a:spcPts val="0"/>
              </a:spcAft>
              <a:buClr>
                <a:schemeClr val="dk1"/>
              </a:buClr>
              <a:buSzPts val="1900"/>
              <a:buChar char="•"/>
            </a:pPr>
            <a:r>
              <a:rPr lang="en-IN" sz="2000" dirty="0">
                <a:latin typeface="Gill Sans Nova" panose="020B0602020104020203" pitchFamily="34" charset="0"/>
                <a:ea typeface="Avenir"/>
                <a:cs typeface="Avenir"/>
                <a:sym typeface="Avenir"/>
              </a:rPr>
              <a:t>Designing and piloting gender transformative projects, implemented with strong evaluation process to generate evidence for advocacy</a:t>
            </a:r>
            <a:endParaRPr dirty="0"/>
          </a:p>
          <a:p>
            <a:pPr marL="685800" lvl="1" indent="-228600" algn="l" rtl="0">
              <a:lnSpc>
                <a:spcPct val="100000"/>
              </a:lnSpc>
              <a:spcBef>
                <a:spcPts val="1700"/>
              </a:spcBef>
              <a:spcAft>
                <a:spcPts val="0"/>
              </a:spcAft>
              <a:buClr>
                <a:schemeClr val="dk1"/>
              </a:buClr>
              <a:buSzPts val="1800"/>
              <a:buChar char="•"/>
            </a:pPr>
            <a:r>
              <a:rPr lang="en-IN" sz="2000" dirty="0">
                <a:latin typeface="Gill Sans Nova" panose="020B0602020104020203" pitchFamily="34" charset="0"/>
                <a:ea typeface="Avenir"/>
                <a:cs typeface="Avenir"/>
                <a:sym typeface="Avenir"/>
              </a:rPr>
              <a:t>Addressing Sex, Age, Disability Disaggregated Data (SADDD) gaps</a:t>
            </a:r>
            <a:endParaRPr dirty="0"/>
          </a:p>
          <a:p>
            <a:pPr marL="685800" lvl="1" indent="-228600" algn="l" rtl="0">
              <a:lnSpc>
                <a:spcPct val="100000"/>
              </a:lnSpc>
              <a:spcBef>
                <a:spcPts val="1700"/>
              </a:spcBef>
              <a:spcAft>
                <a:spcPts val="0"/>
              </a:spcAft>
              <a:buClr>
                <a:schemeClr val="dk1"/>
              </a:buClr>
              <a:buSzPts val="1800"/>
              <a:buChar char="•"/>
            </a:pPr>
            <a:r>
              <a:rPr lang="en-IN" sz="2000" dirty="0">
                <a:latin typeface="Gill Sans Nova" panose="020B0602020104020203" pitchFamily="34" charset="0"/>
                <a:ea typeface="Avenir"/>
                <a:cs typeface="Avenir"/>
                <a:sym typeface="Avenir"/>
              </a:rPr>
              <a:t>Need to focus on men and other gender identities</a:t>
            </a:r>
            <a:endParaRPr dirty="0"/>
          </a:p>
          <a:p>
            <a:pPr marL="228600" lvl="0" indent="-228600" algn="l" rtl="0">
              <a:lnSpc>
                <a:spcPct val="100000"/>
              </a:lnSpc>
              <a:spcBef>
                <a:spcPts val="2200"/>
              </a:spcBef>
              <a:spcAft>
                <a:spcPts val="0"/>
              </a:spcAft>
              <a:buSzPts val="1800"/>
              <a:buChar char="•"/>
            </a:pPr>
            <a:r>
              <a:rPr lang="en-IN" sz="1800" b="1" dirty="0">
                <a:solidFill>
                  <a:srgbClr val="009BDD"/>
                </a:solidFill>
                <a:latin typeface="Gill Sans Nova" panose="020B0602020104020203" pitchFamily="34" charset="0"/>
                <a:ea typeface="Avenir"/>
                <a:cs typeface="Avenir"/>
                <a:sym typeface="Avenir"/>
              </a:rPr>
              <a:t>Restricted information on gender outreach of current plans and response measures</a:t>
            </a:r>
            <a:endParaRPr dirty="0"/>
          </a:p>
          <a:p>
            <a:pPr marL="685800" lvl="1" indent="-228600" algn="l" rtl="0">
              <a:lnSpc>
                <a:spcPct val="100000"/>
              </a:lnSpc>
              <a:spcBef>
                <a:spcPts val="1700"/>
              </a:spcBef>
              <a:spcAft>
                <a:spcPts val="0"/>
              </a:spcAft>
              <a:buClr>
                <a:schemeClr val="dk1"/>
              </a:buClr>
              <a:buSzPts val="1900"/>
              <a:buChar char="•"/>
            </a:pPr>
            <a:r>
              <a:rPr lang="en-IN" sz="2000" dirty="0">
                <a:latin typeface="Gill Sans Nova" panose="020B0602020104020203" pitchFamily="34" charset="0"/>
                <a:ea typeface="Avenir"/>
                <a:cs typeface="Avenir"/>
                <a:sym typeface="Avenir"/>
              </a:rPr>
              <a:t>Promoting Community-led CCDRR projects </a:t>
            </a:r>
            <a:endParaRPr dirty="0"/>
          </a:p>
          <a:p>
            <a:pPr marL="685800" lvl="1" indent="-228600" algn="l" rtl="0">
              <a:lnSpc>
                <a:spcPct val="100000"/>
              </a:lnSpc>
              <a:spcBef>
                <a:spcPts val="1700"/>
              </a:spcBef>
              <a:spcAft>
                <a:spcPts val="0"/>
              </a:spcAft>
              <a:buClr>
                <a:schemeClr val="dk1"/>
              </a:buClr>
              <a:buSzPts val="1900"/>
              <a:buChar char="•"/>
            </a:pPr>
            <a:r>
              <a:rPr lang="en-IN" sz="2000" dirty="0">
                <a:latin typeface="Gill Sans Nova" panose="020B0602020104020203" pitchFamily="34" charset="0"/>
                <a:ea typeface="Avenir"/>
                <a:cs typeface="Avenir"/>
                <a:sym typeface="Avenir"/>
              </a:rPr>
              <a:t>Focus on projects led by women, and/or other vulnerable populations</a:t>
            </a:r>
            <a:endParaRPr dirty="0"/>
          </a:p>
          <a:p>
            <a:pPr marL="228600" lvl="0" indent="-228600" algn="l" rtl="0">
              <a:lnSpc>
                <a:spcPct val="100000"/>
              </a:lnSpc>
              <a:spcBef>
                <a:spcPts val="2200"/>
              </a:spcBef>
              <a:spcAft>
                <a:spcPts val="0"/>
              </a:spcAft>
              <a:buSzPts val="1800"/>
              <a:buChar char="•"/>
            </a:pPr>
            <a:r>
              <a:rPr lang="en-IN" sz="1800" b="1" dirty="0">
                <a:solidFill>
                  <a:srgbClr val="009BDD"/>
                </a:solidFill>
                <a:latin typeface="Gill Sans Nova" panose="020B0602020104020203" pitchFamily="34" charset="0"/>
                <a:ea typeface="Avenir"/>
                <a:cs typeface="Avenir"/>
                <a:sym typeface="Avenir"/>
              </a:rPr>
              <a:t>Moving beyond addressing Vulnerability to Exploiting Opportunities for a more gender equal society</a:t>
            </a:r>
            <a:endParaRPr dirty="0"/>
          </a:p>
          <a:p>
            <a:pPr marL="685800" lvl="1" indent="-228600" algn="l" rtl="0">
              <a:lnSpc>
                <a:spcPct val="100000"/>
              </a:lnSpc>
              <a:spcBef>
                <a:spcPts val="1700"/>
              </a:spcBef>
              <a:spcAft>
                <a:spcPts val="1200"/>
              </a:spcAft>
              <a:buClr>
                <a:schemeClr val="dk1"/>
              </a:buClr>
              <a:buSzPts val="1900"/>
              <a:buChar char="•"/>
            </a:pPr>
            <a:r>
              <a:rPr lang="en-IN" sz="2000" dirty="0">
                <a:latin typeface="Gill Sans Nova" panose="020B0602020104020203" pitchFamily="34" charset="0"/>
                <a:ea typeface="Avenir"/>
                <a:cs typeface="Avenir"/>
                <a:sym typeface="Avenir"/>
              </a:rPr>
              <a:t>Promoting diverse livelihoods options for women in order to increase their resilience to hazards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0"/>
          <p:cNvSpPr txBox="1">
            <a:spLocks noGrp="1"/>
          </p:cNvSpPr>
          <p:nvPr>
            <p:ph type="ctrTitle"/>
          </p:nvPr>
        </p:nvSpPr>
        <p:spPr>
          <a:xfrm>
            <a:off x="464369" y="590685"/>
            <a:ext cx="9380967" cy="5903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IN" dirty="0">
                <a:solidFill>
                  <a:srgbClr val="339933"/>
                </a:solidFill>
                <a:latin typeface="Gill Sans Nova" panose="020B0602020104020203" pitchFamily="34" charset="0"/>
                <a:ea typeface="Avenir"/>
                <a:cs typeface="Avenir"/>
                <a:sym typeface="Avenir"/>
              </a:rPr>
              <a:t>Let’s discuss</a:t>
            </a:r>
            <a:endParaRPr dirty="0">
              <a:solidFill>
                <a:srgbClr val="339933"/>
              </a:solidFill>
              <a:latin typeface="Gill Sans Nova" panose="020B0602020104020203" pitchFamily="34" charset="0"/>
              <a:ea typeface="Avenir"/>
              <a:cs typeface="Avenir"/>
              <a:sym typeface="Avenir"/>
            </a:endParaRPr>
          </a:p>
        </p:txBody>
      </p:sp>
      <p:sp>
        <p:nvSpPr>
          <p:cNvPr id="67" name="Google Shape;67;p20"/>
          <p:cNvSpPr txBox="1">
            <a:spLocks noGrp="1"/>
          </p:cNvSpPr>
          <p:nvPr>
            <p:ph type="body" idx="1"/>
          </p:nvPr>
        </p:nvSpPr>
        <p:spPr>
          <a:xfrm>
            <a:off x="992554" y="1551018"/>
            <a:ext cx="10238154" cy="48266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2800"/>
              <a:buNone/>
            </a:pPr>
            <a:endParaRPr sz="2400" dirty="0">
              <a:latin typeface="Gill Sans Nova" panose="020B0602020104020203" pitchFamily="34" charset="0"/>
              <a:ea typeface="Avenir"/>
              <a:cs typeface="Avenir"/>
              <a:sym typeface="Avenir"/>
            </a:endParaRPr>
          </a:p>
          <a:p>
            <a:pPr marL="457200" lvl="0" indent="-406400" algn="l" rtl="0">
              <a:lnSpc>
                <a:spcPct val="90000"/>
              </a:lnSpc>
              <a:spcBef>
                <a:spcPts val="1000"/>
              </a:spcBef>
              <a:spcAft>
                <a:spcPts val="0"/>
              </a:spcAft>
              <a:buSzPts val="2800"/>
              <a:buChar char="•"/>
            </a:pPr>
            <a:r>
              <a:rPr lang="en-IN" sz="2400" dirty="0">
                <a:latin typeface="Gill Sans Nova" panose="020B0602020104020203" pitchFamily="34" charset="0"/>
                <a:ea typeface="Avenir"/>
                <a:cs typeface="Avenir"/>
                <a:sym typeface="Avenir"/>
              </a:rPr>
              <a:t>What do you understand by the term ‘</a:t>
            </a:r>
            <a:r>
              <a:rPr lang="en-IN" sz="2200" b="1" dirty="0">
                <a:solidFill>
                  <a:srgbClr val="009BDD"/>
                </a:solidFill>
                <a:latin typeface="Gill Sans Nova" panose="020B0602020104020203" pitchFamily="34" charset="0"/>
                <a:ea typeface="Avenir"/>
                <a:cs typeface="Avenir"/>
                <a:sym typeface="Avenir"/>
              </a:rPr>
              <a:t>Weather</a:t>
            </a:r>
            <a:r>
              <a:rPr lang="en-IN" sz="2400" dirty="0">
                <a:latin typeface="Gill Sans Nova" panose="020B0602020104020203" pitchFamily="34" charset="0"/>
                <a:ea typeface="Avenir"/>
                <a:cs typeface="Avenir"/>
                <a:sym typeface="Avenir"/>
              </a:rPr>
              <a:t>’ and how is it different from ‘</a:t>
            </a:r>
            <a:r>
              <a:rPr lang="en-IN" sz="2200" b="1" dirty="0">
                <a:solidFill>
                  <a:srgbClr val="009BDD"/>
                </a:solidFill>
                <a:latin typeface="Gill Sans Nova" panose="020B0602020104020203" pitchFamily="34" charset="0"/>
                <a:ea typeface="Avenir"/>
                <a:cs typeface="Avenir"/>
                <a:sym typeface="Avenir"/>
              </a:rPr>
              <a:t>Climate</a:t>
            </a:r>
            <a:r>
              <a:rPr lang="en-IN" sz="2400" dirty="0">
                <a:latin typeface="Gill Sans Nova" panose="020B0602020104020203" pitchFamily="34" charset="0"/>
                <a:ea typeface="Avenir"/>
                <a:cs typeface="Avenir"/>
                <a:sym typeface="Avenir"/>
              </a:rPr>
              <a:t>’?</a:t>
            </a:r>
            <a:endParaRPr dirty="0"/>
          </a:p>
          <a:p>
            <a:pPr marL="50800" lvl="0" indent="0" algn="l" rtl="0">
              <a:lnSpc>
                <a:spcPct val="90000"/>
              </a:lnSpc>
              <a:spcBef>
                <a:spcPts val="1000"/>
              </a:spcBef>
              <a:spcAft>
                <a:spcPts val="0"/>
              </a:spcAft>
              <a:buSzPts val="2800"/>
              <a:buNone/>
            </a:pPr>
            <a:endParaRPr sz="2400" dirty="0">
              <a:latin typeface="Gill Sans Nova" panose="020B0602020104020203" pitchFamily="34" charset="0"/>
              <a:ea typeface="Avenir"/>
              <a:cs typeface="Avenir"/>
              <a:sym typeface="Avenir"/>
            </a:endParaRPr>
          </a:p>
          <a:p>
            <a:pPr marL="50800" lvl="0" indent="0" algn="l" rtl="0">
              <a:lnSpc>
                <a:spcPct val="90000"/>
              </a:lnSpc>
              <a:spcBef>
                <a:spcPts val="1000"/>
              </a:spcBef>
              <a:spcAft>
                <a:spcPts val="0"/>
              </a:spcAft>
              <a:buSzPts val="2800"/>
              <a:buNone/>
            </a:pPr>
            <a:endParaRPr sz="2400" dirty="0">
              <a:latin typeface="Gill Sans Nova" panose="020B0602020104020203" pitchFamily="34" charset="0"/>
              <a:ea typeface="Avenir"/>
              <a:cs typeface="Avenir"/>
              <a:sym typeface="Avenir"/>
            </a:endParaRPr>
          </a:p>
          <a:p>
            <a:pPr marL="457200" lvl="0" indent="-406400" algn="l" rtl="0">
              <a:lnSpc>
                <a:spcPct val="90000"/>
              </a:lnSpc>
              <a:spcBef>
                <a:spcPts val="1000"/>
              </a:spcBef>
              <a:spcAft>
                <a:spcPts val="0"/>
              </a:spcAft>
              <a:buSzPts val="2800"/>
              <a:buChar char="•"/>
            </a:pPr>
            <a:r>
              <a:rPr lang="en-IN" sz="2400" dirty="0">
                <a:latin typeface="Gill Sans Nova" panose="020B0602020104020203" pitchFamily="34" charset="0"/>
                <a:ea typeface="Avenir"/>
                <a:cs typeface="Avenir"/>
                <a:sym typeface="Avenir"/>
              </a:rPr>
              <a:t>What is ‘</a:t>
            </a:r>
            <a:r>
              <a:rPr lang="en-IN" sz="2200" b="1" dirty="0">
                <a:solidFill>
                  <a:srgbClr val="009BDD"/>
                </a:solidFill>
                <a:latin typeface="Gill Sans Nova" panose="020B0602020104020203" pitchFamily="34" charset="0"/>
                <a:ea typeface="Avenir"/>
                <a:cs typeface="Avenir"/>
                <a:sym typeface="Avenir"/>
              </a:rPr>
              <a:t>Climate Change</a:t>
            </a:r>
            <a:r>
              <a:rPr lang="en-IN" sz="2400" dirty="0">
                <a:latin typeface="Gill Sans Nova" panose="020B0602020104020203" pitchFamily="34" charset="0"/>
                <a:ea typeface="Avenir"/>
                <a:cs typeface="Avenir"/>
                <a:sym typeface="Avenir"/>
              </a:rPr>
              <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2"/>
          <p:cNvSpPr txBox="1">
            <a:spLocks noGrp="1"/>
          </p:cNvSpPr>
          <p:nvPr>
            <p:ph type="ctrTitle"/>
          </p:nvPr>
        </p:nvSpPr>
        <p:spPr>
          <a:xfrm>
            <a:off x="464376" y="590675"/>
            <a:ext cx="10919400" cy="647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600"/>
              <a:buFont typeface="DM Sans"/>
              <a:buNone/>
            </a:pPr>
            <a:r>
              <a:rPr lang="en-IN" dirty="0">
                <a:solidFill>
                  <a:srgbClr val="339933"/>
                </a:solidFill>
                <a:latin typeface="Gill Sans Nova" panose="020B0602020104020203" pitchFamily="34" charset="0"/>
                <a:ea typeface="Avenir"/>
                <a:cs typeface="Avenir"/>
                <a:sym typeface="Avenir"/>
              </a:rPr>
              <a:t>Women as Partners and Agents of Change</a:t>
            </a:r>
            <a:endParaRPr dirty="0">
              <a:solidFill>
                <a:srgbClr val="339933"/>
              </a:solidFill>
              <a:latin typeface="Gill Sans Nova" panose="020B0602020104020203" pitchFamily="34" charset="0"/>
              <a:ea typeface="Avenir"/>
              <a:cs typeface="Avenir"/>
              <a:sym typeface="Avenir"/>
            </a:endParaRPr>
          </a:p>
        </p:txBody>
      </p:sp>
      <p:sp>
        <p:nvSpPr>
          <p:cNvPr id="233" name="Google Shape;233;p12"/>
          <p:cNvSpPr txBox="1">
            <a:spLocks noGrp="1"/>
          </p:cNvSpPr>
          <p:nvPr>
            <p:ph type="body" idx="1"/>
          </p:nvPr>
        </p:nvSpPr>
        <p:spPr>
          <a:xfrm>
            <a:off x="632336" y="1745443"/>
            <a:ext cx="10238100" cy="4826700"/>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Women can play a critical role in disaster preparedness</a:t>
            </a:r>
            <a:endParaRPr sz="2200" dirty="0">
              <a:latin typeface="Gill Sans Nova" panose="020B0602020104020203" pitchFamily="34" charset="0"/>
              <a:ea typeface="Avenir"/>
              <a:cs typeface="Avenir"/>
              <a:sym typeface="Avenir"/>
            </a:endParaRPr>
          </a:p>
          <a:p>
            <a:pPr marL="800100" lvl="1" indent="-342900" algn="just" rtl="0">
              <a:lnSpc>
                <a:spcPct val="80000"/>
              </a:lnSpc>
              <a:spcBef>
                <a:spcPts val="2400"/>
              </a:spcBef>
              <a:spcAft>
                <a:spcPts val="0"/>
              </a:spcAft>
              <a:buClr>
                <a:srgbClr val="009BDD"/>
              </a:buClr>
              <a:buSzPts val="2200"/>
              <a:buChar char="•"/>
            </a:pPr>
            <a:r>
              <a:rPr lang="en-IN" sz="2200" b="1" dirty="0">
                <a:solidFill>
                  <a:srgbClr val="009BDD"/>
                </a:solidFill>
                <a:latin typeface="Gill Sans Nova" panose="020B0602020104020203" pitchFamily="34" charset="0"/>
                <a:ea typeface="Avenir"/>
                <a:cs typeface="Avenir"/>
                <a:sym typeface="Avenir"/>
              </a:rPr>
              <a:t>The case of </a:t>
            </a:r>
            <a:r>
              <a:rPr lang="en-IN" sz="2200" b="1" dirty="0" err="1">
                <a:solidFill>
                  <a:srgbClr val="009BDD"/>
                </a:solidFill>
                <a:latin typeface="Gill Sans Nova" panose="020B0602020104020203" pitchFamily="34" charset="0"/>
                <a:ea typeface="Avenir"/>
                <a:cs typeface="Avenir"/>
                <a:sym typeface="Avenir"/>
              </a:rPr>
              <a:t>Barishal</a:t>
            </a:r>
            <a:r>
              <a:rPr lang="en-IN" sz="2200" b="1" dirty="0">
                <a:solidFill>
                  <a:srgbClr val="009BDD"/>
                </a:solidFill>
                <a:latin typeface="Gill Sans Nova" panose="020B0602020104020203" pitchFamily="34" charset="0"/>
                <a:ea typeface="Avenir"/>
                <a:cs typeface="Avenir"/>
                <a:sym typeface="Avenir"/>
              </a:rPr>
              <a:t>, Bangladesh</a:t>
            </a:r>
            <a:endParaRPr sz="2200" b="1" dirty="0">
              <a:solidFill>
                <a:srgbClr val="009BDD"/>
              </a:solidFill>
              <a:latin typeface="Gill Sans Nova" panose="020B0602020104020203" pitchFamily="34" charset="0"/>
              <a:ea typeface="Avenir"/>
              <a:cs typeface="Avenir"/>
              <a:sym typeface="Avenir"/>
            </a:endParaRPr>
          </a:p>
          <a:p>
            <a:pPr marL="342900" lvl="0" indent="-342900" algn="just" rtl="0">
              <a:lnSpc>
                <a:spcPct val="80000"/>
              </a:lnSpc>
              <a:spcBef>
                <a:spcPts val="24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Evidence shows an increase in community resilience where women are empowered to create institutional platforms</a:t>
            </a:r>
            <a:endParaRPr sz="2200" dirty="0">
              <a:latin typeface="Gill Sans Nova" panose="020B0602020104020203" pitchFamily="34" charset="0"/>
              <a:ea typeface="Avenir"/>
              <a:cs typeface="Avenir"/>
              <a:sym typeface="Avenir"/>
            </a:endParaRPr>
          </a:p>
          <a:p>
            <a:pPr marL="800100" lvl="1" indent="-342900" algn="just" rtl="0">
              <a:lnSpc>
                <a:spcPct val="80000"/>
              </a:lnSpc>
              <a:spcBef>
                <a:spcPts val="2400"/>
              </a:spcBef>
              <a:spcAft>
                <a:spcPts val="0"/>
              </a:spcAft>
              <a:buClr>
                <a:srgbClr val="009BDD"/>
              </a:buClr>
              <a:buSzPts val="2200"/>
              <a:buChar char="•"/>
            </a:pPr>
            <a:r>
              <a:rPr lang="en-IN" sz="2200" b="1" dirty="0">
                <a:solidFill>
                  <a:srgbClr val="009BDD"/>
                </a:solidFill>
                <a:latin typeface="Gill Sans Nova" panose="020B0602020104020203" pitchFamily="34" charset="0"/>
                <a:ea typeface="Avenir"/>
                <a:cs typeface="Avenir"/>
                <a:sym typeface="Avenir"/>
              </a:rPr>
              <a:t>Women-Led Forest Management, Nepal</a:t>
            </a:r>
            <a:endParaRPr sz="2200" b="1" dirty="0">
              <a:solidFill>
                <a:srgbClr val="009BDD"/>
              </a:solidFill>
              <a:latin typeface="Gill Sans Nova" panose="020B0602020104020203" pitchFamily="34" charset="0"/>
              <a:ea typeface="Avenir"/>
              <a:cs typeface="Avenir"/>
              <a:sym typeface="Avenir"/>
            </a:endParaRPr>
          </a:p>
          <a:p>
            <a:pPr marL="342900" lvl="0" indent="-342900" algn="just" rtl="0">
              <a:lnSpc>
                <a:spcPct val="80000"/>
              </a:lnSpc>
              <a:spcBef>
                <a:spcPts val="24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Pro-active engagement can be a win-win situation, especially for poor women</a:t>
            </a:r>
            <a:endParaRPr sz="2200" dirty="0">
              <a:latin typeface="Gill Sans Nova" panose="020B0602020104020203" pitchFamily="34" charset="0"/>
              <a:ea typeface="Avenir"/>
              <a:cs typeface="Avenir"/>
              <a:sym typeface="Avenir"/>
            </a:endParaRPr>
          </a:p>
          <a:p>
            <a:pPr marL="800100" lvl="1" indent="-342900" algn="just" rtl="0">
              <a:lnSpc>
                <a:spcPct val="80000"/>
              </a:lnSpc>
              <a:spcBef>
                <a:spcPts val="2400"/>
              </a:spcBef>
              <a:spcAft>
                <a:spcPts val="1200"/>
              </a:spcAft>
              <a:buClr>
                <a:srgbClr val="009BDD"/>
              </a:buClr>
              <a:buSzPts val="2200"/>
              <a:buChar char="•"/>
            </a:pPr>
            <a:r>
              <a:rPr lang="en-IN" sz="2200" b="1" dirty="0" err="1">
                <a:solidFill>
                  <a:srgbClr val="009BDD"/>
                </a:solidFill>
                <a:latin typeface="Gill Sans Nova" panose="020B0602020104020203" pitchFamily="34" charset="0"/>
                <a:ea typeface="Avenir"/>
                <a:cs typeface="Avenir"/>
                <a:sym typeface="Avenir"/>
              </a:rPr>
              <a:t>SWaCH</a:t>
            </a:r>
            <a:r>
              <a:rPr lang="en-IN" sz="2200" b="1" dirty="0">
                <a:solidFill>
                  <a:srgbClr val="009BDD"/>
                </a:solidFill>
                <a:latin typeface="Gill Sans Nova" panose="020B0602020104020203" pitchFamily="34" charset="0"/>
                <a:ea typeface="Avenir"/>
                <a:cs typeface="Avenir"/>
                <a:sym typeface="Avenir"/>
              </a:rPr>
              <a:t> model of Waste Management, India</a:t>
            </a:r>
            <a:endParaRPr sz="2200" b="1" dirty="0">
              <a:solidFill>
                <a:srgbClr val="009BDD"/>
              </a:solidFill>
              <a:latin typeface="Gill Sans Nova" panose="020B0602020104020203" pitchFamily="34" charset="0"/>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p:nvPr/>
        </p:nvSpPr>
        <p:spPr>
          <a:xfrm>
            <a:off x="332301" y="3989325"/>
            <a:ext cx="427945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1" i="0" u="none" strike="noStrike" cap="none" dirty="0">
                <a:solidFill>
                  <a:schemeClr val="lt1"/>
                </a:solidFill>
                <a:latin typeface="Gill Sans Nova" panose="020B0602020104020203" pitchFamily="34" charset="0"/>
                <a:ea typeface="Avenir"/>
                <a:cs typeface="Avenir"/>
                <a:sym typeface="Avenir"/>
              </a:rPr>
              <a:t>Thank You !</a:t>
            </a:r>
            <a:endParaRPr sz="1600" b="1" i="0" u="none" strike="noStrike" cap="none" dirty="0">
              <a:solidFill>
                <a:srgbClr val="000000"/>
              </a:solidFill>
              <a:latin typeface="Gill Sans Nova" panose="020B0602020104020203" pitchFamily="34" charset="0"/>
              <a:ea typeface="Avenir"/>
              <a:cs typeface="Avenir"/>
              <a:sym typeface="Avenir"/>
            </a:endParaRPr>
          </a:p>
        </p:txBody>
      </p:sp>
      <p:sp>
        <p:nvSpPr>
          <p:cNvPr id="4" name="Google Shape;213;p14">
            <a:extLst>
              <a:ext uri="{FF2B5EF4-FFF2-40B4-BE49-F238E27FC236}">
                <a16:creationId xmlns:a16="http://schemas.microsoft.com/office/drawing/2014/main" id="{01CB0F04-B9E8-4E30-BCD9-C61B60966F4B}"/>
              </a:ext>
            </a:extLst>
          </p:cNvPr>
          <p:cNvSpPr txBox="1"/>
          <p:nvPr/>
        </p:nvSpPr>
        <p:spPr>
          <a:xfrm>
            <a:off x="6618673" y="3804659"/>
            <a:ext cx="398385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0" i="0" u="none" strike="noStrike" dirty="0">
                <a:solidFill>
                  <a:schemeClr val="dk1"/>
                </a:solidFill>
                <a:latin typeface="DM Sans"/>
                <a:ea typeface="DM Sans"/>
                <a:cs typeface="DM Sans"/>
                <a:sym typeface="DM Sans"/>
              </a:rPr>
              <a:t>Insert photo within the green frame</a:t>
            </a:r>
            <a:endParaRPr sz="1800" dirty="0">
              <a:solidFill>
                <a:schemeClr val="dk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ctrTitle"/>
          </p:nvPr>
        </p:nvSpPr>
        <p:spPr>
          <a:xfrm>
            <a:off x="464369" y="480311"/>
            <a:ext cx="8439486" cy="7007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600"/>
              <a:buFont typeface="DM Sans"/>
              <a:buNone/>
            </a:pPr>
            <a:r>
              <a:rPr lang="en-IN" dirty="0">
                <a:solidFill>
                  <a:srgbClr val="339933"/>
                </a:solidFill>
                <a:latin typeface="Gill Sans Nova" panose="020B0602020104020203" pitchFamily="34" charset="0"/>
                <a:ea typeface="Avenir"/>
                <a:cs typeface="Avenir"/>
                <a:sym typeface="Avenir"/>
              </a:rPr>
              <a:t>Understanding Climate Change</a:t>
            </a:r>
            <a:endParaRPr dirty="0">
              <a:solidFill>
                <a:srgbClr val="339933"/>
              </a:solidFill>
              <a:latin typeface="Gill Sans Nova" panose="020B0602020104020203" pitchFamily="34" charset="0"/>
              <a:ea typeface="Avenir"/>
              <a:cs typeface="Avenir"/>
              <a:sym typeface="Avenir"/>
            </a:endParaRPr>
          </a:p>
        </p:txBody>
      </p:sp>
      <p:sp>
        <p:nvSpPr>
          <p:cNvPr id="73" name="Google Shape;73;p2"/>
          <p:cNvSpPr txBox="1">
            <a:spLocks noGrp="1"/>
          </p:cNvSpPr>
          <p:nvPr>
            <p:ph type="body" idx="1"/>
          </p:nvPr>
        </p:nvSpPr>
        <p:spPr>
          <a:xfrm>
            <a:off x="817063" y="1403236"/>
            <a:ext cx="10238154" cy="4826672"/>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Weather is the average of daily or weekly status on the following six components for a particular area:</a:t>
            </a:r>
            <a:endParaRPr sz="2200" dirty="0">
              <a:latin typeface="Gill Sans Nova" panose="020B0602020104020203" pitchFamily="34" charset="0"/>
              <a:ea typeface="Avenir"/>
              <a:cs typeface="Avenir"/>
              <a:sym typeface="Avenir"/>
            </a:endParaRPr>
          </a:p>
          <a:p>
            <a:pPr marL="685800" lvl="1" indent="-228600" algn="l" rtl="0">
              <a:lnSpc>
                <a:spcPct val="130000"/>
              </a:lnSpc>
              <a:spcBef>
                <a:spcPts val="17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	temperature, pressure, wind, humidity, precipitation, and cloudiness</a:t>
            </a:r>
            <a:endParaRPr sz="2200" dirty="0">
              <a:latin typeface="Gill Sans Nova" panose="020B0602020104020203" pitchFamily="34" charset="0"/>
              <a:ea typeface="Avenir"/>
              <a:cs typeface="Avenir"/>
              <a:sym typeface="Avenir"/>
            </a:endParaRPr>
          </a:p>
          <a:p>
            <a:pPr marL="228600" lvl="0" indent="-228600" algn="l" rtl="0">
              <a:lnSpc>
                <a:spcPct val="130000"/>
              </a:lnSpc>
              <a:spcBef>
                <a:spcPts val="22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Climate is the average weather of a given region or area over a given period of time </a:t>
            </a:r>
            <a:endParaRPr sz="2200" dirty="0">
              <a:latin typeface="Gill Sans Nova" panose="020B0602020104020203" pitchFamily="34" charset="0"/>
              <a:ea typeface="Avenir"/>
              <a:cs typeface="Avenir"/>
              <a:sym typeface="Avenir"/>
            </a:endParaRPr>
          </a:p>
          <a:p>
            <a:pPr marL="228600" lvl="0" indent="-228600" algn="l" rtl="0">
              <a:lnSpc>
                <a:spcPct val="130000"/>
              </a:lnSpc>
              <a:spcBef>
                <a:spcPts val="22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The changes in the average weather conditions and variations in the given region or area is Climate Change</a:t>
            </a:r>
            <a:endParaRPr sz="2200" dirty="0">
              <a:latin typeface="Gill Sans Nova" panose="020B0602020104020203" pitchFamily="34" charset="0"/>
              <a:ea typeface="Avenir"/>
              <a:cs typeface="Avenir"/>
              <a:sym typeface="Avenir"/>
            </a:endParaRPr>
          </a:p>
          <a:p>
            <a:pPr marL="228600" lvl="0" indent="-88900" algn="l" rtl="0">
              <a:lnSpc>
                <a:spcPct val="90000"/>
              </a:lnSpc>
              <a:spcBef>
                <a:spcPts val="2200"/>
              </a:spcBef>
              <a:spcAft>
                <a:spcPts val="0"/>
              </a:spcAft>
              <a:buClr>
                <a:schemeClr val="dk1"/>
              </a:buClr>
              <a:buSzPts val="2200"/>
              <a:buNone/>
            </a:pPr>
            <a:endParaRPr sz="2200" dirty="0"/>
          </a:p>
          <a:p>
            <a:pPr marL="228600" lvl="0" indent="-88900" algn="l" rtl="0">
              <a:lnSpc>
                <a:spcPct val="90000"/>
              </a:lnSpc>
              <a:spcBef>
                <a:spcPts val="1000"/>
              </a:spcBef>
              <a:spcAft>
                <a:spcPts val="0"/>
              </a:spcAft>
              <a:buClr>
                <a:schemeClr val="dk1"/>
              </a:buClr>
              <a:buSzPts val="2200"/>
              <a:buNone/>
            </a:pPr>
            <a:endParaRPr sz="2200" dirty="0"/>
          </a:p>
          <a:p>
            <a:pPr marL="228600" lvl="0" indent="-5080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1"/>
          <p:cNvSpPr txBox="1">
            <a:spLocks noGrp="1"/>
          </p:cNvSpPr>
          <p:nvPr>
            <p:ph type="ctrTitle"/>
          </p:nvPr>
        </p:nvSpPr>
        <p:spPr>
          <a:xfrm>
            <a:off x="464369" y="480311"/>
            <a:ext cx="8439486" cy="7007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600"/>
              <a:buFont typeface="DM Sans"/>
              <a:buNone/>
            </a:pPr>
            <a:r>
              <a:rPr lang="en-IN" dirty="0">
                <a:solidFill>
                  <a:srgbClr val="339933"/>
                </a:solidFill>
                <a:latin typeface="Gill Sans Nova" panose="020B0602020104020203" pitchFamily="34" charset="0"/>
                <a:ea typeface="Avenir"/>
                <a:cs typeface="Avenir"/>
                <a:sym typeface="Avenir"/>
              </a:rPr>
              <a:t>Causes of Climate Change</a:t>
            </a:r>
            <a:endParaRPr dirty="0">
              <a:solidFill>
                <a:srgbClr val="339933"/>
              </a:solidFill>
              <a:latin typeface="Gill Sans Nova" panose="020B0602020104020203" pitchFamily="34" charset="0"/>
              <a:ea typeface="Avenir"/>
              <a:cs typeface="Avenir"/>
              <a:sym typeface="Avenir"/>
            </a:endParaRPr>
          </a:p>
        </p:txBody>
      </p:sp>
      <p:sp>
        <p:nvSpPr>
          <p:cNvPr id="79" name="Google Shape;79;p21"/>
          <p:cNvSpPr txBox="1">
            <a:spLocks noGrp="1"/>
          </p:cNvSpPr>
          <p:nvPr>
            <p:ph type="body" idx="1"/>
          </p:nvPr>
        </p:nvSpPr>
        <p:spPr>
          <a:xfrm>
            <a:off x="817063" y="1403236"/>
            <a:ext cx="10238154" cy="482667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30000"/>
              </a:lnSpc>
              <a:spcBef>
                <a:spcPts val="10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Increased concentration of greenhouse gases (GHGs) in the atmosphere taps heat from the sun and causes global warming leading to climate change</a:t>
            </a:r>
            <a:endParaRPr dirty="0"/>
          </a:p>
          <a:p>
            <a:pPr marL="228600" lvl="0" indent="-228600" algn="l" rtl="0">
              <a:lnSpc>
                <a:spcPct val="130000"/>
              </a:lnSpc>
              <a:spcBef>
                <a:spcPts val="22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Human activities are responsible for a majority of the increase in GHG in the atmosphere since 1750. </a:t>
            </a:r>
            <a:endParaRPr sz="2200" dirty="0">
              <a:latin typeface="Gill Sans Nova" panose="020B0602020104020203" pitchFamily="34" charset="0"/>
              <a:ea typeface="Avenir"/>
              <a:cs typeface="Avenir"/>
              <a:sym typeface="Avenir"/>
            </a:endParaRPr>
          </a:p>
          <a:p>
            <a:pPr marL="685800" lvl="1" indent="-228600" algn="l" rtl="0">
              <a:lnSpc>
                <a:spcPct val="130000"/>
              </a:lnSpc>
              <a:spcBef>
                <a:spcPts val="1700"/>
              </a:spcBef>
              <a:spcAft>
                <a:spcPts val="0"/>
              </a:spcAft>
              <a:buClr>
                <a:schemeClr val="dk1"/>
              </a:buClr>
              <a:buSzPts val="1800"/>
              <a:buChar char="•"/>
            </a:pPr>
            <a:r>
              <a:rPr lang="en-IN" sz="2200" dirty="0">
                <a:latin typeface="Gill Sans Nova" panose="020B0602020104020203" pitchFamily="34" charset="0"/>
                <a:ea typeface="Avenir"/>
                <a:cs typeface="Avenir"/>
                <a:sym typeface="Avenir"/>
              </a:rPr>
              <a:t>These include deforestation, agriculture (e.g. rice production), livestock (cattle, sheep, pigs, and poultry) rearing, burning of fossil fuels for electricity, heat, and transportation</a:t>
            </a:r>
            <a:endParaRPr sz="2200" dirty="0">
              <a:latin typeface="Gill Sans Nova" panose="020B0602020104020203" pitchFamily="34" charset="0"/>
              <a:ea typeface="Avenir"/>
              <a:cs typeface="Avenir"/>
              <a:sym typeface="Avenir"/>
            </a:endParaRPr>
          </a:p>
          <a:p>
            <a:pPr marL="685800" lvl="2" indent="-228600" algn="l" rtl="0">
              <a:lnSpc>
                <a:spcPct val="130000"/>
              </a:lnSpc>
              <a:spcBef>
                <a:spcPts val="2200"/>
              </a:spcBef>
              <a:spcAft>
                <a:spcPts val="0"/>
              </a:spcAft>
              <a:buClr>
                <a:schemeClr val="dk1"/>
              </a:buClr>
              <a:buSzPts val="1800"/>
              <a:buChar char="•"/>
            </a:pPr>
            <a:r>
              <a:rPr lang="en-IN" sz="2200" dirty="0">
                <a:latin typeface="Gill Sans Nova" panose="020B0602020104020203" pitchFamily="34" charset="0"/>
                <a:ea typeface="Avenir"/>
                <a:cs typeface="Avenir"/>
                <a:sym typeface="Avenir"/>
              </a:rPr>
              <a:t> Of these, transportation in the form of cars, trucks, ships, trains, and planes emits the largest percentage of carbon dioxide</a:t>
            </a:r>
            <a:endParaRPr sz="2200" dirty="0">
              <a:latin typeface="Gill Sans Nova" panose="020B0602020104020203" pitchFamily="34" charset="0"/>
              <a:ea typeface="Avenir"/>
              <a:cs typeface="Avenir"/>
              <a:sym typeface="Avenir"/>
            </a:endParaRPr>
          </a:p>
          <a:p>
            <a:pPr marL="228600" lvl="0" indent="-88900" algn="l" rtl="0">
              <a:lnSpc>
                <a:spcPct val="90000"/>
              </a:lnSpc>
              <a:spcBef>
                <a:spcPts val="2200"/>
              </a:spcBef>
              <a:spcAft>
                <a:spcPts val="0"/>
              </a:spcAft>
              <a:buClr>
                <a:schemeClr val="dk1"/>
              </a:buClr>
              <a:buSzPts val="2200"/>
              <a:buNone/>
            </a:pPr>
            <a:endParaRPr sz="2200" dirty="0"/>
          </a:p>
          <a:p>
            <a:pPr marL="228600" lvl="0" indent="-88900" algn="l" rtl="0">
              <a:lnSpc>
                <a:spcPct val="90000"/>
              </a:lnSpc>
              <a:spcBef>
                <a:spcPts val="1000"/>
              </a:spcBef>
              <a:spcAft>
                <a:spcPts val="0"/>
              </a:spcAft>
              <a:buClr>
                <a:schemeClr val="dk1"/>
              </a:buClr>
              <a:buSzPts val="2200"/>
              <a:buNone/>
            </a:pPr>
            <a:endParaRPr sz="2200" dirty="0"/>
          </a:p>
          <a:p>
            <a:pPr marL="228600" lvl="0" indent="-5080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ctrTitle"/>
          </p:nvPr>
        </p:nvSpPr>
        <p:spPr>
          <a:xfrm>
            <a:off x="549200" y="489075"/>
            <a:ext cx="3405000" cy="3882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3600"/>
              <a:buFont typeface="DM Sans"/>
              <a:buNone/>
            </a:pPr>
            <a:r>
              <a:rPr lang="en-IN" dirty="0">
                <a:solidFill>
                  <a:srgbClr val="339933"/>
                </a:solidFill>
                <a:latin typeface="Gill Sans Nova" panose="020B0602020104020203" pitchFamily="34" charset="0"/>
                <a:ea typeface="Avenir"/>
                <a:cs typeface="Avenir"/>
                <a:sym typeface="Avenir"/>
              </a:rPr>
              <a:t>Climate Change, Disaster Risk and Development</a:t>
            </a:r>
            <a:endParaRPr dirty="0">
              <a:solidFill>
                <a:srgbClr val="339933"/>
              </a:solidFill>
              <a:latin typeface="Gill Sans Nova" panose="020B0602020104020203" pitchFamily="34" charset="0"/>
              <a:ea typeface="Avenir"/>
              <a:cs typeface="Avenir"/>
              <a:sym typeface="Avenir"/>
            </a:endParaRPr>
          </a:p>
        </p:txBody>
      </p:sp>
      <p:pic>
        <p:nvPicPr>
          <p:cNvPr id="85" name="Google Shape;85;p3"/>
          <p:cNvPicPr preferRelativeResize="0"/>
          <p:nvPr/>
        </p:nvPicPr>
        <p:blipFill rotWithShape="1">
          <a:blip r:embed="rId3">
            <a:alphaModFix/>
          </a:blip>
          <a:srcRect t="40942"/>
          <a:stretch/>
        </p:blipFill>
        <p:spPr>
          <a:xfrm>
            <a:off x="4217774" y="588751"/>
            <a:ext cx="7189925" cy="5855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388651" y="452475"/>
            <a:ext cx="10794300" cy="59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3600"/>
              <a:buFont typeface="DM Sans"/>
              <a:buNone/>
            </a:pPr>
            <a:r>
              <a:rPr lang="en-IN" sz="3500" dirty="0">
                <a:solidFill>
                  <a:srgbClr val="339933"/>
                </a:solidFill>
                <a:latin typeface="Gill Sans Nova" panose="020B0602020104020203" pitchFamily="34" charset="0"/>
                <a:ea typeface="Avenir"/>
                <a:cs typeface="Avenir"/>
                <a:sym typeface="Avenir"/>
              </a:rPr>
              <a:t>Climate Risks are Global, Vulnerability is Not</a:t>
            </a:r>
            <a:endParaRPr sz="3200" dirty="0">
              <a:solidFill>
                <a:srgbClr val="339933"/>
              </a:solidFill>
              <a:latin typeface="Gill Sans Nova" panose="020B0602020104020203" pitchFamily="34" charset="0"/>
              <a:ea typeface="Avenir"/>
              <a:cs typeface="Avenir"/>
              <a:sym typeface="Avenir"/>
            </a:endParaRPr>
          </a:p>
        </p:txBody>
      </p:sp>
      <p:grpSp>
        <p:nvGrpSpPr>
          <p:cNvPr id="91" name="Google Shape;91;p4"/>
          <p:cNvGrpSpPr/>
          <p:nvPr/>
        </p:nvGrpSpPr>
        <p:grpSpPr>
          <a:xfrm>
            <a:off x="2304559" y="1220250"/>
            <a:ext cx="7582903" cy="5214934"/>
            <a:chOff x="4768778" y="23009"/>
            <a:chExt cx="5662686" cy="5913965"/>
          </a:xfrm>
        </p:grpSpPr>
        <p:sp>
          <p:nvSpPr>
            <p:cNvPr id="92" name="Google Shape;92;p4"/>
            <p:cNvSpPr/>
            <p:nvPr/>
          </p:nvSpPr>
          <p:spPr>
            <a:xfrm>
              <a:off x="6382644" y="1915268"/>
              <a:ext cx="2434389" cy="2105845"/>
            </a:xfrm>
            <a:prstGeom prst="hexagon">
              <a:avLst>
                <a:gd name="adj" fmla="val 28570"/>
                <a:gd name="vf" fmla="val 115470"/>
              </a:avLst>
            </a:prstGeom>
            <a:solidFill>
              <a:srgbClr val="3399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
            <p:cNvSpPr txBox="1"/>
            <p:nvPr/>
          </p:nvSpPr>
          <p:spPr>
            <a:xfrm>
              <a:off x="6786056" y="2264236"/>
              <a:ext cx="1627565" cy="140790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N" sz="2400" b="0" i="0" u="none" strike="noStrike" cap="none">
                  <a:solidFill>
                    <a:schemeClr val="lt1"/>
                  </a:solidFill>
                  <a:latin typeface="Calibri"/>
                  <a:ea typeface="Calibri"/>
                  <a:cs typeface="Calibri"/>
                  <a:sym typeface="Calibri"/>
                </a:rPr>
                <a:t>Vulnerability depends on existing Inequalities</a:t>
              </a:r>
              <a:endParaRPr sz="2400" b="0" i="0" u="none" strike="noStrike" cap="none">
                <a:solidFill>
                  <a:schemeClr val="lt1"/>
                </a:solidFill>
                <a:latin typeface="Calibri"/>
                <a:ea typeface="Calibri"/>
                <a:cs typeface="Calibri"/>
                <a:sym typeface="Calibri"/>
              </a:endParaRPr>
            </a:p>
          </p:txBody>
        </p:sp>
        <p:sp>
          <p:nvSpPr>
            <p:cNvPr id="94" name="Google Shape;94;p4"/>
            <p:cNvSpPr/>
            <p:nvPr/>
          </p:nvSpPr>
          <p:spPr>
            <a:xfrm>
              <a:off x="7907039" y="907763"/>
              <a:ext cx="918487" cy="791398"/>
            </a:xfrm>
            <a:prstGeom prst="hexagon">
              <a:avLst>
                <a:gd name="adj" fmla="val 28900"/>
                <a:gd name="vf" fmla="val 11547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6606886" y="23009"/>
              <a:ext cx="1994964" cy="1725878"/>
            </a:xfrm>
            <a:prstGeom prst="hexagon">
              <a:avLst>
                <a:gd name="adj" fmla="val 28570"/>
                <a:gd name="vf" fmla="val 115470"/>
              </a:avLst>
            </a:prstGeom>
            <a:solidFill>
              <a:srgbClr val="00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
            <p:cNvSpPr txBox="1"/>
            <p:nvPr/>
          </p:nvSpPr>
          <p:spPr>
            <a:xfrm>
              <a:off x="6937494" y="286015"/>
              <a:ext cx="1333748" cy="115384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N" sz="2400" b="0" i="0" u="none" strike="noStrike" cap="none">
                  <a:solidFill>
                    <a:schemeClr val="lt1"/>
                  </a:solidFill>
                  <a:latin typeface="Calibri"/>
                  <a:ea typeface="Calibri"/>
                  <a:cs typeface="Calibri"/>
                  <a:sym typeface="Calibri"/>
                </a:rPr>
                <a:t>Geographical Exposure</a:t>
              </a:r>
              <a:endParaRPr sz="2400" b="0" i="0" u="none" strike="noStrike" cap="none">
                <a:solidFill>
                  <a:schemeClr val="lt1"/>
                </a:solidFill>
                <a:latin typeface="Calibri"/>
                <a:ea typeface="Calibri"/>
                <a:cs typeface="Calibri"/>
                <a:sym typeface="Calibri"/>
              </a:endParaRPr>
            </a:p>
          </p:txBody>
        </p:sp>
        <p:sp>
          <p:nvSpPr>
            <p:cNvPr id="97" name="Google Shape;97;p4"/>
            <p:cNvSpPr/>
            <p:nvPr/>
          </p:nvSpPr>
          <p:spPr>
            <a:xfrm>
              <a:off x="8978986" y="2387257"/>
              <a:ext cx="918487" cy="791398"/>
            </a:xfrm>
            <a:prstGeom prst="hexagon">
              <a:avLst>
                <a:gd name="adj" fmla="val 28900"/>
                <a:gd name="vf" fmla="val 11547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
            <p:cNvSpPr/>
            <p:nvPr/>
          </p:nvSpPr>
          <p:spPr>
            <a:xfrm>
              <a:off x="8436500" y="1084540"/>
              <a:ext cx="1994964" cy="1725878"/>
            </a:xfrm>
            <a:prstGeom prst="hexagon">
              <a:avLst>
                <a:gd name="adj" fmla="val 28570"/>
                <a:gd name="vf" fmla="val 115470"/>
              </a:avLst>
            </a:prstGeom>
            <a:solidFill>
              <a:srgbClr val="00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
            <p:cNvSpPr txBox="1"/>
            <p:nvPr/>
          </p:nvSpPr>
          <p:spPr>
            <a:xfrm>
              <a:off x="8767108" y="1347546"/>
              <a:ext cx="1333748" cy="115384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N" sz="2400" b="0" i="0" u="none" strike="noStrike" cap="none">
                  <a:solidFill>
                    <a:schemeClr val="lt1"/>
                  </a:solidFill>
                  <a:latin typeface="Calibri"/>
                  <a:ea typeface="Calibri"/>
                  <a:cs typeface="Calibri"/>
                  <a:sym typeface="Calibri"/>
                </a:rPr>
                <a:t>Occupational Exposure</a:t>
              </a:r>
              <a:endParaRPr sz="2400" b="0" i="0" u="none" strike="noStrike" cap="none">
                <a:solidFill>
                  <a:schemeClr val="lt1"/>
                </a:solidFill>
                <a:latin typeface="Calibri"/>
                <a:ea typeface="Calibri"/>
                <a:cs typeface="Calibri"/>
                <a:sym typeface="Calibri"/>
              </a:endParaRPr>
            </a:p>
          </p:txBody>
        </p:sp>
        <p:sp>
          <p:nvSpPr>
            <p:cNvPr id="100" name="Google Shape;100;p4"/>
            <p:cNvSpPr/>
            <p:nvPr/>
          </p:nvSpPr>
          <p:spPr>
            <a:xfrm>
              <a:off x="8234342" y="4057328"/>
              <a:ext cx="918487" cy="791398"/>
            </a:xfrm>
            <a:prstGeom prst="hexagon">
              <a:avLst>
                <a:gd name="adj" fmla="val 28900"/>
                <a:gd name="vf" fmla="val 11547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8436500" y="3148377"/>
              <a:ext cx="1994964" cy="1725878"/>
            </a:xfrm>
            <a:prstGeom prst="hexagon">
              <a:avLst>
                <a:gd name="adj" fmla="val 28570"/>
                <a:gd name="vf" fmla="val 115470"/>
              </a:avLst>
            </a:prstGeom>
            <a:solidFill>
              <a:srgbClr val="00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8767108" y="3434392"/>
              <a:ext cx="1333748" cy="115384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N" sz="2400" b="0" i="0" u="none" strike="noStrike" cap="none">
                  <a:solidFill>
                    <a:schemeClr val="lt1"/>
                  </a:solidFill>
                  <a:latin typeface="Calibri"/>
                  <a:ea typeface="Calibri"/>
                  <a:cs typeface="Calibri"/>
                  <a:sym typeface="Calibri"/>
                </a:rPr>
                <a:t>Infrastructure Deprivation</a:t>
              </a:r>
              <a:endParaRPr sz="2400" b="0" i="0" u="none" strike="noStrike" cap="none">
                <a:solidFill>
                  <a:schemeClr val="lt1"/>
                </a:solidFill>
                <a:latin typeface="Calibri"/>
                <a:ea typeface="Calibri"/>
                <a:cs typeface="Calibri"/>
                <a:sym typeface="Calibri"/>
              </a:endParaRPr>
            </a:p>
          </p:txBody>
        </p:sp>
        <p:sp>
          <p:nvSpPr>
            <p:cNvPr id="103" name="Google Shape;103;p4"/>
            <p:cNvSpPr/>
            <p:nvPr/>
          </p:nvSpPr>
          <p:spPr>
            <a:xfrm>
              <a:off x="6387174" y="4230688"/>
              <a:ext cx="918487" cy="791398"/>
            </a:xfrm>
            <a:prstGeom prst="hexagon">
              <a:avLst>
                <a:gd name="adj" fmla="val 28900"/>
                <a:gd name="vf" fmla="val 11547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6606886" y="4211096"/>
              <a:ext cx="1994964" cy="1725878"/>
            </a:xfrm>
            <a:prstGeom prst="hexagon">
              <a:avLst>
                <a:gd name="adj" fmla="val 28570"/>
                <a:gd name="vf" fmla="val 115470"/>
              </a:avLst>
            </a:prstGeom>
            <a:solidFill>
              <a:srgbClr val="00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txBox="1"/>
            <p:nvPr/>
          </p:nvSpPr>
          <p:spPr>
            <a:xfrm>
              <a:off x="6937494" y="4497111"/>
              <a:ext cx="1333748" cy="115384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N" sz="2400" b="0" i="0" u="none" strike="noStrike" cap="none">
                  <a:solidFill>
                    <a:schemeClr val="lt1"/>
                  </a:solidFill>
                  <a:latin typeface="Calibri"/>
                  <a:ea typeface="Calibri"/>
                  <a:cs typeface="Calibri"/>
                  <a:sym typeface="Calibri"/>
                </a:rPr>
                <a:t>Financial Susceptibility</a:t>
              </a:r>
              <a:endParaRPr sz="2400" b="0" i="0" u="none" strike="noStrike" cap="none">
                <a:solidFill>
                  <a:schemeClr val="lt1"/>
                </a:solidFill>
                <a:latin typeface="Calibri"/>
                <a:ea typeface="Calibri"/>
                <a:cs typeface="Calibri"/>
                <a:sym typeface="Calibri"/>
              </a:endParaRPr>
            </a:p>
          </p:txBody>
        </p:sp>
        <p:sp>
          <p:nvSpPr>
            <p:cNvPr id="106" name="Google Shape;106;p4"/>
            <p:cNvSpPr/>
            <p:nvPr/>
          </p:nvSpPr>
          <p:spPr>
            <a:xfrm>
              <a:off x="5297673" y="2751787"/>
              <a:ext cx="918487" cy="791398"/>
            </a:xfrm>
            <a:prstGeom prst="hexagon">
              <a:avLst>
                <a:gd name="adj" fmla="val 28900"/>
                <a:gd name="vf" fmla="val 11547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4768778" y="3149565"/>
              <a:ext cx="1994964" cy="1725878"/>
            </a:xfrm>
            <a:prstGeom prst="hexagon">
              <a:avLst>
                <a:gd name="adj" fmla="val 28570"/>
                <a:gd name="vf" fmla="val 115470"/>
              </a:avLst>
            </a:prstGeom>
            <a:solidFill>
              <a:srgbClr val="00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txBox="1"/>
            <p:nvPr/>
          </p:nvSpPr>
          <p:spPr>
            <a:xfrm>
              <a:off x="4992454" y="3435580"/>
              <a:ext cx="1591552" cy="115265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N" sz="2400" b="0" i="0" u="none" strike="noStrike" cap="none" dirty="0">
                  <a:solidFill>
                    <a:schemeClr val="lt1"/>
                  </a:solidFill>
                  <a:latin typeface="Calibri"/>
                  <a:ea typeface="Calibri"/>
                  <a:cs typeface="Calibri"/>
                  <a:sym typeface="Calibri"/>
                </a:rPr>
                <a:t>Social marginalization</a:t>
              </a:r>
              <a:endParaRPr sz="2400" b="0" i="0" u="none" strike="noStrike" cap="none" dirty="0">
                <a:solidFill>
                  <a:schemeClr val="lt1"/>
                </a:solidFill>
                <a:latin typeface="Calibri"/>
                <a:ea typeface="Calibri"/>
                <a:cs typeface="Calibri"/>
                <a:sym typeface="Calibri"/>
              </a:endParaRPr>
            </a:p>
          </p:txBody>
        </p:sp>
        <p:sp>
          <p:nvSpPr>
            <p:cNvPr id="109" name="Google Shape;109;p4"/>
            <p:cNvSpPr/>
            <p:nvPr/>
          </p:nvSpPr>
          <p:spPr>
            <a:xfrm>
              <a:off x="4768778" y="1082165"/>
              <a:ext cx="1994964" cy="1725878"/>
            </a:xfrm>
            <a:prstGeom prst="hexagon">
              <a:avLst>
                <a:gd name="adj" fmla="val 28570"/>
                <a:gd name="vf" fmla="val 115470"/>
              </a:avLst>
            </a:prstGeom>
            <a:solidFill>
              <a:srgbClr val="00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txBox="1"/>
            <p:nvPr/>
          </p:nvSpPr>
          <p:spPr>
            <a:xfrm>
              <a:off x="4992454" y="1345172"/>
              <a:ext cx="1440680" cy="1120601"/>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N" sz="2400" b="0" i="0" u="none" strike="noStrike" cap="none" dirty="0">
                  <a:solidFill>
                    <a:schemeClr val="lt1"/>
                  </a:solidFill>
                  <a:latin typeface="Calibri"/>
                  <a:ea typeface="Calibri"/>
                  <a:cs typeface="Calibri"/>
                  <a:sym typeface="Calibri"/>
                </a:rPr>
                <a:t>Gender Discrimination</a:t>
              </a:r>
              <a:endParaRPr sz="24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ctrTitle"/>
          </p:nvPr>
        </p:nvSpPr>
        <p:spPr>
          <a:xfrm>
            <a:off x="464369" y="590685"/>
            <a:ext cx="9380967" cy="5903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IN" dirty="0">
                <a:solidFill>
                  <a:srgbClr val="339933"/>
                </a:solidFill>
                <a:latin typeface="Gill Sans Nova" panose="020B0602020104020203" pitchFamily="34" charset="0"/>
                <a:ea typeface="Avenir"/>
                <a:cs typeface="Avenir"/>
                <a:sym typeface="Avenir"/>
              </a:rPr>
              <a:t>Let’s discuss</a:t>
            </a:r>
            <a:endParaRPr dirty="0">
              <a:solidFill>
                <a:srgbClr val="339933"/>
              </a:solidFill>
              <a:latin typeface="Gill Sans Nova" panose="020B0602020104020203" pitchFamily="34" charset="0"/>
              <a:ea typeface="Avenir"/>
              <a:cs typeface="Avenir"/>
              <a:sym typeface="Avenir"/>
            </a:endParaRPr>
          </a:p>
        </p:txBody>
      </p:sp>
      <p:sp>
        <p:nvSpPr>
          <p:cNvPr id="116" name="Google Shape;116;p22"/>
          <p:cNvSpPr txBox="1">
            <a:spLocks noGrp="1"/>
          </p:cNvSpPr>
          <p:nvPr>
            <p:ph type="body" idx="1"/>
          </p:nvPr>
        </p:nvSpPr>
        <p:spPr>
          <a:xfrm>
            <a:off x="992554" y="1551018"/>
            <a:ext cx="10238154" cy="48266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2800"/>
              <a:buNone/>
            </a:pPr>
            <a:endParaRPr sz="2400" dirty="0">
              <a:latin typeface="Gill Sans Nova" panose="020B0602020104020203" pitchFamily="34" charset="0"/>
              <a:ea typeface="Avenir"/>
              <a:cs typeface="Avenir"/>
              <a:sym typeface="Avenir"/>
            </a:endParaRPr>
          </a:p>
          <a:p>
            <a:pPr marL="0" lvl="0" indent="0" algn="l" rtl="0">
              <a:lnSpc>
                <a:spcPct val="150000"/>
              </a:lnSpc>
              <a:spcBef>
                <a:spcPts val="0"/>
              </a:spcBef>
              <a:spcAft>
                <a:spcPts val="0"/>
              </a:spcAft>
              <a:buSzPts val="2200"/>
              <a:buNone/>
            </a:pPr>
            <a:r>
              <a:rPr lang="en-IN" sz="2200" b="1" dirty="0">
                <a:solidFill>
                  <a:srgbClr val="009BDD"/>
                </a:solidFill>
                <a:latin typeface="Gill Sans Nova" panose="020B0602020104020203" pitchFamily="34" charset="0"/>
                <a:ea typeface="Avenir"/>
                <a:cs typeface="Avenir"/>
                <a:sym typeface="Avenir"/>
              </a:rPr>
              <a:t>Have you observed any of the following in your region due to climate change or after disasters? (pick all that are applicable)</a:t>
            </a:r>
            <a:endParaRPr dirty="0"/>
          </a:p>
          <a:p>
            <a:pPr marL="685800" lvl="1" indent="-228600" algn="l" rtl="0">
              <a:lnSpc>
                <a:spcPct val="150000"/>
              </a:lnSpc>
              <a:spcBef>
                <a:spcPts val="500"/>
              </a:spcBef>
              <a:spcAft>
                <a:spcPts val="0"/>
              </a:spcAft>
              <a:buClr>
                <a:schemeClr val="dk1"/>
              </a:buClr>
              <a:buSzPts val="2400"/>
              <a:buChar char="•"/>
            </a:pPr>
            <a:r>
              <a:rPr lang="en-IN" sz="2000" dirty="0">
                <a:latin typeface="Gill Sans Nova" panose="020B0602020104020203" pitchFamily="34" charset="0"/>
                <a:ea typeface="Avenir"/>
                <a:cs typeface="Avenir"/>
                <a:sym typeface="Avenir"/>
              </a:rPr>
              <a:t>Increase in Domestic work and Time Poverty</a:t>
            </a:r>
            <a:endParaRPr dirty="0"/>
          </a:p>
          <a:p>
            <a:pPr marL="685800" lvl="1" indent="-228600" algn="l" rtl="0">
              <a:lnSpc>
                <a:spcPct val="150000"/>
              </a:lnSpc>
              <a:spcBef>
                <a:spcPts val="500"/>
              </a:spcBef>
              <a:spcAft>
                <a:spcPts val="0"/>
              </a:spcAft>
              <a:buClr>
                <a:schemeClr val="dk1"/>
              </a:buClr>
              <a:buSzPts val="2400"/>
              <a:buChar char="•"/>
            </a:pPr>
            <a:r>
              <a:rPr lang="en-IN" sz="2000" dirty="0">
                <a:latin typeface="Gill Sans Nova" panose="020B0602020104020203" pitchFamily="34" charset="0"/>
                <a:ea typeface="Avenir"/>
                <a:cs typeface="Avenir"/>
                <a:sym typeface="Avenir"/>
              </a:rPr>
              <a:t>Exacerbated Health Burden and Caring Responsibilities</a:t>
            </a:r>
            <a:endParaRPr dirty="0"/>
          </a:p>
          <a:p>
            <a:pPr marL="685800" lvl="1" indent="-228600" algn="l" rtl="0">
              <a:lnSpc>
                <a:spcPct val="150000"/>
              </a:lnSpc>
              <a:spcBef>
                <a:spcPts val="500"/>
              </a:spcBef>
              <a:spcAft>
                <a:spcPts val="0"/>
              </a:spcAft>
              <a:buClr>
                <a:schemeClr val="dk1"/>
              </a:buClr>
              <a:buSzPts val="2400"/>
              <a:buChar char="•"/>
            </a:pPr>
            <a:r>
              <a:rPr lang="en-IN" sz="2000" dirty="0">
                <a:latin typeface="Gill Sans Nova" panose="020B0602020104020203" pitchFamily="34" charset="0"/>
                <a:ea typeface="Avenir"/>
                <a:cs typeface="Avenir"/>
                <a:sym typeface="Avenir"/>
              </a:rPr>
              <a:t>Greater Risk of Death, Injury and Violence</a:t>
            </a:r>
            <a:endParaRPr dirty="0"/>
          </a:p>
          <a:p>
            <a:pPr marL="685800" lvl="1" indent="-228600" algn="l" rtl="0">
              <a:lnSpc>
                <a:spcPct val="150000"/>
              </a:lnSpc>
              <a:spcBef>
                <a:spcPts val="500"/>
              </a:spcBef>
              <a:spcAft>
                <a:spcPts val="0"/>
              </a:spcAft>
              <a:buClr>
                <a:schemeClr val="dk1"/>
              </a:buClr>
              <a:buSzPts val="2400"/>
              <a:buChar char="•"/>
            </a:pPr>
            <a:r>
              <a:rPr lang="en-IN" sz="2000" dirty="0">
                <a:latin typeface="Gill Sans Nova" panose="020B0602020104020203" pitchFamily="34" charset="0"/>
                <a:ea typeface="Avenir"/>
                <a:cs typeface="Avenir"/>
                <a:sym typeface="Avenir"/>
              </a:rPr>
              <a:t>Higher Loss of Livelihoods and Assets</a:t>
            </a:r>
            <a:endParaRPr dirty="0"/>
          </a:p>
          <a:p>
            <a:pPr marL="228600" lvl="0" indent="-50800" algn="l" rtl="0">
              <a:lnSpc>
                <a:spcPct val="150000"/>
              </a:lnSpc>
              <a:spcBef>
                <a:spcPts val="0"/>
              </a:spcBef>
              <a:spcAft>
                <a:spcPts val="0"/>
              </a:spcAft>
              <a:buClr>
                <a:schemeClr val="dk1"/>
              </a:buClr>
              <a:buSzPts val="2800"/>
              <a:buNone/>
            </a:pPr>
            <a:endParaRPr sz="2400" dirty="0">
              <a:latin typeface="Gill Sans Nova" panose="020B0602020104020203" pitchFamily="34" charset="0"/>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4" name="Google Shape;124;p5"/>
          <p:cNvPicPr preferRelativeResize="0"/>
          <p:nvPr/>
        </p:nvPicPr>
        <p:blipFill rotWithShape="1">
          <a:blip r:embed="rId3">
            <a:alphaModFix/>
          </a:blip>
          <a:srcRect/>
          <a:stretch/>
        </p:blipFill>
        <p:spPr>
          <a:xfrm>
            <a:off x="1176400" y="1282232"/>
            <a:ext cx="1143000" cy="898216"/>
          </a:xfrm>
          <a:prstGeom prst="rect">
            <a:avLst/>
          </a:prstGeom>
          <a:noFill/>
          <a:ln>
            <a:noFill/>
          </a:ln>
        </p:spPr>
      </p:pic>
      <p:sp>
        <p:nvSpPr>
          <p:cNvPr id="121" name="Google Shape;121;p5"/>
          <p:cNvSpPr txBox="1">
            <a:spLocks noGrp="1"/>
          </p:cNvSpPr>
          <p:nvPr>
            <p:ph type="ctrTitle"/>
          </p:nvPr>
        </p:nvSpPr>
        <p:spPr>
          <a:xfrm>
            <a:off x="464375" y="406400"/>
            <a:ext cx="11432100" cy="89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3600"/>
              <a:buFont typeface="DM Sans"/>
              <a:buNone/>
            </a:pPr>
            <a:r>
              <a:rPr lang="en-IN" sz="3800" dirty="0">
                <a:solidFill>
                  <a:srgbClr val="339933"/>
                </a:solidFill>
                <a:latin typeface="Gill Sans Nova" panose="020B0602020104020203" pitchFamily="34" charset="0"/>
                <a:ea typeface="Avenir"/>
                <a:cs typeface="Avenir"/>
                <a:sym typeface="Avenir"/>
              </a:rPr>
              <a:t>Women’s traditional gender roles will be impacted</a:t>
            </a:r>
            <a:endParaRPr sz="3800" dirty="0">
              <a:solidFill>
                <a:srgbClr val="339933"/>
              </a:solidFill>
              <a:latin typeface="Gill Sans Nova" panose="020B0602020104020203" pitchFamily="34" charset="0"/>
              <a:ea typeface="Avenir"/>
              <a:cs typeface="Avenir"/>
              <a:sym typeface="Avenir"/>
            </a:endParaRPr>
          </a:p>
        </p:txBody>
      </p:sp>
      <p:sp>
        <p:nvSpPr>
          <p:cNvPr id="122" name="Google Shape;122;p5"/>
          <p:cNvSpPr txBox="1">
            <a:spLocks noGrp="1"/>
          </p:cNvSpPr>
          <p:nvPr>
            <p:ph type="body" idx="1"/>
          </p:nvPr>
        </p:nvSpPr>
        <p:spPr>
          <a:xfrm>
            <a:off x="2319400" y="1313999"/>
            <a:ext cx="9099600" cy="590400"/>
          </a:xfrm>
          <a:prstGeom prst="rect">
            <a:avLst/>
          </a:prstGeom>
          <a:solidFill>
            <a:schemeClr val="lt1"/>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2000"/>
              <a:buNone/>
            </a:pPr>
            <a:r>
              <a:rPr lang="en-IN" sz="2200" b="1" dirty="0">
                <a:solidFill>
                  <a:srgbClr val="009BDD"/>
                </a:solidFill>
                <a:latin typeface="Gill Sans Nova" panose="020B0602020104020203" pitchFamily="34" charset="0"/>
                <a:ea typeface="Avenir"/>
                <a:cs typeface="Avenir"/>
                <a:sym typeface="Avenir"/>
              </a:rPr>
              <a:t>Increase in Domestic Work and Time Poverty</a:t>
            </a:r>
            <a:endParaRPr sz="2200" b="1" dirty="0">
              <a:solidFill>
                <a:srgbClr val="009BDD"/>
              </a:solidFill>
              <a:latin typeface="Gill Sans Nova" panose="020B0602020104020203" pitchFamily="34" charset="0"/>
              <a:ea typeface="Avenir"/>
              <a:cs typeface="Avenir"/>
              <a:sym typeface="Avenir"/>
            </a:endParaRPr>
          </a:p>
        </p:txBody>
      </p:sp>
      <p:sp>
        <p:nvSpPr>
          <p:cNvPr id="123" name="Google Shape;123;p5"/>
          <p:cNvSpPr txBox="1">
            <a:spLocks noGrp="1"/>
          </p:cNvSpPr>
          <p:nvPr>
            <p:ph type="body" idx="4294967295"/>
          </p:nvPr>
        </p:nvSpPr>
        <p:spPr>
          <a:xfrm>
            <a:off x="519905" y="2158080"/>
            <a:ext cx="11431800" cy="43029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Asian women’s unpaid care and domestic work, already 4 times that of men will increase</a:t>
            </a:r>
            <a:endParaRPr sz="2100" dirty="0">
              <a:latin typeface="Gill Sans Nova" panose="020B0602020104020203" pitchFamily="34" charset="0"/>
              <a:ea typeface="Avenir"/>
              <a:cs typeface="Avenir"/>
              <a:sym typeface="Avenir"/>
            </a:endParaRPr>
          </a:p>
          <a:p>
            <a:pPr marL="342900" lvl="0" indent="-342900" algn="just" rtl="0">
              <a:lnSpc>
                <a:spcPct val="100000"/>
              </a:lnSpc>
              <a:spcBef>
                <a:spcPts val="1139"/>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With reduced food crop production and increased food prices, poor women will be strained to maintain food security</a:t>
            </a:r>
            <a:endParaRPr sz="2100" dirty="0">
              <a:latin typeface="Gill Sans Nova" panose="020B0602020104020203" pitchFamily="34" charset="0"/>
              <a:ea typeface="Avenir"/>
              <a:cs typeface="Avenir"/>
              <a:sym typeface="Avenir"/>
            </a:endParaRPr>
          </a:p>
          <a:p>
            <a:pPr marL="342900" lvl="0" indent="-342900" algn="just" rtl="0">
              <a:lnSpc>
                <a:spcPct val="100000"/>
              </a:lnSpc>
              <a:spcBef>
                <a:spcPts val="1139"/>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With more than 2 billion people expected to face water shortage by 2025, women and girls will have to travel longer distances and spend more time fetching water</a:t>
            </a:r>
            <a:endParaRPr sz="2100" dirty="0">
              <a:latin typeface="Gill Sans Nova" panose="020B0602020104020203" pitchFamily="34" charset="0"/>
              <a:ea typeface="Avenir"/>
              <a:cs typeface="Avenir"/>
              <a:sym typeface="Avenir"/>
            </a:endParaRPr>
          </a:p>
          <a:p>
            <a:pPr marL="342900" lvl="0" indent="-342900" algn="just" rtl="0">
              <a:lnSpc>
                <a:spcPct val="100000"/>
              </a:lnSpc>
              <a:spcBef>
                <a:spcPts val="1139"/>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Damage to water supply infrastructure in floods and cyclones, will also hurt women in urban areas</a:t>
            </a:r>
            <a:endParaRPr sz="2100" dirty="0">
              <a:latin typeface="Gill Sans Nova" panose="020B0602020104020203" pitchFamily="34" charset="0"/>
              <a:ea typeface="Avenir"/>
              <a:cs typeface="Avenir"/>
              <a:sym typeface="Avenir"/>
            </a:endParaRPr>
          </a:p>
          <a:p>
            <a:pPr marL="342900" lvl="0" indent="-342900" algn="just" rtl="0">
              <a:lnSpc>
                <a:spcPct val="100000"/>
              </a:lnSpc>
              <a:spcBef>
                <a:spcPts val="1139"/>
              </a:spcBef>
              <a:spcAft>
                <a:spcPts val="0"/>
              </a:spcAft>
              <a:buClr>
                <a:schemeClr val="dk1"/>
              </a:buClr>
              <a:buSzPts val="2100"/>
              <a:buChar char="•"/>
            </a:pPr>
            <a:r>
              <a:rPr lang="en-IN" sz="2100" dirty="0">
                <a:latin typeface="Gill Sans Nova" panose="020B0602020104020203" pitchFamily="34" charset="0"/>
                <a:ea typeface="Avenir"/>
                <a:cs typeface="Avenir"/>
                <a:sym typeface="Avenir"/>
              </a:rPr>
              <a:t>As pressure on land for food and fuel grow, grazing land will reduce, increasing the workload of women for arranging fodder</a:t>
            </a:r>
            <a:endParaRPr sz="2100" dirty="0">
              <a:latin typeface="Gill Sans Nova" panose="020B0602020104020203" pitchFamily="34" charset="0"/>
              <a:ea typeface="Avenir"/>
              <a:cs typeface="Avenir"/>
              <a:sym typeface="Avenir"/>
            </a:endParaRPr>
          </a:p>
          <a:p>
            <a:pPr marL="342900" lvl="0" indent="-342900" algn="just" rtl="0">
              <a:lnSpc>
                <a:spcPct val="100000"/>
              </a:lnSpc>
              <a:spcBef>
                <a:spcPts val="1139"/>
              </a:spcBef>
              <a:spcAft>
                <a:spcPts val="600"/>
              </a:spcAft>
              <a:buClr>
                <a:schemeClr val="dk1"/>
              </a:buClr>
              <a:buSzPts val="2100"/>
              <a:buChar char="•"/>
            </a:pPr>
            <a:r>
              <a:rPr lang="en-IN" sz="2100" dirty="0">
                <a:latin typeface="Gill Sans Nova" panose="020B0602020104020203" pitchFamily="34" charset="0"/>
                <a:ea typeface="Avenir"/>
                <a:cs typeface="Avenir"/>
                <a:sym typeface="Avenir"/>
              </a:rPr>
              <a:t>Forest protection and clean energy policies will affect fuelwood availability- a source of 90% energy for poor women</a:t>
            </a:r>
            <a:endParaRPr sz="2100" dirty="0">
              <a:latin typeface="Gill Sans Nova" panose="020B0602020104020203" pitchFamily="34" charset="0"/>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ctrTitle"/>
          </p:nvPr>
        </p:nvSpPr>
        <p:spPr>
          <a:xfrm>
            <a:off x="464369" y="355697"/>
            <a:ext cx="10489958" cy="825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600"/>
              <a:buFont typeface="DM Sans"/>
              <a:buNone/>
            </a:pPr>
            <a:r>
              <a:rPr lang="en-IN" dirty="0">
                <a:solidFill>
                  <a:srgbClr val="339933"/>
                </a:solidFill>
                <a:latin typeface="Gill Sans Nova" panose="020B0602020104020203" pitchFamily="34" charset="0"/>
                <a:ea typeface="Avenir"/>
                <a:cs typeface="Avenir"/>
                <a:sym typeface="Avenir"/>
              </a:rPr>
              <a:t>Girls and young women will face more </a:t>
            </a:r>
            <a:endParaRPr dirty="0">
              <a:solidFill>
                <a:srgbClr val="339933"/>
              </a:solidFill>
              <a:latin typeface="Gill Sans Nova" panose="020B0602020104020203" pitchFamily="34" charset="0"/>
              <a:ea typeface="Avenir"/>
              <a:cs typeface="Avenir"/>
              <a:sym typeface="Avenir"/>
            </a:endParaRPr>
          </a:p>
        </p:txBody>
      </p:sp>
      <p:sp>
        <p:nvSpPr>
          <p:cNvPr id="130" name="Google Shape;130;p23"/>
          <p:cNvSpPr txBox="1">
            <a:spLocks noGrp="1"/>
          </p:cNvSpPr>
          <p:nvPr>
            <p:ph type="body" idx="1"/>
          </p:nvPr>
        </p:nvSpPr>
        <p:spPr>
          <a:xfrm>
            <a:off x="2319400" y="1466399"/>
            <a:ext cx="9099488" cy="590399"/>
          </a:xfrm>
          <a:prstGeom prst="rect">
            <a:avLst/>
          </a:prstGeom>
          <a:solidFill>
            <a:schemeClr val="lt1"/>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2000"/>
              <a:buNone/>
            </a:pPr>
            <a:r>
              <a:rPr lang="en-IN" sz="2200" b="1" dirty="0">
                <a:solidFill>
                  <a:srgbClr val="009BDD"/>
                </a:solidFill>
                <a:latin typeface="Gill Sans Nova" panose="020B0602020104020203" pitchFamily="34" charset="0"/>
                <a:ea typeface="Avenir"/>
                <a:cs typeface="Avenir"/>
                <a:sym typeface="Avenir"/>
              </a:rPr>
              <a:t>Exacerbated Health Burden and Caring Responsibilities</a:t>
            </a:r>
            <a:endParaRPr dirty="0"/>
          </a:p>
        </p:txBody>
      </p:sp>
      <p:sp>
        <p:nvSpPr>
          <p:cNvPr id="131" name="Google Shape;131;p23"/>
          <p:cNvSpPr txBox="1">
            <a:spLocks noGrp="1"/>
          </p:cNvSpPr>
          <p:nvPr>
            <p:ph type="body" idx="4294967295"/>
          </p:nvPr>
        </p:nvSpPr>
        <p:spPr>
          <a:xfrm>
            <a:off x="519905" y="2310480"/>
            <a:ext cx="11431949" cy="4718393"/>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Skewed intra-household food distribution will result in women and girls being deprived of basic food intake and nutrition </a:t>
            </a:r>
            <a:endParaRPr dirty="0"/>
          </a:p>
          <a:p>
            <a:pPr marL="342900" lvl="0" indent="-342900" algn="just" rtl="0">
              <a:lnSpc>
                <a:spcPct val="90000"/>
              </a:lnSpc>
              <a:spcBef>
                <a:spcPts val="24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Women being more exposed to standing water due to water fetching responsibilities will be at higher risk of water-borne diseases</a:t>
            </a:r>
            <a:endParaRPr dirty="0"/>
          </a:p>
          <a:p>
            <a:pPr marL="342900" lvl="0" indent="-342900" algn="just" rtl="0">
              <a:lnSpc>
                <a:spcPct val="90000"/>
              </a:lnSpc>
              <a:spcBef>
                <a:spcPts val="24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Physiological characteristics also make women, especially pregnant women, more susceptible to vector-borne diseases, especially Malaria</a:t>
            </a:r>
            <a:endParaRPr dirty="0"/>
          </a:p>
          <a:p>
            <a:pPr marL="342900" lvl="0" indent="-342900" algn="just" rtl="0">
              <a:lnSpc>
                <a:spcPct val="90000"/>
              </a:lnSpc>
              <a:spcBef>
                <a:spcPts val="2400"/>
              </a:spcBef>
              <a:spcAft>
                <a:spcPts val="0"/>
              </a:spcAft>
              <a:buClr>
                <a:schemeClr val="dk1"/>
              </a:buClr>
              <a:buSzPts val="2200"/>
              <a:buChar char="•"/>
            </a:pPr>
            <a:r>
              <a:rPr lang="en-IN" sz="2200" dirty="0">
                <a:latin typeface="Gill Sans Nova" panose="020B0602020104020203" pitchFamily="34" charset="0"/>
                <a:ea typeface="Avenir"/>
                <a:cs typeface="Avenir"/>
                <a:sym typeface="Avenir"/>
              </a:rPr>
              <a:t>Drinking saltier water (a direct result of sea-water ingress) will also have severe impacts, especially on pregnant women, as rates of hypertension and preeclampsia will escalate </a:t>
            </a:r>
            <a:endParaRPr dirty="0"/>
          </a:p>
          <a:p>
            <a:pPr marL="342900" lvl="0" indent="-342900" algn="just" rtl="0">
              <a:lnSpc>
                <a:spcPct val="90000"/>
              </a:lnSpc>
              <a:spcBef>
                <a:spcPts val="2400"/>
              </a:spcBef>
              <a:spcAft>
                <a:spcPts val="1200"/>
              </a:spcAft>
              <a:buClr>
                <a:schemeClr val="dk1"/>
              </a:buClr>
              <a:buSzPts val="2200"/>
              <a:buChar char="•"/>
            </a:pPr>
            <a:r>
              <a:rPr lang="en-IN" sz="2200" dirty="0">
                <a:latin typeface="Gill Sans Nova" panose="020B0602020104020203" pitchFamily="34" charset="0"/>
                <a:ea typeface="Avenir"/>
                <a:cs typeface="Avenir"/>
                <a:sym typeface="Avenir"/>
              </a:rPr>
              <a:t>Post disasters, women’ sexual and reproductive health needs are further marginalized</a:t>
            </a:r>
            <a:endParaRPr dirty="0"/>
          </a:p>
        </p:txBody>
      </p:sp>
      <p:pic>
        <p:nvPicPr>
          <p:cNvPr id="132" name="Google Shape;132;p23"/>
          <p:cNvPicPr preferRelativeResize="0"/>
          <p:nvPr/>
        </p:nvPicPr>
        <p:blipFill rotWithShape="1">
          <a:blip r:embed="rId3">
            <a:alphaModFix/>
          </a:blip>
          <a:srcRect/>
          <a:stretch/>
        </p:blipFill>
        <p:spPr>
          <a:xfrm>
            <a:off x="1012362" y="1434766"/>
            <a:ext cx="1012371" cy="8253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DE2654EABE24CB34213B932CACF73" ma:contentTypeVersion="13" ma:contentTypeDescription="Create a new document." ma:contentTypeScope="" ma:versionID="ebce395a1a78621b3ae358f12c65b431">
  <xsd:schema xmlns:xsd="http://www.w3.org/2001/XMLSchema" xmlns:xs="http://www.w3.org/2001/XMLSchema" xmlns:p="http://schemas.microsoft.com/office/2006/metadata/properties" xmlns:ns2="6af957f9-d7c2-49ad-b823-204c2929738d" xmlns:ns3="2adba978-3ea5-49dc-a411-a06306ec3566" targetNamespace="http://schemas.microsoft.com/office/2006/metadata/properties" ma:root="true" ma:fieldsID="3bc52847a05b6c3b46fb7945f0e4bddd" ns2:_="" ns3:_="">
    <xsd:import namespace="6af957f9-d7c2-49ad-b823-204c2929738d"/>
    <xsd:import namespace="2adba978-3ea5-49dc-a411-a06306ec356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Location" minOccurs="0"/>
                <xsd:element ref="ns3:MediaServiceGenerationTime" minOccurs="0"/>
                <xsd:element ref="ns3:MediaServiceEventHashCode" minOccurs="0"/>
                <xsd:element ref="ns2:SharedWithUsers" minOccurs="0"/>
                <xsd:element ref="ns2: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957f9-d7c2-49ad-b823-204c292973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dba978-3ea5-49dc-a411-a06306ec356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03672A-3DB0-4103-A049-53D493773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f957f9-d7c2-49ad-b823-204c2929738d"/>
    <ds:schemaRef ds:uri="2adba978-3ea5-49dc-a411-a06306ec35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56A005-6EB0-4DCB-BA45-B19731196281}">
  <ds:schemaRefs>
    <ds:schemaRef ds:uri="http://schemas.microsoft.com/sharepoint/events"/>
  </ds:schemaRefs>
</ds:datastoreItem>
</file>

<file path=customXml/itemProps3.xml><?xml version="1.0" encoding="utf-8"?>
<ds:datastoreItem xmlns:ds="http://schemas.openxmlformats.org/officeDocument/2006/customXml" ds:itemID="{29E23145-0259-4CAE-AA7B-8953819967BA}">
  <ds:schemaRefs>
    <ds:schemaRef ds:uri="http://schemas.microsoft.com/sharepoint/v3/contenttype/forms"/>
  </ds:schemaRefs>
</ds:datastoreItem>
</file>

<file path=customXml/itemProps4.xml><?xml version="1.0" encoding="utf-8"?>
<ds:datastoreItem xmlns:ds="http://schemas.openxmlformats.org/officeDocument/2006/customXml" ds:itemID="{9A680698-B661-4AB8-B10A-979E976D30D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TotalTime>
  <Words>1937</Words>
  <Application>Microsoft Office PowerPoint</Application>
  <PresentationFormat>Widescreen</PresentationFormat>
  <Paragraphs>166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Barlow</vt:lpstr>
      <vt:lpstr>Arial</vt:lpstr>
      <vt:lpstr>Gill Sans Nova</vt:lpstr>
      <vt:lpstr>DM Sans</vt:lpstr>
      <vt:lpstr>Roboto</vt:lpstr>
      <vt:lpstr>Office Theme</vt:lpstr>
      <vt:lpstr>Gender Dimensions of Climate Change</vt:lpstr>
      <vt:lpstr>Let’s discuss</vt:lpstr>
      <vt:lpstr>Understanding Climate Change</vt:lpstr>
      <vt:lpstr>Causes of Climate Change</vt:lpstr>
      <vt:lpstr>Climate Change, Disaster Risk and Development</vt:lpstr>
      <vt:lpstr>Climate Risks are Global, Vulnerability is Not</vt:lpstr>
      <vt:lpstr>Let’s discuss</vt:lpstr>
      <vt:lpstr>Women’s traditional gender roles will be impacted</vt:lpstr>
      <vt:lpstr>Girls and young women will face more </vt:lpstr>
      <vt:lpstr>Women and LGBTIQ+ people will suffer more</vt:lpstr>
      <vt:lpstr>Women, especially poor and in rural areas, will also suffer</vt:lpstr>
      <vt:lpstr>Other Gender Intersectionality also need consideration</vt:lpstr>
      <vt:lpstr>Capacity barriers to resilience will further lead to gender inequalities being amplified</vt:lpstr>
      <vt:lpstr>Let’s discuss</vt:lpstr>
      <vt:lpstr>Need for Integration of Gender in Climate Change and DRR Policies</vt:lpstr>
      <vt:lpstr>Need for Gender Integration  continued</vt:lpstr>
      <vt:lpstr>Gaps /challenges and strategies for gender mainstreaming in climate action</vt:lpstr>
      <vt:lpstr>Gender mainstreaming in climate action continued</vt:lpstr>
      <vt:lpstr>Gender mainstreaming in climate action continued</vt:lpstr>
      <vt:lpstr>Women as Partners and Agents of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Dimensions of Climate Change</dc:title>
  <dc:creator>SOEJOETI Ariani Hasanah</dc:creator>
  <cp:lastModifiedBy>Bobae Lee</cp:lastModifiedBy>
  <cp:revision>2</cp:revision>
  <dcterms:created xsi:type="dcterms:W3CDTF">2021-08-11T15:12:32Z</dcterms:created>
  <dcterms:modified xsi:type="dcterms:W3CDTF">2021-12-02T07:49:39Z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2021-08-09T11:46:02Z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06ef6f17-73ef-4d09-8d6d-30b795058354</vt:lpwstr>
  </property>
  <property fmtid="{D5CDD505-2E9C-101B-9397-08002B2CF9AE}" pid="8" name="MSIP_Label_2059aa38-f392-4105-be92-628035578272_ContentBits">
    <vt:lpwstr>0</vt:lpwstr>
  </property>
  <property fmtid="{D5CDD505-2E9C-101B-9397-08002B2CF9AE}" pid="9" name="ContentTypeId">
    <vt:lpwstr>0x0101001C2DE2654EABE24CB34213B932CACF73</vt:lpwstr>
  </property>
</Properties>
</file>