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5"/>
  </p:sldMasterIdLst>
  <p:notesMasterIdLst>
    <p:notesMasterId r:id="rId3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2192000" cy="6858000"/>
  <p:notesSz cx="6858000" cy="9144000"/>
  <p:embeddedFontLst>
    <p:embeddedFont>
      <p:font typeface="Barlow" panose="00000500000000000000" pitchFamily="2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DM Sans" panose="020B0604020202020204" charset="0"/>
      <p:regular r:id="rId46"/>
      <p:bold r:id="rId47"/>
      <p:italic r:id="rId48"/>
      <p:boldItalic r:id="rId49"/>
    </p:embeddedFont>
    <p:embeddedFont>
      <p:font typeface="Gill Sans Nova" panose="020B0602020104020203" pitchFamily="34" charset="0"/>
      <p:regular r:id="rId50"/>
      <p:bold r:id="rId51"/>
      <p:italic r:id="rId52"/>
      <p:boldItalic r:id="rId53"/>
    </p:embeddedFont>
    <p:embeddedFont>
      <p:font typeface="Roboto" panose="02000000000000000000" pitchFamily="2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h9vH6qV430rOYYcLeGD2E64kKqd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bae Lee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2BB052-DDC8-49BE-B3B1-E6A1EA6BF437}" v="1" dt="2021-12-02T07:51:12.970"/>
  </p1510:revLst>
</p1510:revInfo>
</file>

<file path=ppt/tableStyles.xml><?xml version="1.0" encoding="utf-8"?>
<a:tblStyleLst xmlns:a="http://schemas.openxmlformats.org/drawingml/2006/main" def="{D3E38614-C98B-429A-AAAC-E2691D739B07}">
  <a:tblStyle styleId="{D3E38614-C98B-429A-AAAC-E2691D739B0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24"/>
    <p:restoredTop sz="94694"/>
  </p:normalViewPr>
  <p:slideViewPr>
    <p:cSldViewPr snapToGrid="0">
      <p:cViewPr varScale="1">
        <p:scale>
          <a:sx n="51" d="100"/>
          <a:sy n="51" d="100"/>
        </p:scale>
        <p:origin x="3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2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customschemas.google.com/relationships/presentationmetadata" Target="meta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4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font" Target="fonts/font14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ae Lee" userId="85db40ad-74ec-4d22-96e0-1292884f05e3" providerId="ADAL" clId="{662BB052-DDC8-49BE-B3B1-E6A1EA6BF437}"/>
    <pc:docChg chg="custSel modSld">
      <pc:chgData name="Bobae Lee" userId="85db40ad-74ec-4d22-96e0-1292884f05e3" providerId="ADAL" clId="{662BB052-DDC8-49BE-B3B1-E6A1EA6BF437}" dt="2021-12-02T07:52:01.008" v="8" actId="14100"/>
      <pc:docMkLst>
        <pc:docMk/>
      </pc:docMkLst>
      <pc:sldChg chg="modSp mod">
        <pc:chgData name="Bobae Lee" userId="85db40ad-74ec-4d22-96e0-1292884f05e3" providerId="ADAL" clId="{662BB052-DDC8-49BE-B3B1-E6A1EA6BF437}" dt="2021-12-02T07:51:13.568" v="0" actId="27636"/>
        <pc:sldMkLst>
          <pc:docMk/>
          <pc:sldMk cId="0" sldId="257"/>
        </pc:sldMkLst>
        <pc:spChg chg="mod">
          <ac:chgData name="Bobae Lee" userId="85db40ad-74ec-4d22-96e0-1292884f05e3" providerId="ADAL" clId="{662BB052-DDC8-49BE-B3B1-E6A1EA6BF437}" dt="2021-12-02T07:51:13.568" v="0" actId="27636"/>
          <ac:spMkLst>
            <pc:docMk/>
            <pc:sldMk cId="0" sldId="257"/>
            <ac:spMk id="84" creationId="{00000000-0000-0000-0000-000000000000}"/>
          </ac:spMkLst>
        </pc:spChg>
      </pc:sldChg>
      <pc:sldChg chg="modSp mod">
        <pc:chgData name="Bobae Lee" userId="85db40ad-74ec-4d22-96e0-1292884f05e3" providerId="ADAL" clId="{662BB052-DDC8-49BE-B3B1-E6A1EA6BF437}" dt="2021-12-02T07:51:13.599" v="1" actId="27636"/>
        <pc:sldMkLst>
          <pc:docMk/>
          <pc:sldMk cId="0" sldId="263"/>
        </pc:sldMkLst>
        <pc:spChg chg="mod">
          <ac:chgData name="Bobae Lee" userId="85db40ad-74ec-4d22-96e0-1292884f05e3" providerId="ADAL" clId="{662BB052-DDC8-49BE-B3B1-E6A1EA6BF437}" dt="2021-12-02T07:51:13.599" v="1" actId="27636"/>
          <ac:spMkLst>
            <pc:docMk/>
            <pc:sldMk cId="0" sldId="263"/>
            <ac:spMk id="144" creationId="{00000000-0000-0000-0000-000000000000}"/>
          </ac:spMkLst>
        </pc:spChg>
      </pc:sldChg>
      <pc:sldChg chg="modSp mod">
        <pc:chgData name="Bobae Lee" userId="85db40ad-74ec-4d22-96e0-1292884f05e3" providerId="ADAL" clId="{662BB052-DDC8-49BE-B3B1-E6A1EA6BF437}" dt="2021-12-02T07:51:13.606" v="2" actId="27636"/>
        <pc:sldMkLst>
          <pc:docMk/>
          <pc:sldMk cId="0" sldId="266"/>
        </pc:sldMkLst>
        <pc:spChg chg="mod">
          <ac:chgData name="Bobae Lee" userId="85db40ad-74ec-4d22-96e0-1292884f05e3" providerId="ADAL" clId="{662BB052-DDC8-49BE-B3B1-E6A1EA6BF437}" dt="2021-12-02T07:51:13.606" v="2" actId="27636"/>
          <ac:spMkLst>
            <pc:docMk/>
            <pc:sldMk cId="0" sldId="266"/>
            <ac:spMk id="162" creationId="{00000000-0000-0000-0000-000000000000}"/>
          </ac:spMkLst>
        </pc:spChg>
      </pc:sldChg>
      <pc:sldChg chg="modSp mod">
        <pc:chgData name="Bobae Lee" userId="85db40ad-74ec-4d22-96e0-1292884f05e3" providerId="ADAL" clId="{662BB052-DDC8-49BE-B3B1-E6A1EA6BF437}" dt="2021-12-02T07:51:13.611" v="3" actId="27636"/>
        <pc:sldMkLst>
          <pc:docMk/>
          <pc:sldMk cId="0" sldId="267"/>
        </pc:sldMkLst>
        <pc:spChg chg="mod">
          <ac:chgData name="Bobae Lee" userId="85db40ad-74ec-4d22-96e0-1292884f05e3" providerId="ADAL" clId="{662BB052-DDC8-49BE-B3B1-E6A1EA6BF437}" dt="2021-12-02T07:51:13.611" v="3" actId="27636"/>
          <ac:spMkLst>
            <pc:docMk/>
            <pc:sldMk cId="0" sldId="267"/>
            <ac:spMk id="168" creationId="{00000000-0000-0000-0000-000000000000}"/>
          </ac:spMkLst>
        </pc:spChg>
      </pc:sldChg>
      <pc:sldChg chg="modSp mod">
        <pc:chgData name="Bobae Lee" userId="85db40ad-74ec-4d22-96e0-1292884f05e3" providerId="ADAL" clId="{662BB052-DDC8-49BE-B3B1-E6A1EA6BF437}" dt="2021-12-02T07:52:01.008" v="8" actId="14100"/>
        <pc:sldMkLst>
          <pc:docMk/>
          <pc:sldMk cId="0" sldId="268"/>
        </pc:sldMkLst>
        <pc:spChg chg="mod">
          <ac:chgData name="Bobae Lee" userId="85db40ad-74ec-4d22-96e0-1292884f05e3" providerId="ADAL" clId="{662BB052-DDC8-49BE-B3B1-E6A1EA6BF437}" dt="2021-12-02T07:52:01.008" v="8" actId="14100"/>
          <ac:spMkLst>
            <pc:docMk/>
            <pc:sldMk cId="0" sldId="268"/>
            <ac:spMk id="175" creationId="{00000000-0000-0000-0000-000000000000}"/>
          </ac:spMkLst>
        </pc:spChg>
      </pc:sldChg>
      <pc:sldChg chg="modSp mod">
        <pc:chgData name="Bobae Lee" userId="85db40ad-74ec-4d22-96e0-1292884f05e3" providerId="ADAL" clId="{662BB052-DDC8-49BE-B3B1-E6A1EA6BF437}" dt="2021-12-02T07:51:13.629" v="5" actId="27636"/>
        <pc:sldMkLst>
          <pc:docMk/>
          <pc:sldMk cId="0" sldId="270"/>
        </pc:sldMkLst>
        <pc:spChg chg="mod">
          <ac:chgData name="Bobae Lee" userId="85db40ad-74ec-4d22-96e0-1292884f05e3" providerId="ADAL" clId="{662BB052-DDC8-49BE-B3B1-E6A1EA6BF437}" dt="2021-12-02T07:51:13.629" v="5" actId="27636"/>
          <ac:spMkLst>
            <pc:docMk/>
            <pc:sldMk cId="0" sldId="270"/>
            <ac:spMk id="188" creationId="{00000000-0000-0000-0000-000000000000}"/>
          </ac:spMkLst>
        </pc:spChg>
      </pc:sldChg>
      <pc:sldChg chg="modSp mod">
        <pc:chgData name="Bobae Lee" userId="85db40ad-74ec-4d22-96e0-1292884f05e3" providerId="ADAL" clId="{662BB052-DDC8-49BE-B3B1-E6A1EA6BF437}" dt="2021-12-02T07:51:13.663" v="6" actId="27636"/>
        <pc:sldMkLst>
          <pc:docMk/>
          <pc:sldMk cId="0" sldId="283"/>
        </pc:sldMkLst>
        <pc:spChg chg="mod">
          <ac:chgData name="Bobae Lee" userId="85db40ad-74ec-4d22-96e0-1292884f05e3" providerId="ADAL" clId="{662BB052-DDC8-49BE-B3B1-E6A1EA6BF437}" dt="2021-12-02T07:51:13.663" v="6" actId="27636"/>
          <ac:spMkLst>
            <pc:docMk/>
            <pc:sldMk cId="0" sldId="283"/>
            <ac:spMk id="266" creationId="{00000000-0000-0000-0000-000000000000}"/>
          </ac:spMkLst>
        </pc:spChg>
      </pc:sldChg>
      <pc:sldChg chg="modSp mod">
        <pc:chgData name="Bobae Lee" userId="85db40ad-74ec-4d22-96e0-1292884f05e3" providerId="ADAL" clId="{662BB052-DDC8-49BE-B3B1-E6A1EA6BF437}" dt="2021-12-02T07:51:13.680" v="7" actId="27636"/>
        <pc:sldMkLst>
          <pc:docMk/>
          <pc:sldMk cId="0" sldId="285"/>
        </pc:sldMkLst>
        <pc:spChg chg="mod">
          <ac:chgData name="Bobae Lee" userId="85db40ad-74ec-4d22-96e0-1292884f05e3" providerId="ADAL" clId="{662BB052-DDC8-49BE-B3B1-E6A1EA6BF437}" dt="2021-12-02T07:51:13.680" v="7" actId="27636"/>
          <ac:spMkLst>
            <pc:docMk/>
            <pc:sldMk cId="0" sldId="285"/>
            <ac:spMk id="27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 b="1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Suggested Time: 20 minutes (This ppt has multiple models presented, it is recommended to select 2 to 3 most relevant to the participants for the presentation)</a:t>
            </a:r>
            <a:endParaRPr sz="1200" b="1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 b="1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More information: UN Women Training Manual on Gender and Climate Change Resilience (Module 4) </a:t>
            </a:r>
            <a:endParaRPr sz="1200" b="1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5" name="Google Shape;21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Source: Nelson and Huyer (2016)</a:t>
            </a:r>
            <a:endParaRPr/>
          </a:p>
        </p:txBody>
      </p:sp>
      <p:sp>
        <p:nvSpPr>
          <p:cNvPr id="221" name="Google Shape;2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" name="Google Shape;23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Source: WHO (2014)</a:t>
            </a:r>
            <a:endParaRPr/>
          </a:p>
        </p:txBody>
      </p:sp>
      <p:sp>
        <p:nvSpPr>
          <p:cNvPr id="245" name="Google Shape;24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1" name="Google Shape;25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3" name="Google Shape;2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5" name="Google Shape;27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1" name="Google Shape;2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CRF has been developed by </a:t>
            </a:r>
            <a:r>
              <a:rPr lang="en-GB" sz="11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Arup International and Rockefeller Foundation</a:t>
            </a:r>
            <a:endParaRPr dirty="0"/>
          </a:p>
        </p:txBody>
      </p:sp>
      <p:sp>
        <p:nvSpPr>
          <p:cNvPr id="142" name="Google Shape;14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1" descr="A green rectangle with a white background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1"/>
          <p:cNvSpPr txBox="1">
            <a:spLocks noGrp="1"/>
          </p:cNvSpPr>
          <p:nvPr>
            <p:ph type="ctrTitle"/>
          </p:nvPr>
        </p:nvSpPr>
        <p:spPr>
          <a:xfrm>
            <a:off x="4038600" y="1122363"/>
            <a:ext cx="7848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ubTitle" idx="1"/>
          </p:nvPr>
        </p:nvSpPr>
        <p:spPr>
          <a:xfrm>
            <a:off x="4038599" y="3602038"/>
            <a:ext cx="784859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" name="Google Shape;18;p21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22" y="-66104"/>
            <a:ext cx="3509273" cy="132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1" descr="Background patter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62897" t="32105" b="14086"/>
          <a:stretch/>
        </p:blipFill>
        <p:spPr>
          <a:xfrm>
            <a:off x="8793330" y="207635"/>
            <a:ext cx="3200400" cy="78078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1"/>
          <p:cNvSpPr txBox="1"/>
          <p:nvPr/>
        </p:nvSpPr>
        <p:spPr>
          <a:xfrm>
            <a:off x="304802" y="4428998"/>
            <a:ext cx="31301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TRAINING OF TRAINERS PROGRAMME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" name="Google Shape;21;p21"/>
          <p:cNvSpPr txBox="1"/>
          <p:nvPr/>
        </p:nvSpPr>
        <p:spPr>
          <a:xfrm>
            <a:off x="304802" y="4824851"/>
            <a:ext cx="256564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Gender and Climate Change Adaptation and Resilience </a:t>
            </a:r>
            <a:endParaRPr sz="1400" b="1" i="0" u="none" strike="noStrike" cap="non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8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4708" y="-1"/>
            <a:ext cx="1224670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8"/>
          <p:cNvSpPr/>
          <p:nvPr/>
        </p:nvSpPr>
        <p:spPr>
          <a:xfrm>
            <a:off x="219796" y="286789"/>
            <a:ext cx="5133742" cy="6356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8"/>
          <p:cNvSpPr txBox="1">
            <a:spLocks noGrp="1"/>
          </p:cNvSpPr>
          <p:nvPr>
            <p:ph type="ctrTitle"/>
          </p:nvPr>
        </p:nvSpPr>
        <p:spPr>
          <a:xfrm>
            <a:off x="464369" y="590685"/>
            <a:ext cx="7448365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1">
                <a:solidFill>
                  <a:srgbClr val="0099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8"/>
          <p:cNvSpPr/>
          <p:nvPr/>
        </p:nvSpPr>
        <p:spPr>
          <a:xfrm>
            <a:off x="10152187" y="291215"/>
            <a:ext cx="1750646" cy="11103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8"/>
          <p:cNvSpPr txBox="1">
            <a:spLocks noGrp="1"/>
          </p:cNvSpPr>
          <p:nvPr>
            <p:ph type="body" idx="1"/>
          </p:nvPr>
        </p:nvSpPr>
        <p:spPr>
          <a:xfrm>
            <a:off x="992554" y="1551018"/>
            <a:ext cx="10238154" cy="48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39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4708" y="-1"/>
            <a:ext cx="1224670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9"/>
          <p:cNvSpPr txBox="1">
            <a:spLocks noGrp="1"/>
          </p:cNvSpPr>
          <p:nvPr>
            <p:ph type="ctrTitle"/>
          </p:nvPr>
        </p:nvSpPr>
        <p:spPr>
          <a:xfrm>
            <a:off x="3231511" y="3860631"/>
            <a:ext cx="7448365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7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body" idx="1"/>
          </p:nvPr>
        </p:nvSpPr>
        <p:spPr>
          <a:xfrm>
            <a:off x="811904" y="1303124"/>
            <a:ext cx="829326" cy="78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9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/>
          <p:nvPr/>
        </p:nvSpPr>
        <p:spPr>
          <a:xfrm>
            <a:off x="425292" y="480309"/>
            <a:ext cx="7448365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Section</a:t>
            </a:r>
            <a:endParaRPr sz="40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7" name="Google Shape;3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4703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3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27" y="0"/>
            <a:ext cx="3509273" cy="132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3" descr="Background patter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62897" t="32105" b="14086"/>
          <a:stretch/>
        </p:blipFill>
        <p:spPr>
          <a:xfrm>
            <a:off x="8610600" y="6056020"/>
            <a:ext cx="3200400" cy="780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73942"/>
            <a:ext cx="11736280" cy="2765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2" descr="Shape, squar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59770"/>
          <a:stretch/>
        </p:blipFill>
        <p:spPr>
          <a:xfrm>
            <a:off x="381000" y="5919088"/>
            <a:ext cx="2614829" cy="87452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838200" y="373459"/>
            <a:ext cx="71783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1"/>
          </p:nvPr>
        </p:nvSpPr>
        <p:spPr>
          <a:xfrm>
            <a:off x="838200" y="179214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8" name="Google Shape;48;p22" descr="Background patter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62897" t="32105" b="14086"/>
          <a:stretch/>
        </p:blipFill>
        <p:spPr>
          <a:xfrm>
            <a:off x="8610600" y="5816314"/>
            <a:ext cx="3200400" cy="780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73942"/>
            <a:ext cx="11736280" cy="2765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4" descr="Shape, squar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59770"/>
          <a:stretch/>
        </p:blipFill>
        <p:spPr>
          <a:xfrm>
            <a:off x="381000" y="5919088"/>
            <a:ext cx="2614829" cy="87452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" name="Google Shape;58;p24" descr="Background patter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62897" t="32105" b="14086"/>
          <a:stretch/>
        </p:blipFill>
        <p:spPr>
          <a:xfrm>
            <a:off x="8610600" y="5816314"/>
            <a:ext cx="3200400" cy="780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73942"/>
            <a:ext cx="11736280" cy="2765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5" descr="Shape, squar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59770"/>
          <a:stretch/>
        </p:blipFill>
        <p:spPr>
          <a:xfrm>
            <a:off x="381000" y="5919088"/>
            <a:ext cx="2614829" cy="87452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7313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0" name="Google Shape;70;p25" descr="Background patter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62897" t="32105" b="14086"/>
          <a:stretch/>
        </p:blipFill>
        <p:spPr>
          <a:xfrm>
            <a:off x="8610600" y="5816314"/>
            <a:ext cx="3200400" cy="780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>
            <a:spLocks noGrp="1"/>
          </p:cNvSpPr>
          <p:nvPr>
            <p:ph type="ctrTitle"/>
          </p:nvPr>
        </p:nvSpPr>
        <p:spPr>
          <a:xfrm>
            <a:off x="5003290" y="2243722"/>
            <a:ext cx="7179777" cy="143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DM Sans"/>
              <a:buNone/>
            </a:pPr>
            <a:r>
              <a:rPr lang="en-GB" sz="4000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Local and Sectoral </a:t>
            </a:r>
            <a:br>
              <a:rPr lang="en-GB" sz="4000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</a:br>
            <a:r>
              <a:rPr lang="en-GB" sz="4000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Adaptation</a:t>
            </a:r>
            <a:r>
              <a:rPr lang="en-GB" sz="4000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 Models and Gender</a:t>
            </a:r>
            <a:endParaRPr sz="4000" dirty="0">
              <a:solidFill>
                <a:schemeClr val="dk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76" name="Google Shape;76;p1"/>
          <p:cNvSpPr txBox="1">
            <a:spLocks noGrp="1"/>
          </p:cNvSpPr>
          <p:nvPr>
            <p:ph type="subTitle" idx="1"/>
          </p:nvPr>
        </p:nvSpPr>
        <p:spPr>
          <a:xfrm>
            <a:off x="5150647" y="4670235"/>
            <a:ext cx="6732102" cy="773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(Insert Name and Organisation of the Presenter)</a:t>
            </a:r>
            <a:endParaRPr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295183" y="5443249"/>
            <a:ext cx="6094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[</a:t>
            </a:r>
            <a:r>
              <a:rPr lang="en-GB" sz="1200" b="0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insert date, month, year | time, time zone] </a:t>
            </a:r>
            <a:endParaRPr sz="1200" b="0" i="0" u="none" strike="noStrike" cap="none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1574419" y="2424792"/>
            <a:ext cx="286827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SESSION 02</a:t>
            </a:r>
            <a:endParaRPr sz="3200" b="1" i="0" u="none" strike="noStrike" cap="none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 txBox="1">
            <a:spLocks noGrp="1"/>
          </p:cNvSpPr>
          <p:nvPr>
            <p:ph type="ctrTitle"/>
          </p:nvPr>
        </p:nvSpPr>
        <p:spPr>
          <a:xfrm>
            <a:off x="450302" y="480310"/>
            <a:ext cx="7448365" cy="80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Infrastructure-based Planning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57" name="Google Shape;157;p5"/>
          <p:cNvSpPr txBox="1">
            <a:spLocks noGrp="1"/>
          </p:cNvSpPr>
          <p:nvPr>
            <p:ph type="body" idx="1"/>
          </p:nvPr>
        </p:nvSpPr>
        <p:spPr>
          <a:xfrm>
            <a:off x="584591" y="1452544"/>
            <a:ext cx="10768037" cy="492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The approach stipulates an integration of climate change considerations in each phase of project implementation by: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Taking into consideration future climate conditions (along with past and current climate conditions); or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Considering uncertainty in the review and use of climate data through </a:t>
            </a: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sensitivity</a:t>
            </a: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 testing and adjusting the design (for example, through a greater safety margin) or, at a minimum, adjusting the performance or service expectations of the designed structures.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2800"/>
              </a:spcBef>
              <a:spcAft>
                <a:spcPts val="180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While these projects per se may seem gender-neutral, they may not essentially also benefit women due to the ‘Male norm’ influence in designs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ctrTitle"/>
          </p:nvPr>
        </p:nvSpPr>
        <p:spPr>
          <a:xfrm>
            <a:off x="450302" y="480310"/>
            <a:ext cx="10241144" cy="80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Gender-responsive infrastructure planning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683064" y="1452544"/>
            <a:ext cx="10768037" cy="492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Gender-responsive infrastructure planning  requires that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31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Rights, priorities, and needs of women and those with other gender identities are also considered 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31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Women, along with men, are meaningfully included and represented in the planning, design, and management of the new infrastructure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31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The gender-differentiated access over infrastructure and related services is kept in mind while designing such services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120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This involves mainstreaming gender across all steps of infrastructure planning and development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 txBox="1">
            <a:spLocks noGrp="1"/>
          </p:cNvSpPr>
          <p:nvPr>
            <p:ph type="ctrTitle"/>
          </p:nvPr>
        </p:nvSpPr>
        <p:spPr>
          <a:xfrm>
            <a:off x="464369" y="435429"/>
            <a:ext cx="7448365" cy="74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Infrastructure planning process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pic>
        <p:nvPicPr>
          <p:cNvPr id="169" name="Google Shape;16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881" y="1325563"/>
            <a:ext cx="7819493" cy="394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6074" y="1325575"/>
            <a:ext cx="9409126" cy="444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>
            <a:spLocks noGrp="1"/>
          </p:cNvSpPr>
          <p:nvPr>
            <p:ph type="ctrTitle"/>
          </p:nvPr>
        </p:nvSpPr>
        <p:spPr>
          <a:xfrm>
            <a:off x="464376" y="480300"/>
            <a:ext cx="9594024" cy="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909"/>
              <a:buFont typeface="DM Sans"/>
              <a:buNone/>
            </a:pPr>
            <a:r>
              <a:rPr lang="en-GB" sz="44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Ecosystem-Based Adaptation (</a:t>
            </a:r>
            <a:r>
              <a:rPr lang="en-GB" sz="4400" dirty="0" err="1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EbA</a:t>
            </a:r>
            <a:r>
              <a:rPr lang="en-GB" sz="44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)</a:t>
            </a:r>
            <a:endParaRPr sz="4400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76" name="Google Shape;176;p6"/>
          <p:cNvSpPr txBox="1">
            <a:spLocks noGrp="1"/>
          </p:cNvSpPr>
          <p:nvPr>
            <p:ph type="body" idx="1"/>
          </p:nvPr>
        </p:nvSpPr>
        <p:spPr>
          <a:xfrm>
            <a:off x="634609" y="1378635"/>
            <a:ext cx="11093022" cy="52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 sz="21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Use of environmental assets and natural protection meas</a:t>
            </a:r>
            <a:r>
              <a:rPr lang="en-GB" sz="2100" dirty="0">
                <a:latin typeface="Gill Sans Nova" panose="020B0602020104020203" pitchFamily="34" charset="0"/>
                <a:ea typeface="Avenir"/>
                <a:cs typeface="Avenir"/>
                <a:sym typeface="Avenir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u</a:t>
            </a:r>
            <a:r>
              <a:rPr lang="en-GB" sz="21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res as solutions to address climate change and disasters</a:t>
            </a:r>
            <a:endParaRPr sz="21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 sz="21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For example, “</a:t>
            </a:r>
            <a:r>
              <a:rPr lang="en-GB" sz="2100" i="1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floodplain forests and coastal mangroves provide storm protection, coastal defences, and water recharge, and act as safety barriers against natural hazards such as floods, hurricanes, and tsunamis; while wetlands filter pollutants and serve as water recharge areas and nurseries for local fisheries</a:t>
            </a:r>
            <a:r>
              <a:rPr lang="en-GB" sz="21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”</a:t>
            </a:r>
            <a:endParaRPr sz="21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 sz="21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Central to the </a:t>
            </a:r>
            <a:r>
              <a:rPr lang="en-GB" sz="2100" dirty="0" err="1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EbA</a:t>
            </a:r>
            <a:r>
              <a:rPr lang="en-GB" sz="21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 concept is the importance of adopting a holistic approach to maintaining ecosystem structure and functioning, and ecosystem service provision</a:t>
            </a:r>
            <a:endParaRPr sz="21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 sz="21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However, ecosystems have limits beyond which they cannot function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2200"/>
              </a:spcBef>
              <a:spcAft>
                <a:spcPts val="1200"/>
              </a:spcAft>
              <a:buSzPts val="2100"/>
              <a:buChar char="•"/>
            </a:pPr>
            <a:r>
              <a:rPr lang="en-GB" sz="21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Thus ecosystem resilience builds on developing and maintaining “</a:t>
            </a:r>
            <a:r>
              <a:rPr lang="en-GB" sz="2100" i="1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capacity of a system to tolerate impacts of drivers without irreversible change in its outputs or structure</a:t>
            </a:r>
            <a:r>
              <a:rPr lang="en-GB" sz="21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”</a:t>
            </a:r>
            <a:endParaRPr sz="21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>
            <a:spLocks noGrp="1"/>
          </p:cNvSpPr>
          <p:nvPr>
            <p:ph type="ctrTitle"/>
          </p:nvPr>
        </p:nvSpPr>
        <p:spPr>
          <a:xfrm>
            <a:off x="464369" y="480311"/>
            <a:ext cx="7652689" cy="89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lang="en-GB" sz="4400" dirty="0" err="1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EbA</a:t>
            </a:r>
            <a:r>
              <a:rPr lang="en-GB" sz="44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 and inclusion</a:t>
            </a:r>
            <a:endParaRPr sz="4400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82" name="Google Shape;182;p30"/>
          <p:cNvSpPr txBox="1">
            <a:spLocks noGrp="1"/>
          </p:cNvSpPr>
          <p:nvPr>
            <p:ph type="body" idx="1"/>
          </p:nvPr>
        </p:nvSpPr>
        <p:spPr>
          <a:xfrm>
            <a:off x="725267" y="1551017"/>
            <a:ext cx="10922781" cy="48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 err="1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EbA</a:t>
            </a: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 often provides greater opportunity to target vulnerable groups whose livelihoods directly depend on natural resources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 err="1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EbA</a:t>
            </a: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 also provides a larger space for women’s involvement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31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The knowledge that women have as managers of natural resources can provide important insights into the design of effective strategies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300"/>
              </a:spcBef>
              <a:spcAft>
                <a:spcPts val="1800"/>
              </a:spcAft>
              <a:buSzPts val="2200"/>
              <a:buNone/>
            </a:pPr>
            <a:r>
              <a:rPr lang="en-GB" sz="2200" b="1" dirty="0">
                <a:solidFill>
                  <a:srgbClr val="009BDD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However, gender integration is not a default process, and it is important to take steps that include local and gender-based experiences in </a:t>
            </a:r>
            <a:r>
              <a:rPr lang="en-GB" sz="2200" b="1" dirty="0" err="1">
                <a:solidFill>
                  <a:srgbClr val="009BDD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EbA</a:t>
            </a:r>
            <a:r>
              <a:rPr lang="en-GB" sz="2200" b="1" dirty="0">
                <a:solidFill>
                  <a:srgbClr val="009BDD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 planning processes</a:t>
            </a:r>
            <a:endParaRPr sz="2200" b="1" dirty="0">
              <a:solidFill>
                <a:srgbClr val="009BDD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>
            <a:spLocks noGrp="1"/>
          </p:cNvSpPr>
          <p:nvPr>
            <p:ph type="ctrTitle"/>
          </p:nvPr>
        </p:nvSpPr>
        <p:spPr>
          <a:xfrm>
            <a:off x="464369" y="590685"/>
            <a:ext cx="9903520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909"/>
              <a:buFont typeface="DM Sans"/>
              <a:buNone/>
            </a:pPr>
            <a:r>
              <a:rPr lang="en-GB" sz="44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Community-Based Adaptation (CBA)</a:t>
            </a:r>
            <a:endParaRPr sz="4400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1"/>
          </p:nvPr>
        </p:nvSpPr>
        <p:spPr>
          <a:xfrm>
            <a:off x="683064" y="1311867"/>
            <a:ext cx="10585157" cy="506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CBA is a community-led process, based on communities’ priorities, needs, knowledge, and capacities, which should empower people to plan for and cope with the impacts of climate change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3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CBA is generally driven by </a:t>
            </a:r>
            <a:r>
              <a:rPr lang="en-GB" sz="2200" u="sng" dirty="0">
                <a:solidFill>
                  <a:schemeClr val="hlink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  <a:hlinkClick r:id="rId3" action="ppaction://hlinksldjump"/>
              </a:rPr>
              <a:t>multiple components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Involves working in partnership with place-based communities to improve their capacity to adapt to climate risks and impacts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Knowledge enhancement of the communities- of both likely future changes in the climate and possible adaptation strategies</a:t>
            </a:r>
            <a:endParaRPr dirty="0"/>
          </a:p>
          <a:p>
            <a:pPr marL="228600" lvl="0" indent="-228600" algn="l" rtl="0">
              <a:lnSpc>
                <a:spcPct val="130000"/>
              </a:lnSpc>
              <a:spcBef>
                <a:spcPts val="2200"/>
              </a:spcBef>
              <a:spcAft>
                <a:spcPts val="0"/>
              </a:spcAft>
              <a:buSzPct val="100000"/>
              <a:buChar char="•"/>
            </a:pPr>
            <a:r>
              <a:rPr lang="en-GB" sz="24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CBA is more like a movement since it involves a community with a shared interest in advocating for institutional and financial support for vulnerable communities to adapt to climate change</a:t>
            </a:r>
            <a:endParaRPr sz="26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ctrTitle"/>
          </p:nvPr>
        </p:nvSpPr>
        <p:spPr>
          <a:xfrm>
            <a:off x="464369" y="480311"/>
            <a:ext cx="7448365" cy="700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Key steps of a CBA model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94" name="Google Shape;194;p15"/>
          <p:cNvSpPr txBox="1">
            <a:spLocks noGrp="1"/>
          </p:cNvSpPr>
          <p:nvPr>
            <p:ph type="body" idx="1"/>
          </p:nvPr>
        </p:nvSpPr>
        <p:spPr>
          <a:xfrm>
            <a:off x="464369" y="1551017"/>
            <a:ext cx="11504632" cy="48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Focus on adaptive capacity-building than adaptation action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Sustained mobilization for trust building among communities and with other stakeholders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Recognise existing local power relations and create spaces for participation of vulnerable groups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Integration of local wisdom and scientific knowledge through capacity building on complexities of climate change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Community-based vulnerability assessments and resilience planning approaches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Addressing underlying causes of vulnerability- building an integrated model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120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Negotiating institutional barriers and coordination with government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>
            <a:spLocks noGrp="1"/>
          </p:cNvSpPr>
          <p:nvPr>
            <p:ph type="ctrTitle"/>
          </p:nvPr>
        </p:nvSpPr>
        <p:spPr>
          <a:xfrm>
            <a:off x="464369" y="590685"/>
            <a:ext cx="9903520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909"/>
              <a:buFont typeface="DM Sans"/>
              <a:buNone/>
            </a:pPr>
            <a:r>
              <a:rPr lang="en-GB" sz="44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Gender mainstreaming in CBA</a:t>
            </a:r>
            <a:endParaRPr sz="4400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00" name="Google Shape;200;p31"/>
          <p:cNvSpPr txBox="1">
            <a:spLocks noGrp="1"/>
          </p:cNvSpPr>
          <p:nvPr>
            <p:ph type="body" idx="1"/>
          </p:nvPr>
        </p:nvSpPr>
        <p:spPr>
          <a:xfrm>
            <a:off x="683064" y="1311867"/>
            <a:ext cx="10585157" cy="506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 b="1" dirty="0">
                <a:solidFill>
                  <a:srgbClr val="009BDD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Gender mainstreaming is a critical factor to the success of a CBA project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b="1" dirty="0">
              <a:solidFill>
                <a:srgbClr val="009BDD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 b="1" dirty="0">
                <a:solidFill>
                  <a:srgbClr val="009BDD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This requires: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b="1" dirty="0">
              <a:solidFill>
                <a:srgbClr val="009BDD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Ensuring that women are part of all discussions of local vulnerability assessments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Applications of participatory gender analysis tools to highlight the gender roles and gender-based vulnerabilities in the community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Focus on knowledge and information sharing and capacity-building of women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ctrTitle"/>
          </p:nvPr>
        </p:nvSpPr>
        <p:spPr>
          <a:xfrm>
            <a:off x="3231511" y="3860631"/>
            <a:ext cx="7448365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800" dirty="0">
                <a:solidFill>
                  <a:srgbClr val="0099CC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Sectoral Adaptation </a:t>
            </a:r>
            <a:endParaRPr dirty="0"/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1"/>
          </p:nvPr>
        </p:nvSpPr>
        <p:spPr>
          <a:xfrm>
            <a:off x="811904" y="1303124"/>
            <a:ext cx="829326" cy="78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/>
              <a:t>2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>
            <a:spLocks noGrp="1"/>
          </p:cNvSpPr>
          <p:nvPr>
            <p:ph type="ctrTitle"/>
          </p:nvPr>
        </p:nvSpPr>
        <p:spPr>
          <a:xfrm>
            <a:off x="464368" y="590685"/>
            <a:ext cx="10902325" cy="74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en-GB" sz="3659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Climate Smart Agriculture (CSA) and Food Security</a:t>
            </a:r>
            <a:endParaRPr sz="3659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739335" y="1440643"/>
            <a:ext cx="10627500" cy="48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8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Climate Change will have an effect on the agriculture ecosystem, especially in Asia</a:t>
            </a:r>
            <a:endParaRPr sz="8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8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Reduced average yields of most crops, especially rice, wheat, and maize</a:t>
            </a:r>
            <a:endParaRPr sz="8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8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Sea level rise also threatens coastal and deltaic rice production areas</a:t>
            </a:r>
            <a:endParaRPr sz="8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8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Indo-Gangetic Plains are under threat of a significant reduction in wheat yields</a:t>
            </a:r>
            <a:endParaRPr sz="8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8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With reduced yields and production of rice and wheat, there is bound to be a “food production shortfall”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464369" y="478972"/>
            <a:ext cx="7448365" cy="76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Understanding Adaptation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84" name="Google Shape;84;p2"/>
          <p:cNvSpPr txBox="1">
            <a:spLocks noGrp="1"/>
          </p:cNvSpPr>
          <p:nvPr>
            <p:ph type="body" idx="1"/>
          </p:nvPr>
        </p:nvSpPr>
        <p:spPr>
          <a:xfrm>
            <a:off x="637734" y="1440642"/>
            <a:ext cx="11060779" cy="525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3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Adaptation refers to adjustment in ecological, social, and human systems in response to actual and expected climatic stimuli and their effects</a:t>
            </a:r>
            <a:endParaRPr sz="3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3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Primarily, adaptation means risk management and reduction of vulnerability to climate variability, uncertainties, and climatic extreme events</a:t>
            </a:r>
            <a:endParaRPr sz="3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3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Adaptation helps to cope better and harness benefits from the changed situation</a:t>
            </a:r>
            <a:endParaRPr sz="3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3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Adaptation to climate change involves anticipating the adverse effects of climate change and taking appropriate action to prevent or minimize the damage they can cause</a:t>
            </a:r>
            <a:endParaRPr sz="3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3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The goal is to reduce vulnerability and exposure to the harmful effects of climate change (like sea-level rise, extreme weather events, or food insecurity)</a:t>
            </a:r>
            <a:endParaRPr sz="3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3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It also encompasses making the most of any potential beneficial opportunities associated with climate change (for example, longer growing seasons or increased yields in some regions</a:t>
            </a:r>
            <a:r>
              <a:rPr lang="en-GB" sz="24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)</a:t>
            </a:r>
            <a:endParaRPr sz="2400" dirty="0"/>
          </a:p>
          <a:p>
            <a:pPr marL="228600" lvl="0" indent="-9906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>
            <a:spLocks noGrp="1"/>
          </p:cNvSpPr>
          <p:nvPr>
            <p:ph type="ctrTitle"/>
          </p:nvPr>
        </p:nvSpPr>
        <p:spPr>
          <a:xfrm>
            <a:off x="464369" y="590685"/>
            <a:ext cx="10238154" cy="74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en-GB" sz="44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Gender and CSA</a:t>
            </a:r>
            <a:endParaRPr sz="4400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18" name="Google Shape;218;p33"/>
          <p:cNvSpPr txBox="1">
            <a:spLocks noGrp="1"/>
          </p:cNvSpPr>
          <p:nvPr>
            <p:ph type="body" idx="1"/>
          </p:nvPr>
        </p:nvSpPr>
        <p:spPr>
          <a:xfrm>
            <a:off x="598658" y="1440643"/>
            <a:ext cx="10697699" cy="48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8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Women and girls will be more impacted</a:t>
            </a:r>
            <a:endParaRPr sz="8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84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As they have the responsibility of ensuring food security within their households</a:t>
            </a:r>
            <a:endParaRPr sz="84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84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Existing social discrimination and cultural practices with women and girls eating last and being the first to forgo nutrition in case of shortage will impact health</a:t>
            </a:r>
            <a:endParaRPr sz="84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84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Increase water stress, will increase the work burden of women subsistence farmers who need access to water for food production and preparation</a:t>
            </a:r>
            <a:endParaRPr sz="84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84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Changes in vegetation cover and frequent disasters will also affect women’s livestock-based livelihoods more</a:t>
            </a:r>
            <a:endParaRPr sz="84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84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Women and girls will be more impacted</a:t>
            </a:r>
            <a:endParaRPr dirty="0"/>
          </a:p>
          <a:p>
            <a:pPr marL="457200" lvl="1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84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8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Climate Smart Agriculture (CSA) thus needs to be more gender-responsive</a:t>
            </a:r>
            <a:endParaRPr sz="8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87629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"/>
          <p:cNvSpPr txBox="1">
            <a:spLocks noGrp="1"/>
          </p:cNvSpPr>
          <p:nvPr>
            <p:ph type="ctrTitle"/>
          </p:nvPr>
        </p:nvSpPr>
        <p:spPr>
          <a:xfrm>
            <a:off x="464368" y="407965"/>
            <a:ext cx="10846057" cy="867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lang="en-GB" sz="3759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Potential Gender Considerations in CSA projects</a:t>
            </a:r>
            <a:endParaRPr sz="3759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pic>
        <p:nvPicPr>
          <p:cNvPr id="224" name="Google Shape;224;p16"/>
          <p:cNvPicPr preferRelativeResize="0"/>
          <p:nvPr/>
        </p:nvPicPr>
        <p:blipFill rotWithShape="1">
          <a:blip r:embed="rId3">
            <a:alphaModFix/>
          </a:blip>
          <a:srcRect t="60922" b="4920"/>
          <a:stretch/>
        </p:blipFill>
        <p:spPr>
          <a:xfrm>
            <a:off x="974407" y="1423357"/>
            <a:ext cx="9899918" cy="4884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>
            <a:spLocks noGrp="1"/>
          </p:cNvSpPr>
          <p:nvPr>
            <p:ph type="ctrTitle"/>
          </p:nvPr>
        </p:nvSpPr>
        <p:spPr>
          <a:xfrm>
            <a:off x="447925" y="420930"/>
            <a:ext cx="103797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909"/>
              <a:buFont typeface="DM Sans"/>
              <a:buNone/>
            </a:pPr>
            <a:r>
              <a:rPr lang="en-GB" sz="44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Gender Responsive Strategies for CSA projects</a:t>
            </a:r>
            <a:endParaRPr sz="4400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pic>
        <p:nvPicPr>
          <p:cNvPr id="230" name="Google Shape;23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6250" y="1253250"/>
            <a:ext cx="7820975" cy="511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>
            <a:spLocks noGrp="1"/>
          </p:cNvSpPr>
          <p:nvPr>
            <p:ph type="ctrTitle"/>
          </p:nvPr>
        </p:nvSpPr>
        <p:spPr>
          <a:xfrm>
            <a:off x="436233" y="717294"/>
            <a:ext cx="10930462" cy="6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lang="en-GB" sz="36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Climate Change Adaptation with focus on Public Health and Epidemics</a:t>
            </a:r>
            <a:endParaRPr sz="3600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36" name="Google Shape;236;p9"/>
          <p:cNvSpPr txBox="1">
            <a:spLocks noGrp="1"/>
          </p:cNvSpPr>
          <p:nvPr>
            <p:ph type="body" idx="1"/>
          </p:nvPr>
        </p:nvSpPr>
        <p:spPr>
          <a:xfrm>
            <a:off x="543169" y="1797204"/>
            <a:ext cx="11105662" cy="471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8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Climate change is projected to increase </a:t>
            </a:r>
            <a:r>
              <a:rPr lang="en-GB" sz="8800" dirty="0">
                <a:latin typeface="Gill Sans Nova" panose="020B0602020104020203" pitchFamily="34" charset="0"/>
                <a:ea typeface="Avenir"/>
                <a:cs typeface="Avenir"/>
                <a:sym typeface="Avenir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threats</a:t>
            </a:r>
            <a:r>
              <a:rPr lang="en-GB" sz="8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 to human health through direct effects of extreme events such as 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GB" sz="8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heat-waves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GB" sz="8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floods and storms</a:t>
            </a:r>
            <a:endParaRPr dirty="0"/>
          </a:p>
          <a:p>
            <a:pPr marL="457200" lvl="1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 sz="8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GB" sz="8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Additionally, it will have health impacts through</a:t>
            </a:r>
            <a:endParaRPr sz="8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8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more complex pathways of altered infectious disease patterns like rising mosquito lines</a:t>
            </a:r>
            <a:endParaRPr sz="8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8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negative effects on food and nutrition security and water scarcity</a:t>
            </a:r>
            <a:endParaRPr sz="8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>
            <a:spLocks noGrp="1"/>
          </p:cNvSpPr>
          <p:nvPr>
            <p:ph type="ctrTitle"/>
          </p:nvPr>
        </p:nvSpPr>
        <p:spPr>
          <a:xfrm>
            <a:off x="464369" y="438106"/>
            <a:ext cx="10930462" cy="802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Gender and health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42" name="Google Shape;242;p34"/>
          <p:cNvSpPr txBox="1">
            <a:spLocks noGrp="1"/>
          </p:cNvSpPr>
          <p:nvPr>
            <p:ph type="body" idx="1"/>
          </p:nvPr>
        </p:nvSpPr>
        <p:spPr>
          <a:xfrm>
            <a:off x="464369" y="1240123"/>
            <a:ext cx="11465034" cy="48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96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Women’s time-poverty due to health care responsibilities will increase</a:t>
            </a:r>
            <a:endParaRPr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96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Mortality and health risks for women in Asia is also likely to be higher than men</a:t>
            </a:r>
            <a:endParaRPr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8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Cultural practices leading to higher mortality risks during storms and flood events, greater risk of developing post-traumatic stress disorder (PTSD)</a:t>
            </a:r>
            <a:endParaRPr sz="80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8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Higher impact of heatwaves, water, and vector-borne diseases (especially malaria)</a:t>
            </a:r>
            <a:endParaRPr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8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Access to water and sanitation facilities, health care services, especially sexual and reproductive health services, will also be impacted during disasters</a:t>
            </a:r>
            <a:endParaRPr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96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There is also evidence of increased gender-based violence, child marriage, and trafficking</a:t>
            </a:r>
            <a:endParaRPr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96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It is thus important to adopt gender-responsive climate change adaptation strategies and practices in the health sector</a:t>
            </a:r>
            <a:endParaRPr sz="96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187325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/>
          </a:p>
          <a:p>
            <a:pPr marL="2286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"/>
          <p:cNvSpPr txBox="1">
            <a:spLocks noGrp="1"/>
          </p:cNvSpPr>
          <p:nvPr>
            <p:ph type="ctrTitle"/>
          </p:nvPr>
        </p:nvSpPr>
        <p:spPr>
          <a:xfrm>
            <a:off x="464369" y="369125"/>
            <a:ext cx="10058265" cy="81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Adaptation strategies continued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graphicFrame>
        <p:nvGraphicFramePr>
          <p:cNvPr id="248" name="Google Shape;248;p18"/>
          <p:cNvGraphicFramePr/>
          <p:nvPr>
            <p:extLst>
              <p:ext uri="{D42A27DB-BD31-4B8C-83A1-F6EECF244321}">
                <p14:modId xmlns:p14="http://schemas.microsoft.com/office/powerpoint/2010/main" val="275734348"/>
              </p:ext>
            </p:extLst>
          </p:nvPr>
        </p:nvGraphicFramePr>
        <p:xfrm>
          <a:off x="566057" y="1157484"/>
          <a:ext cx="11059875" cy="4561270"/>
        </p:xfrm>
        <a:graphic>
          <a:graphicData uri="http://schemas.openxmlformats.org/drawingml/2006/table">
            <a:tbl>
              <a:tblPr firstRow="1" bandRow="1">
                <a:noFill/>
                <a:tableStyleId>{D3E38614-C98B-429A-AAAC-E2691D739B07}</a:tableStyleId>
              </a:tblPr>
              <a:tblGrid>
                <a:gridCol w="525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GENDER RESPONSIVE ADAPTIVE STRATEGIES</a:t>
                      </a:r>
                      <a:endParaRPr dirty="0"/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GENDER RESPONSIVE ADAPTATION PRACTICES</a:t>
                      </a:r>
                      <a:endParaRPr dirty="0"/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8050"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Provide safe shelters and homes for both women and men 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Training on gender-sensitive disaster risk reduction and early warning systems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Promote programmes that facilitate men to seek help for psychosocial problems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Empowerment of women to strengthen their capacity to question and change harmful behavioural norms that put them at risk in the case of extreme events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Gender-sensitive disaster preparedness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Gender</a:t>
                      </a: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          </a:ext>
                          </a:extLst>
                        </a:rPr>
                        <a:t>-sens</a:t>
                      </a: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itive early warning systems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Ensure women’s participation on equal basis in all policy and programme cycles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Target women and men differently in communication campaigns and health promotion strategies, taking into account their gender norms and roles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Adopt strategies at all levels of programming to change norms and practices that prevent women or men from appropriate responses and coping mechanisms in situations of natural disasters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250"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A gender perspective must be incorporated into infectious disease analysis and research to target policies and programmes 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Collected data must be disaggregated by sex, age,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socioeconomic status, education, ethnicity, and geographical location, where appropriate 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An understanding of gender and its implications for health and health-seeking behaviour should be incorporated into the training of health professionals and development of health-sector responses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Ensure better availability and access to, and support by, health systems for both women and men, but especially for women, given their caregiving roles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Support outreach activities, using gender-sensitive information, education, and communication strategies and materials for advocacy and training 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Promote childcare facilities and other approaches to support women’s caregiving role, while trying to transform related gendered roles and norms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>
            <a:spLocks noGrp="1"/>
          </p:cNvSpPr>
          <p:nvPr>
            <p:ph type="ctrTitle"/>
          </p:nvPr>
        </p:nvSpPr>
        <p:spPr>
          <a:xfrm>
            <a:off x="464369" y="369125"/>
            <a:ext cx="10058265" cy="81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lang="en-GB" sz="37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Gender Responsive Health Sector Adaptation</a:t>
            </a:r>
            <a:endParaRPr sz="3700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graphicFrame>
        <p:nvGraphicFramePr>
          <p:cNvPr id="254" name="Google Shape;254;p35"/>
          <p:cNvGraphicFramePr/>
          <p:nvPr>
            <p:extLst>
              <p:ext uri="{D42A27DB-BD31-4B8C-83A1-F6EECF244321}">
                <p14:modId xmlns:p14="http://schemas.microsoft.com/office/powerpoint/2010/main" val="2112763291"/>
              </p:ext>
            </p:extLst>
          </p:nvPr>
        </p:nvGraphicFramePr>
        <p:xfrm>
          <a:off x="595086" y="1181085"/>
          <a:ext cx="11132525" cy="4894275"/>
        </p:xfrm>
        <a:graphic>
          <a:graphicData uri="http://schemas.openxmlformats.org/drawingml/2006/table">
            <a:tbl>
              <a:tblPr firstRow="1" bandRow="1">
                <a:noFill/>
                <a:tableStyleId>{D3E38614-C98B-429A-AAAC-E2691D739B07}</a:tableStyleId>
              </a:tblPr>
              <a:tblGrid>
                <a:gridCol w="473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GENDER RESPONSIVE ADAPTIVE STRATEGIES</a:t>
                      </a:r>
                      <a:endParaRPr dirty="0"/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GENDER RESPONSIVE ADAPTATION PRACTICES</a:t>
                      </a:r>
                      <a:endParaRPr dirty="0"/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075"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⮚"/>
                      </a:pPr>
                      <a:r>
                        <a:rPr lang="en-GB" sz="14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Promote water-saving practices that take into account the different uses and roles related to water for women, girls, and men</a:t>
                      </a:r>
                      <a:endParaRPr sz="140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⮚"/>
                      </a:pPr>
                      <a:r>
                        <a:rPr lang="en-GB" sz="14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Address salination and arsenic contamination of water, proposing specific actions that consider the different patterns of exposure and impacts on women and men</a:t>
                      </a:r>
                      <a:endParaRPr sz="140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⮚"/>
                      </a:pPr>
                      <a:r>
                        <a:rPr lang="en-GB" sz="14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Counter social stigma attached to the effects of arsenic poisoning on women and men</a:t>
                      </a:r>
                      <a:endParaRPr sz="140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⮚"/>
                      </a:pPr>
                      <a:r>
                        <a:rPr lang="en-GB" sz="14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Ensure affordable drinking water, taking into account the different roles and needs of women and men</a:t>
                      </a:r>
                      <a:endParaRPr sz="140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⮚"/>
                      </a:pPr>
                      <a:r>
                        <a:rPr lang="en-GB" sz="14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Empower women and facilitate their equal participation in management of water resources at national, regional, and grassroots levels</a:t>
                      </a:r>
                      <a:endParaRPr sz="140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⮚"/>
                      </a:pPr>
                      <a:r>
                        <a:rPr lang="en-GB" sz="14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Appropriate technologies for assuring potable water closer to where families live </a:t>
                      </a:r>
                      <a:endParaRPr sz="140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⮚"/>
                      </a:pPr>
                      <a:r>
                        <a:rPr lang="en-GB" sz="14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Strengthen forestation and water harvesting mechanisms, considering the different roles, needs, and impacts on women and men </a:t>
                      </a:r>
                      <a:endParaRPr sz="140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⮚"/>
                      </a:pPr>
                      <a:r>
                        <a:rPr lang="en-GB" sz="14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Promote women’s rights to own land and ownership of land use certificates </a:t>
                      </a:r>
                      <a:endParaRPr sz="140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⮚"/>
                      </a:pPr>
                      <a:r>
                        <a:rPr lang="en-GB" sz="14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Effective implementation of water policies that consider women’s and men’s different needs and roles for water use, provision, and consumption</a:t>
                      </a:r>
                      <a:endParaRPr sz="140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⮚"/>
                      </a:pPr>
                      <a:r>
                        <a:rPr lang="en-GB" sz="14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Ensure equitable access to resources also in relation to payments for environmental services</a:t>
                      </a:r>
                      <a:endParaRPr sz="140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075"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⮚"/>
                      </a:pPr>
                      <a:r>
                        <a:rPr lang="en-GB" sz="14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Build strong and supportive networks for both women and men</a:t>
                      </a:r>
                      <a:endParaRPr sz="140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⮚"/>
                      </a:pPr>
                      <a:r>
                        <a:rPr lang="en-GB" sz="14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Promote gender-sensitive training to eliminate violence against women, girls, and boys</a:t>
                      </a:r>
                      <a:endParaRPr sz="140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⮚"/>
                      </a:pPr>
                      <a:r>
                        <a:rPr lang="en-GB" sz="14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Capacity building within the health system to ensure early detection of domestic or sexual violence </a:t>
                      </a:r>
                      <a:endParaRPr sz="140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⮚"/>
                      </a:pPr>
                      <a:r>
                        <a:rPr lang="en-GB" sz="14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Involve women in management of shelters and distribution activities</a:t>
                      </a:r>
                      <a:endParaRPr sz="140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⮚"/>
                      </a:pPr>
                      <a:r>
                        <a:rPr lang="en-GB" sz="14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Policy initiatives in the health, education, finance and labour sectors to be conceived as a part of a cohesive national/ international violence prevention effort that includes women, girls, men, and boys </a:t>
                      </a:r>
                      <a:endParaRPr sz="140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⮚"/>
                      </a:pPr>
                      <a:r>
                        <a:rPr lang="en-GB" sz="14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Implement appropriate health services that respond to the specific needs of women and men based on their respective needs, roles and capacities</a:t>
                      </a:r>
                      <a:endParaRPr sz="140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⮚"/>
                      </a:pPr>
                      <a:r>
                        <a:rPr lang="en-GB" sz="14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Design effective referral systems for cases of domestic violence Design referral system for cases of sexual harassment</a:t>
                      </a:r>
                      <a:endParaRPr sz="140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>
            <a:spLocks noGrp="1"/>
          </p:cNvSpPr>
          <p:nvPr>
            <p:ph type="ctrTitle"/>
          </p:nvPr>
        </p:nvSpPr>
        <p:spPr>
          <a:xfrm>
            <a:off x="464369" y="369125"/>
            <a:ext cx="10058265" cy="81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Strategies continued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graphicFrame>
        <p:nvGraphicFramePr>
          <p:cNvPr id="260" name="Google Shape;260;p36"/>
          <p:cNvGraphicFramePr/>
          <p:nvPr/>
        </p:nvGraphicFramePr>
        <p:xfrm>
          <a:off x="711200" y="1181085"/>
          <a:ext cx="10755075" cy="4825695"/>
        </p:xfrm>
        <a:graphic>
          <a:graphicData uri="http://schemas.openxmlformats.org/drawingml/2006/table">
            <a:tbl>
              <a:tblPr firstRow="1" bandRow="1">
                <a:noFill/>
                <a:tableStyleId>{D3E38614-C98B-429A-AAAC-E2691D739B07}</a:tableStyleId>
              </a:tblPr>
              <a:tblGrid>
                <a:gridCol w="541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GENDER RESPONSIVE ADAPTIVE STRATEGIES</a:t>
                      </a:r>
                      <a:endParaRPr dirty="0"/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GENDER RESPONSIVE ADAPTATION PRACTICES</a:t>
                      </a:r>
                      <a:endParaRPr dirty="0"/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075"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Promote programmes that facilitate men to seek help for psychosocial problems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Empower women to enhance their capacities to look after themselves and their families and specifically to use available social and other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networks to cope with increased burdens and tensions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Target women and men differently in post-disaster relief, taking into account gender norms, roles and relations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075"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Involve women and men in conservation of biodiversity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Training on agricultural extension for both women and men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Better nutrition supplements for needy families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Marketing facilities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Land rights for women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075"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Build strong and supportive networks for both women and men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Promote gender-sensitive training to eliminate violence against women, girls and boys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Capacity building within the health system to ensure early detection of domestic or sexual violence 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Involve women in management of shelters and distribution activities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Policy initiatives in the health, education, finance and labour sectors to be conceived as a part of a cohesive national/ international violence prevention effort that includes women, girls, men and boys 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Implement appropriate health services that respond to the specific needs of women and men based on their respective needs, roles and capacities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Noto Sans Symbols"/>
                        <a:buChar char="⮚"/>
                      </a:pPr>
                      <a:r>
                        <a:rPr lang="en-GB" sz="1450" u="none" strike="noStrike" cap="none" dirty="0">
                          <a:latin typeface="Gill Sans Nova" panose="020B0602020104020203" pitchFamily="34" charset="0"/>
                          <a:ea typeface="Avenir"/>
                          <a:cs typeface="Avenir"/>
                          <a:sym typeface="Avenir"/>
                        </a:rPr>
                        <a:t>Design effective referral systems for cases of domestic violence Design referral system for cases of sexual harassment</a:t>
                      </a:r>
                      <a:endParaRPr sz="1450" u="none" strike="noStrike" cap="none" dirty="0">
                        <a:latin typeface="Gill Sans Nova" panose="020B0602020104020203" pitchFamily="34" charset="0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"/>
          <p:cNvSpPr txBox="1">
            <a:spLocks noGrp="1"/>
          </p:cNvSpPr>
          <p:nvPr>
            <p:ph type="ctrTitle"/>
          </p:nvPr>
        </p:nvSpPr>
        <p:spPr>
          <a:xfrm>
            <a:off x="463375" y="590672"/>
            <a:ext cx="11184600" cy="7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DM Sans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Climate Change Adaptation and Disaster Management in  Coastal Zones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66" name="Google Shape;266;p10"/>
          <p:cNvSpPr txBox="1">
            <a:spLocks noGrp="1"/>
          </p:cNvSpPr>
          <p:nvPr>
            <p:ph type="body" idx="1"/>
          </p:nvPr>
        </p:nvSpPr>
        <p:spPr>
          <a:xfrm>
            <a:off x="823741" y="1762034"/>
            <a:ext cx="10979053" cy="479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4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Coastal and marine systems are under increasing stress from both climatic and non-climatic drivers in Asia. These would involve </a:t>
            </a:r>
            <a:endParaRPr sz="24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damage to the coastal ecosystems 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increase in disasters due to storm surges and tropical cyclones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4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Causing loss of livelihoods and social impacts, especially the poor and women. For example, </a:t>
            </a:r>
            <a:endParaRPr sz="24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Women involved in processing fish, preparing for market, and small-scale harvesting –activities that are close to the shore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Decline in near-shore resources will impact food security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Salt-water intrusion and disruption of water systems during extreme events will increase women’s workload for fetching water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87629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/>
          </a:p>
          <a:p>
            <a:pPr marL="685800" lvl="1" indent="-111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>
            <a:spLocks noGrp="1"/>
          </p:cNvSpPr>
          <p:nvPr>
            <p:ph type="ctrTitle"/>
          </p:nvPr>
        </p:nvSpPr>
        <p:spPr>
          <a:xfrm>
            <a:off x="464369" y="661023"/>
            <a:ext cx="11183680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DM Sans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Climate Change Adaptation and Disaster Management in Coastal Zones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72" name="Google Shape;272;p37"/>
          <p:cNvSpPr txBox="1">
            <a:spLocks noGrp="1"/>
          </p:cNvSpPr>
          <p:nvPr>
            <p:ph type="body" idx="1"/>
          </p:nvPr>
        </p:nvSpPr>
        <p:spPr>
          <a:xfrm>
            <a:off x="584591" y="1818304"/>
            <a:ext cx="11063458" cy="48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There is an observed gendered disparity in mortality during disasters, especially storms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There is also evidence of increased gender-based violence, child marriage, and trafficking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It is thus important to adopt gender-responsive climate change adaptation strategies and practices in coastal zones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87629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685800" lvl="1" indent="-111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6"/>
          <p:cNvSpPr txBox="1">
            <a:spLocks noGrp="1"/>
          </p:cNvSpPr>
          <p:nvPr>
            <p:ph type="ctrTitle"/>
          </p:nvPr>
        </p:nvSpPr>
        <p:spPr>
          <a:xfrm>
            <a:off x="551455" y="480310"/>
            <a:ext cx="7448365" cy="846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Adaptation Models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90" name="Google Shape;90;p26"/>
          <p:cNvSpPr txBox="1">
            <a:spLocks noGrp="1"/>
          </p:cNvSpPr>
          <p:nvPr>
            <p:ph type="body" idx="1"/>
          </p:nvPr>
        </p:nvSpPr>
        <p:spPr>
          <a:xfrm>
            <a:off x="702267" y="1551018"/>
            <a:ext cx="10430189" cy="48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Adaptation models can be </a:t>
            </a:r>
            <a:r>
              <a:rPr lang="en-GB" sz="2200" b="1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short-term </a:t>
            </a: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(less than 10 years), addressing impacts that are already occurring and are likely to rise in the immediate future. 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These are often </a:t>
            </a:r>
            <a:r>
              <a:rPr lang="en-GB" sz="2200" b="1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local measures, infrastructure or service-oriented </a:t>
            </a: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and often targeted to a specific risk (EWS)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Many adaptation models are </a:t>
            </a:r>
            <a:r>
              <a:rPr lang="en-GB" sz="2200" b="1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medium or long-term responses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 These focus on </a:t>
            </a:r>
            <a:r>
              <a:rPr lang="en-GB" sz="2200" b="1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enhancing adaptive capacity </a:t>
            </a: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or the ability of a system (human, natural or managed) to adjust to climate change</a:t>
            </a:r>
            <a:endParaRPr sz="2200" dirty="0"/>
          </a:p>
          <a:p>
            <a:pPr marL="228600" lvl="0" indent="-99060" algn="l" rtl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"/>
          <p:cNvSpPr txBox="1">
            <a:spLocks noGrp="1"/>
          </p:cNvSpPr>
          <p:nvPr>
            <p:ph type="ctrTitle"/>
          </p:nvPr>
        </p:nvSpPr>
        <p:spPr>
          <a:xfrm>
            <a:off x="464376" y="514475"/>
            <a:ext cx="114909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Gender Responsive Coastal Zone Adaptation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78" name="Google Shape;278;p19"/>
          <p:cNvSpPr txBox="1">
            <a:spLocks noGrp="1"/>
          </p:cNvSpPr>
          <p:nvPr>
            <p:ph type="body" idx="1"/>
          </p:nvPr>
        </p:nvSpPr>
        <p:spPr>
          <a:xfrm>
            <a:off x="464369" y="1278909"/>
            <a:ext cx="11727600" cy="54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4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Encourage leadership and women’s effective participation in organizations and all decision-making processes</a:t>
            </a:r>
            <a:endParaRPr sz="24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4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Involving of women in designing and construction of spaces (physical barriers like sea-walls, gabions, etc) around them </a:t>
            </a:r>
            <a:endParaRPr sz="24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4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Shelters should be safe and have sufficient space to ensure privacy</a:t>
            </a:r>
            <a:endParaRPr sz="24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4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Providing opportunities for women in coastal adaptation infrastructure construction</a:t>
            </a:r>
            <a:endParaRPr sz="24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4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Early warning systems should be accessible to women</a:t>
            </a:r>
            <a:endParaRPr sz="24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4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Involve women in mangrove regeneration and ecosystem restoration projects</a:t>
            </a:r>
            <a:endParaRPr sz="24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4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Reproductive health needs to be incorporated in disaster relief and  management programmes</a:t>
            </a:r>
            <a:endParaRPr sz="24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4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Fisheries and tourism sectors should focus on gender-sensitive research, engagement of women in planning and management, and capacity building of women for job opportunities</a:t>
            </a:r>
            <a:endParaRPr sz="24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4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Include gender criteria in Environment Impact Assessments (EIAs)</a:t>
            </a:r>
            <a:endParaRPr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"/>
          <p:cNvSpPr txBox="1"/>
          <p:nvPr/>
        </p:nvSpPr>
        <p:spPr>
          <a:xfrm>
            <a:off x="332301" y="3989325"/>
            <a:ext cx="427945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Thank You!</a:t>
            </a:r>
            <a:endParaRPr sz="1600" b="1" i="0" u="none" strike="noStrike" cap="none" dirty="0">
              <a:solidFill>
                <a:srgbClr val="000000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3" name="Google Shape;213;p14">
            <a:extLst>
              <a:ext uri="{FF2B5EF4-FFF2-40B4-BE49-F238E27FC236}">
                <a16:creationId xmlns:a16="http://schemas.microsoft.com/office/drawing/2014/main" id="{01CB0F04-B9E8-4E30-BCD9-C61B60966F4B}"/>
              </a:ext>
            </a:extLst>
          </p:cNvPr>
          <p:cNvSpPr txBox="1"/>
          <p:nvPr/>
        </p:nvSpPr>
        <p:spPr>
          <a:xfrm>
            <a:off x="6096000" y="3619993"/>
            <a:ext cx="39838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Insert photo within the green frame</a:t>
            </a:r>
            <a:endParaRPr sz="18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7"/>
          <p:cNvSpPr txBox="1">
            <a:spLocks noGrp="1"/>
          </p:cNvSpPr>
          <p:nvPr>
            <p:ph type="ctrTitle"/>
          </p:nvPr>
        </p:nvSpPr>
        <p:spPr>
          <a:xfrm>
            <a:off x="3231511" y="3860631"/>
            <a:ext cx="7448365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800" dirty="0">
                <a:solidFill>
                  <a:srgbClr val="0099CC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Local Adaptation Models</a:t>
            </a:r>
            <a:endParaRPr dirty="0"/>
          </a:p>
        </p:txBody>
      </p:sp>
      <p:sp>
        <p:nvSpPr>
          <p:cNvPr id="96" name="Google Shape;96;p27"/>
          <p:cNvSpPr txBox="1">
            <a:spLocks noGrp="1"/>
          </p:cNvSpPr>
          <p:nvPr>
            <p:ph type="body" idx="1"/>
          </p:nvPr>
        </p:nvSpPr>
        <p:spPr>
          <a:xfrm>
            <a:off x="811904" y="1303124"/>
            <a:ext cx="829326" cy="78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/>
              <a:t>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ctrTitle"/>
          </p:nvPr>
        </p:nvSpPr>
        <p:spPr>
          <a:xfrm>
            <a:off x="464369" y="480310"/>
            <a:ext cx="10766339" cy="77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lang="en-GB" sz="3759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Local Adaptation Plans of Action (LAPA) in Nepal</a:t>
            </a:r>
            <a:endParaRPr sz="3759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712835" y="1381118"/>
            <a:ext cx="10766400" cy="48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141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592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Initiated in 2013 as part of NAPA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14183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ct val="137592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Also included in the NAP process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14183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ct val="137592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LAPA is a spatial approach to adaptation planning. 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16243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ct val="117936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Prepared at the local government level with coverage of a decentralized administrative or geographical unit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14183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ct val="137592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May be with or without community participation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16243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ct val="117936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Although in most cases, LAPAs have mainstreamed participatory processes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14183" algn="l" rtl="0">
              <a:lnSpc>
                <a:spcPct val="100000"/>
              </a:lnSpc>
              <a:spcBef>
                <a:spcPts val="2800"/>
              </a:spcBef>
              <a:spcAft>
                <a:spcPts val="1800"/>
              </a:spcAft>
              <a:buClr>
                <a:schemeClr val="dk1"/>
              </a:buClr>
              <a:buSzPct val="137592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Consist of seven steps for integrating climate change resilience into local-to-national planning processes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"/>
          <p:cNvSpPr txBox="1">
            <a:spLocks noGrp="1"/>
          </p:cNvSpPr>
          <p:nvPr>
            <p:ph type="ctrTitle"/>
          </p:nvPr>
        </p:nvSpPr>
        <p:spPr>
          <a:xfrm>
            <a:off x="464369" y="406218"/>
            <a:ext cx="7448365" cy="78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Seven Steps of LAPA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grpSp>
        <p:nvGrpSpPr>
          <p:cNvPr id="108" name="Google Shape;108;p12"/>
          <p:cNvGrpSpPr/>
          <p:nvPr/>
        </p:nvGrpSpPr>
        <p:grpSpPr>
          <a:xfrm>
            <a:off x="304799" y="1321761"/>
            <a:ext cx="5791201" cy="4724352"/>
            <a:chOff x="0" y="0"/>
            <a:chExt cx="5791201" cy="4724352"/>
          </a:xfrm>
        </p:grpSpPr>
        <p:sp>
          <p:nvSpPr>
            <p:cNvPr id="109" name="Google Shape;109;p12"/>
            <p:cNvSpPr/>
            <p:nvPr/>
          </p:nvSpPr>
          <p:spPr>
            <a:xfrm>
              <a:off x="0" y="3556899"/>
              <a:ext cx="5791201" cy="1167453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2"/>
            <p:cNvSpPr txBox="1"/>
            <p:nvPr/>
          </p:nvSpPr>
          <p:spPr>
            <a:xfrm>
              <a:off x="0" y="3556899"/>
              <a:ext cx="5791201" cy="630425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txBody>
            <a:bodyPr spcFirstLastPara="1" wrap="square" lIns="149350" tIns="149350" rIns="149350" bIns="149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GB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 3: Prioritization of Adaptation Options 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>
              <a:off x="0" y="4163975"/>
              <a:ext cx="5791201" cy="537028"/>
            </a:xfrm>
            <a:prstGeom prst="rect">
              <a:avLst/>
            </a:prstGeom>
            <a:solidFill>
              <a:srgbClr val="CCD3EA">
                <a:alpha val="89411"/>
              </a:srgbClr>
            </a:solidFill>
            <a:ln w="12700" cap="flat" cmpd="sng">
              <a:solidFill>
                <a:srgbClr val="CCD3EA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2"/>
            <p:cNvSpPr txBox="1"/>
            <p:nvPr/>
          </p:nvSpPr>
          <p:spPr>
            <a:xfrm>
              <a:off x="0" y="4163975"/>
              <a:ext cx="5791201" cy="5370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8000" tIns="22850" rIns="1280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GB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Gender sensitive multi-criteria ranking to prioritize adaptation actions based on gender needs and priorities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2"/>
            <p:cNvSpPr/>
            <p:nvPr/>
          </p:nvSpPr>
          <p:spPr>
            <a:xfrm rot="10800000">
              <a:off x="0" y="1778867"/>
              <a:ext cx="5791201" cy="1795544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0099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2"/>
            <p:cNvSpPr txBox="1"/>
            <p:nvPr/>
          </p:nvSpPr>
          <p:spPr>
            <a:xfrm>
              <a:off x="0" y="1778867"/>
              <a:ext cx="5791201" cy="630235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txBody>
            <a:bodyPr spcFirstLastPara="1" wrap="square" lIns="149350" tIns="149350" rIns="149350" bIns="149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GB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 2: Vulnerability and Adaptation Assessment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0" y="2409103"/>
              <a:ext cx="5791201" cy="536867"/>
            </a:xfrm>
            <a:prstGeom prst="rect">
              <a:avLst/>
            </a:prstGeom>
            <a:solidFill>
              <a:srgbClr val="CCD3EA">
                <a:alpha val="89411"/>
              </a:srgbClr>
            </a:solidFill>
            <a:ln w="12700" cap="flat" cmpd="sng">
              <a:solidFill>
                <a:srgbClr val="CCD3EA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2"/>
            <p:cNvSpPr txBox="1"/>
            <p:nvPr/>
          </p:nvSpPr>
          <p:spPr>
            <a:xfrm>
              <a:off x="0" y="2409103"/>
              <a:ext cx="5791201" cy="53686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8000" tIns="22850" rIns="1280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GB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Identification of vulnerable men and women across social groups in the hotspots 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2"/>
            <p:cNvSpPr/>
            <p:nvPr/>
          </p:nvSpPr>
          <p:spPr>
            <a:xfrm rot="10800000">
              <a:off x="0" y="0"/>
              <a:ext cx="5791201" cy="1795544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0099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2"/>
            <p:cNvSpPr txBox="1"/>
            <p:nvPr/>
          </p:nvSpPr>
          <p:spPr>
            <a:xfrm>
              <a:off x="0" y="0"/>
              <a:ext cx="5791201" cy="630235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txBody>
            <a:bodyPr spcFirstLastPara="1" wrap="square" lIns="149350" tIns="149350" rIns="149350" bIns="149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GB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 1: Climate Change Sensitization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2"/>
            <p:cNvSpPr/>
            <p:nvPr/>
          </p:nvSpPr>
          <p:spPr>
            <a:xfrm>
              <a:off x="0" y="631071"/>
              <a:ext cx="5791201" cy="536867"/>
            </a:xfrm>
            <a:prstGeom prst="rect">
              <a:avLst/>
            </a:prstGeom>
            <a:solidFill>
              <a:srgbClr val="CCD3EA">
                <a:alpha val="89411"/>
              </a:srgbClr>
            </a:solidFill>
            <a:ln w="12700" cap="flat" cmpd="sng">
              <a:solidFill>
                <a:srgbClr val="CCD3EA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2"/>
            <p:cNvSpPr txBox="1"/>
            <p:nvPr/>
          </p:nvSpPr>
          <p:spPr>
            <a:xfrm>
              <a:off x="0" y="631071"/>
              <a:ext cx="5791201" cy="53686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8000" tIns="22850" rIns="1280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GB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Gender analysis and mobility mapping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12"/>
          <p:cNvGrpSpPr/>
          <p:nvPr/>
        </p:nvGrpSpPr>
        <p:grpSpPr>
          <a:xfrm>
            <a:off x="6196334" y="1345945"/>
            <a:ext cx="5791201" cy="4723517"/>
            <a:chOff x="0" y="835"/>
            <a:chExt cx="5791201" cy="4723517"/>
          </a:xfrm>
        </p:grpSpPr>
        <p:sp>
          <p:nvSpPr>
            <p:cNvPr id="122" name="Google Shape;122;p12"/>
            <p:cNvSpPr/>
            <p:nvPr/>
          </p:nvSpPr>
          <p:spPr>
            <a:xfrm>
              <a:off x="0" y="3556899"/>
              <a:ext cx="5791201" cy="1167453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2"/>
            <p:cNvSpPr txBox="1"/>
            <p:nvPr/>
          </p:nvSpPr>
          <p:spPr>
            <a:xfrm>
              <a:off x="0" y="3556899"/>
              <a:ext cx="5791201" cy="630425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GB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Steps 6 and 7:  Implementation and Progress Assessment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2"/>
            <p:cNvSpPr/>
            <p:nvPr/>
          </p:nvSpPr>
          <p:spPr>
            <a:xfrm>
              <a:off x="0" y="4163975"/>
              <a:ext cx="5791201" cy="537028"/>
            </a:xfrm>
            <a:prstGeom prst="rect">
              <a:avLst/>
            </a:prstGeom>
            <a:solidFill>
              <a:srgbClr val="CCD3EA">
                <a:alpha val="89411"/>
              </a:srgbClr>
            </a:solidFill>
            <a:ln w="12700" cap="flat" cmpd="sng">
              <a:solidFill>
                <a:srgbClr val="CCD3EA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2"/>
            <p:cNvSpPr txBox="1"/>
            <p:nvPr/>
          </p:nvSpPr>
          <p:spPr>
            <a:xfrm>
              <a:off x="0" y="4163975"/>
              <a:ext cx="5791201" cy="5370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13775" tIns="20300" rIns="1137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GB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Gender inclusion in decision making processes and M&amp;E based on gender, age, class, class and ethnicity disaggregated data 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 rot="10800000">
              <a:off x="0" y="1778867"/>
              <a:ext cx="5791201" cy="1795544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0099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2"/>
            <p:cNvSpPr txBox="1"/>
            <p:nvPr/>
          </p:nvSpPr>
          <p:spPr>
            <a:xfrm>
              <a:off x="0" y="1778867"/>
              <a:ext cx="5791201" cy="630235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GB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 5: LAPA Integration into planning process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0" y="2409103"/>
              <a:ext cx="5791201" cy="536867"/>
            </a:xfrm>
            <a:prstGeom prst="rect">
              <a:avLst/>
            </a:prstGeom>
            <a:solidFill>
              <a:srgbClr val="CCD3EA">
                <a:alpha val="89411"/>
              </a:srgbClr>
            </a:solidFill>
            <a:ln w="12700" cap="flat" cmpd="sng">
              <a:solidFill>
                <a:srgbClr val="CCD3EA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2"/>
            <p:cNvSpPr txBox="1"/>
            <p:nvPr/>
          </p:nvSpPr>
          <p:spPr>
            <a:xfrm>
              <a:off x="0" y="2409103"/>
              <a:ext cx="5791201" cy="53686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8000" tIns="22850" rIns="1280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GB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Systems for gender and social inclusion including Gender Responsive Budgeting 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 rot="10800000">
              <a:off x="0" y="835"/>
              <a:ext cx="5791201" cy="1795544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0099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2"/>
            <p:cNvSpPr txBox="1"/>
            <p:nvPr/>
          </p:nvSpPr>
          <p:spPr>
            <a:xfrm>
              <a:off x="0" y="835"/>
              <a:ext cx="5791201" cy="630235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GB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 4: LAPA Formulation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0" y="631071"/>
              <a:ext cx="5791201" cy="536867"/>
            </a:xfrm>
            <a:prstGeom prst="rect">
              <a:avLst/>
            </a:prstGeom>
            <a:solidFill>
              <a:srgbClr val="CCD3EA">
                <a:alpha val="89411"/>
              </a:srgbClr>
            </a:solidFill>
            <a:ln w="12700" cap="flat" cmpd="sng">
              <a:solidFill>
                <a:srgbClr val="CCD3EA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2"/>
            <p:cNvSpPr txBox="1"/>
            <p:nvPr/>
          </p:nvSpPr>
          <p:spPr>
            <a:xfrm>
              <a:off x="0" y="631071"/>
              <a:ext cx="5791201" cy="53686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8000" tIns="22850" rIns="1280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GB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Setting milestones and targets with focus on ‘how to ensure equitable benefits for women’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>
            <a:spLocks noGrp="1"/>
          </p:cNvSpPr>
          <p:nvPr>
            <p:ph type="ctrTitle"/>
          </p:nvPr>
        </p:nvSpPr>
        <p:spPr>
          <a:xfrm>
            <a:off x="464369" y="590685"/>
            <a:ext cx="8285736" cy="67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909"/>
              <a:buFont typeface="DM Sans"/>
              <a:buNone/>
            </a:pPr>
            <a:r>
              <a:rPr lang="en-GB" sz="44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City-Resilience Action Plans</a:t>
            </a:r>
            <a:endParaRPr sz="4400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39" name="Google Shape;139;p4"/>
          <p:cNvSpPr txBox="1">
            <a:spLocks noGrp="1"/>
          </p:cNvSpPr>
          <p:nvPr>
            <p:ph type="body" idx="1"/>
          </p:nvPr>
        </p:nvSpPr>
        <p:spPr>
          <a:xfrm>
            <a:off x="584590" y="1635424"/>
            <a:ext cx="10922781" cy="48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Defines Urban Resilience as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the capacity of individuals, communities, institutions, businesses, and systems within a city 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to survive, adapt and grow 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no matter what kinds of chronic stresses and acute shocks they experience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Uses multiple strategies to help cities understand their vulnerabilities and prepare for climate impacts and disasters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ctrTitle"/>
          </p:nvPr>
        </p:nvSpPr>
        <p:spPr>
          <a:xfrm>
            <a:off x="647249" y="480310"/>
            <a:ext cx="7448365" cy="75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The City-Resilience Framework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745723" y="1242289"/>
            <a:ext cx="11014868" cy="4907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The City Resilience Framework (CRF) describes the essential systems of a city in terms of four dimensions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Health and Wellbeing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Economy and Society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Infrastructure and Environment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Leadership and Strategy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Each dimension contains three “drivers” – a total of 12 goals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2800"/>
              </a:spcBef>
              <a:spcAft>
                <a:spcPts val="1800"/>
              </a:spcAft>
              <a:buClr>
                <a:schemeClr val="dk1"/>
              </a:buClr>
              <a:buSzPts val="24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These are further broken into 52 indicators which reflect the actions that cities can take to improve their resilience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"/>
          <p:cNvSpPr txBox="1">
            <a:spLocks noGrp="1"/>
          </p:cNvSpPr>
          <p:nvPr>
            <p:ph type="ctrTitle"/>
          </p:nvPr>
        </p:nvSpPr>
        <p:spPr>
          <a:xfrm>
            <a:off x="464369" y="492369"/>
            <a:ext cx="7448365" cy="688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909"/>
              <a:buFont typeface="DM Sans"/>
              <a:buNone/>
            </a:pPr>
            <a:r>
              <a:rPr lang="en-GB" sz="44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CRF for health and wellbeing</a:t>
            </a:r>
            <a:endParaRPr sz="4400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pic>
        <p:nvPicPr>
          <p:cNvPr id="151" name="Google Shape;15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977" y="1181084"/>
            <a:ext cx="9718103" cy="5145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2DE2654EABE24CB34213B932CACF73" ma:contentTypeVersion="13" ma:contentTypeDescription="Create a new document." ma:contentTypeScope="" ma:versionID="ebce395a1a78621b3ae358f12c65b431">
  <xsd:schema xmlns:xsd="http://www.w3.org/2001/XMLSchema" xmlns:xs="http://www.w3.org/2001/XMLSchema" xmlns:p="http://schemas.microsoft.com/office/2006/metadata/properties" xmlns:ns2="6af957f9-d7c2-49ad-b823-204c2929738d" xmlns:ns3="2adba978-3ea5-49dc-a411-a06306ec3566" targetNamespace="http://schemas.microsoft.com/office/2006/metadata/properties" ma:root="true" ma:fieldsID="3bc52847a05b6c3b46fb7945f0e4bddd" ns2:_="" ns3:_="">
    <xsd:import namespace="6af957f9-d7c2-49ad-b823-204c2929738d"/>
    <xsd:import namespace="2adba978-3ea5-49dc-a411-a06306ec356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f957f9-d7c2-49ad-b823-204c2929738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ba978-3ea5-49dc-a411-a06306ec35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0DD1BD0C-A040-4CA0-9E3E-C8E5455784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f957f9-d7c2-49ad-b823-204c2929738d"/>
    <ds:schemaRef ds:uri="2adba978-3ea5-49dc-a411-a06306ec35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F1F90D-FB98-44C8-803C-32777CAE176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D5DF798-3125-4DFB-A35C-2599ABF84D5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6D9C823-E155-4253-BE7D-4C08A473152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2770</Words>
  <Application>Microsoft Office PowerPoint</Application>
  <PresentationFormat>Widescreen</PresentationFormat>
  <Paragraphs>229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Calibri</vt:lpstr>
      <vt:lpstr>Noto Sans Symbols</vt:lpstr>
      <vt:lpstr>Arial</vt:lpstr>
      <vt:lpstr>Roboto</vt:lpstr>
      <vt:lpstr>Gill Sans Nova</vt:lpstr>
      <vt:lpstr>DM Sans</vt:lpstr>
      <vt:lpstr>Barlow</vt:lpstr>
      <vt:lpstr>Office Theme</vt:lpstr>
      <vt:lpstr>Local and Sectoral  Adaptation Models and Gender</vt:lpstr>
      <vt:lpstr>Understanding Adaptation</vt:lpstr>
      <vt:lpstr>Adaptation Models</vt:lpstr>
      <vt:lpstr>Local Adaptation Models</vt:lpstr>
      <vt:lpstr>Local Adaptation Plans of Action (LAPA) in Nepal</vt:lpstr>
      <vt:lpstr>Seven Steps of LAPA</vt:lpstr>
      <vt:lpstr>City-Resilience Action Plans</vt:lpstr>
      <vt:lpstr>The City-Resilience Framework</vt:lpstr>
      <vt:lpstr>CRF for health and wellbeing</vt:lpstr>
      <vt:lpstr>Infrastructure-based Planning</vt:lpstr>
      <vt:lpstr>Gender-responsive infrastructure planning</vt:lpstr>
      <vt:lpstr>Infrastructure planning process</vt:lpstr>
      <vt:lpstr>Ecosystem-Based Adaptation (EbA)</vt:lpstr>
      <vt:lpstr>EbA and inclusion</vt:lpstr>
      <vt:lpstr>Community-Based Adaptation (CBA)</vt:lpstr>
      <vt:lpstr>Key steps of a CBA model</vt:lpstr>
      <vt:lpstr>Gender mainstreaming in CBA</vt:lpstr>
      <vt:lpstr>Sectoral Adaptation </vt:lpstr>
      <vt:lpstr>Climate Smart Agriculture (CSA) and Food Security</vt:lpstr>
      <vt:lpstr>Gender and CSA</vt:lpstr>
      <vt:lpstr>Potential Gender Considerations in CSA projects</vt:lpstr>
      <vt:lpstr>Gender Responsive Strategies for CSA projects</vt:lpstr>
      <vt:lpstr>Climate Change Adaptation with focus on Public Health and Epidemics</vt:lpstr>
      <vt:lpstr>Gender and health</vt:lpstr>
      <vt:lpstr>Adaptation strategies continued</vt:lpstr>
      <vt:lpstr>Gender Responsive Health Sector Adaptation</vt:lpstr>
      <vt:lpstr>Strategies continued</vt:lpstr>
      <vt:lpstr>Climate Change Adaptation and Disaster Management in  Coastal Zones</vt:lpstr>
      <vt:lpstr>Climate Change Adaptation and Disaster Management in Coastal Zones</vt:lpstr>
      <vt:lpstr>Gender Responsive Coastal Zone Adaptation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and Sectoral  Adaptation Models and Gender</dc:title>
  <dc:creator>SOEJOETI Ariani Hasanah</dc:creator>
  <cp:lastModifiedBy>Bobae Lee</cp:lastModifiedBy>
  <cp:revision>2</cp:revision>
  <dcterms:created xsi:type="dcterms:W3CDTF">2021-08-11T15:12:32Z</dcterms:created>
  <dcterms:modified xsi:type="dcterms:W3CDTF">2021-12-02T07:52:05Z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59aa38-f392-4105-be92-628035578272_Enabled">
    <vt:lpwstr>true</vt:lpwstr>
  </property>
  <property fmtid="{D5CDD505-2E9C-101B-9397-08002B2CF9AE}" pid="3" name="MSIP_Label_2059aa38-f392-4105-be92-628035578272_SetDate">
    <vt:lpwstr>2021-08-09T11:46:02Z</vt:lpwstr>
  </property>
  <property fmtid="{D5CDD505-2E9C-101B-9397-08002B2CF9AE}" pid="4" name="MSIP_Label_2059aa38-f392-4105-be92-628035578272_Method">
    <vt:lpwstr>Standard</vt:lpwstr>
  </property>
  <property fmtid="{D5CDD505-2E9C-101B-9397-08002B2CF9AE}" pid="5" name="MSIP_Label_2059aa38-f392-4105-be92-628035578272_Name">
    <vt:lpwstr>IOMLb0020IN123173</vt:lpwstr>
  </property>
  <property fmtid="{D5CDD505-2E9C-101B-9397-08002B2CF9AE}" pid="6" name="MSIP_Label_2059aa38-f392-4105-be92-628035578272_SiteId">
    <vt:lpwstr>1588262d-23fb-43b4-bd6e-bce49c8e6186</vt:lpwstr>
  </property>
  <property fmtid="{D5CDD505-2E9C-101B-9397-08002B2CF9AE}" pid="7" name="MSIP_Label_2059aa38-f392-4105-be92-628035578272_ActionId">
    <vt:lpwstr>06ef6f17-73ef-4d09-8d6d-30b795058354</vt:lpwstr>
  </property>
  <property fmtid="{D5CDD505-2E9C-101B-9397-08002B2CF9AE}" pid="8" name="MSIP_Label_2059aa38-f392-4105-be92-628035578272_ContentBits">
    <vt:lpwstr>0</vt:lpwstr>
  </property>
  <property fmtid="{D5CDD505-2E9C-101B-9397-08002B2CF9AE}" pid="9" name="ContentTypeId">
    <vt:lpwstr>0x0101001C2DE2654EABE24CB34213B932CACF73</vt:lpwstr>
  </property>
</Properties>
</file>