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2192000" cy="6858000"/>
  <p:notesSz cx="6858000" cy="9144000"/>
  <p:embeddedFontLst>
    <p:embeddedFont>
      <p:font typeface="Barlow" panose="00000500000000000000" pitchFamily="2"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DM Sans" panose="020B0604020202020204" charset="0"/>
      <p:regular r:id="rId40"/>
      <p:bold r:id="rId41"/>
      <p:italic r:id="rId42"/>
      <p:boldItalic r:id="rId43"/>
    </p:embeddedFont>
    <p:embeddedFont>
      <p:font typeface="Gill Sans Nova" panose="020B0602020104020203" pitchFamily="34" charset="0"/>
      <p:regular r:id="rId44"/>
      <p:bold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JPMpNJLOha2DT543Y5XULO7vn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ene Santos" initials="" lastIdx="1" clrIdx="0"/>
  <p:cmAuthor id="1" name="Bobae Le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FE514-C0DB-4EC5-8056-49FAD2D86DC8}" v="1" dt="2021-12-02T07:53:17.472"/>
  </p1510:revLst>
</p1510:revInfo>
</file>

<file path=ppt/tableStyles.xml><?xml version="1.0" encoding="utf-8"?>
<a:tblStyleLst xmlns:a="http://schemas.openxmlformats.org/drawingml/2006/main" def="{080075C4-755E-4CBE-9E90-FB6E4BAF5F39}">
  <a:tblStyle styleId="{080075C4-755E-4CBE-9E90-FB6E4BAF5F3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D41CA42-B22F-4840-8B77-86E0EA1812CA}"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EBF5"/>
          </a:solidFill>
        </a:fill>
      </a:tcStyle>
    </a:band1H>
    <a:band2H>
      <a:tcTxStyle b="off" i="off"/>
      <a:tcStyle>
        <a:tcBdr/>
      </a:tcStyle>
    </a:band2H>
    <a:band1V>
      <a:tcTxStyle b="off" i="off"/>
      <a:tcStyle>
        <a:tcBdr/>
        <a:fill>
          <a:solidFill>
            <a:srgbClr val="E8EB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8"/>
    <p:restoredTop sz="94697"/>
  </p:normalViewPr>
  <p:slideViewPr>
    <p:cSldViewPr snapToGrid="0">
      <p:cViewPr varScale="1">
        <p:scale>
          <a:sx n="51" d="100"/>
          <a:sy n="51" d="100"/>
        </p:scale>
        <p:origin x="3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font" Target="fonts/font18.fntdata"/><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85db40ad-74ec-4d22-96e0-1292884f05e3" providerId="ADAL" clId="{291FE514-C0DB-4EC5-8056-49FAD2D86DC8}"/>
    <pc:docChg chg="custSel modSld">
      <pc:chgData name="Bobae Lee" userId="85db40ad-74ec-4d22-96e0-1292884f05e3" providerId="ADAL" clId="{291FE514-C0DB-4EC5-8056-49FAD2D86DC8}" dt="2021-12-02T07:53:18.461" v="4" actId="27636"/>
      <pc:docMkLst>
        <pc:docMk/>
      </pc:docMkLst>
      <pc:sldChg chg="modSp mod">
        <pc:chgData name="Bobae Lee" userId="85db40ad-74ec-4d22-96e0-1292884f05e3" providerId="ADAL" clId="{291FE514-C0DB-4EC5-8056-49FAD2D86DC8}" dt="2021-12-02T07:53:18.424" v="0" actId="27636"/>
        <pc:sldMkLst>
          <pc:docMk/>
          <pc:sldMk cId="0" sldId="262"/>
        </pc:sldMkLst>
        <pc:spChg chg="mod">
          <ac:chgData name="Bobae Lee" userId="85db40ad-74ec-4d22-96e0-1292884f05e3" providerId="ADAL" clId="{291FE514-C0DB-4EC5-8056-49FAD2D86DC8}" dt="2021-12-02T07:53:18.424" v="0" actId="27636"/>
          <ac:spMkLst>
            <pc:docMk/>
            <pc:sldMk cId="0" sldId="262"/>
            <ac:spMk id="145" creationId="{00000000-0000-0000-0000-000000000000}"/>
          </ac:spMkLst>
        </pc:spChg>
      </pc:sldChg>
      <pc:sldChg chg="modSp mod">
        <pc:chgData name="Bobae Lee" userId="85db40ad-74ec-4d22-96e0-1292884f05e3" providerId="ADAL" clId="{291FE514-C0DB-4EC5-8056-49FAD2D86DC8}" dt="2021-12-02T07:53:18.441" v="1" actId="27636"/>
        <pc:sldMkLst>
          <pc:docMk/>
          <pc:sldMk cId="0" sldId="263"/>
        </pc:sldMkLst>
        <pc:spChg chg="mod">
          <ac:chgData name="Bobae Lee" userId="85db40ad-74ec-4d22-96e0-1292884f05e3" providerId="ADAL" clId="{291FE514-C0DB-4EC5-8056-49FAD2D86DC8}" dt="2021-12-02T07:53:18.441" v="1" actId="27636"/>
          <ac:spMkLst>
            <pc:docMk/>
            <pc:sldMk cId="0" sldId="263"/>
            <ac:spMk id="177" creationId="{00000000-0000-0000-0000-000000000000}"/>
          </ac:spMkLst>
        </pc:spChg>
      </pc:sldChg>
      <pc:sldChg chg="modSp mod">
        <pc:chgData name="Bobae Lee" userId="85db40ad-74ec-4d22-96e0-1292884f05e3" providerId="ADAL" clId="{291FE514-C0DB-4EC5-8056-49FAD2D86DC8}" dt="2021-12-02T07:53:18.450" v="2" actId="27636"/>
        <pc:sldMkLst>
          <pc:docMk/>
          <pc:sldMk cId="0" sldId="266"/>
        </pc:sldMkLst>
        <pc:spChg chg="mod">
          <ac:chgData name="Bobae Lee" userId="85db40ad-74ec-4d22-96e0-1292884f05e3" providerId="ADAL" clId="{291FE514-C0DB-4EC5-8056-49FAD2D86DC8}" dt="2021-12-02T07:53:18.450" v="2" actId="27636"/>
          <ac:spMkLst>
            <pc:docMk/>
            <pc:sldMk cId="0" sldId="266"/>
            <ac:spMk id="251" creationId="{00000000-0000-0000-0000-000000000000}"/>
          </ac:spMkLst>
        </pc:spChg>
      </pc:sldChg>
      <pc:sldChg chg="modSp mod">
        <pc:chgData name="Bobae Lee" userId="85db40ad-74ec-4d22-96e0-1292884f05e3" providerId="ADAL" clId="{291FE514-C0DB-4EC5-8056-49FAD2D86DC8}" dt="2021-12-02T07:53:18.454" v="3" actId="27636"/>
        <pc:sldMkLst>
          <pc:docMk/>
          <pc:sldMk cId="0" sldId="269"/>
        </pc:sldMkLst>
        <pc:spChg chg="mod">
          <ac:chgData name="Bobae Lee" userId="85db40ad-74ec-4d22-96e0-1292884f05e3" providerId="ADAL" clId="{291FE514-C0DB-4EC5-8056-49FAD2D86DC8}" dt="2021-12-02T07:53:18.454" v="3" actId="27636"/>
          <ac:spMkLst>
            <pc:docMk/>
            <pc:sldMk cId="0" sldId="269"/>
            <ac:spMk id="270" creationId="{00000000-0000-0000-0000-000000000000}"/>
          </ac:spMkLst>
        </pc:spChg>
      </pc:sldChg>
      <pc:sldChg chg="modSp mod">
        <pc:chgData name="Bobae Lee" userId="85db40ad-74ec-4d22-96e0-1292884f05e3" providerId="ADAL" clId="{291FE514-C0DB-4EC5-8056-49FAD2D86DC8}" dt="2021-12-02T07:53:18.461" v="4" actId="27636"/>
        <pc:sldMkLst>
          <pc:docMk/>
          <pc:sldMk cId="0" sldId="270"/>
        </pc:sldMkLst>
        <pc:spChg chg="mod">
          <ac:chgData name="Bobae Lee" userId="85db40ad-74ec-4d22-96e0-1292884f05e3" providerId="ADAL" clId="{291FE514-C0DB-4EC5-8056-49FAD2D86DC8}" dt="2021-12-02T07:53:18.461" v="4" actId="27636"/>
          <ac:spMkLst>
            <pc:docMk/>
            <pc:sldMk cId="0" sldId="270"/>
            <ac:spMk id="2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dirty="0">
                <a:solidFill>
                  <a:schemeClr val="lt1"/>
                </a:solidFill>
                <a:latin typeface="Gill Sans Nova" panose="020B0602020104020203" pitchFamily="34" charset="0"/>
                <a:ea typeface="Avenir"/>
                <a:cs typeface="Avenir"/>
                <a:sym typeface="Avenir"/>
              </a:rPr>
              <a:t>Suggested time for the presentation: 45 minutes</a:t>
            </a:r>
            <a:endParaRPr dirty="0"/>
          </a:p>
          <a:p>
            <a:pPr marL="0" marR="0" lvl="0" indent="0" algn="l" rtl="0">
              <a:lnSpc>
                <a:spcPct val="100000"/>
              </a:lnSpc>
              <a:spcBef>
                <a:spcPts val="0"/>
              </a:spcBef>
              <a:spcAft>
                <a:spcPts val="0"/>
              </a:spcAft>
              <a:buClr>
                <a:schemeClr val="dk1"/>
              </a:buClr>
              <a:buSzPts val="1100"/>
              <a:buFont typeface="Arial"/>
              <a:buNone/>
            </a:pPr>
            <a:r>
              <a:rPr lang="en-GB" sz="1100" b="1" dirty="0">
                <a:solidFill>
                  <a:schemeClr val="lt1"/>
                </a:solidFill>
                <a:latin typeface="Gill Sans Nova" panose="020B0602020104020203" pitchFamily="34" charset="0"/>
                <a:ea typeface="Avenir"/>
                <a:cs typeface="Avenir"/>
                <a:sym typeface="Avenir"/>
              </a:rPr>
              <a:t>More information: UN Women Training Manual on Gender and Climate Change </a:t>
            </a:r>
            <a:r>
              <a:rPr lang="en-GB" sz="1100" b="1" i="0" u="none" strike="noStrike" cap="none" dirty="0">
                <a:solidFill>
                  <a:schemeClr val="lt1"/>
                </a:solidFill>
                <a:latin typeface="Gill Sans Nova" panose="020B0602020104020203" pitchFamily="34" charset="0"/>
                <a:ea typeface="Avenir"/>
                <a:cs typeface="Avenir"/>
                <a:sym typeface="Avenir"/>
              </a:rPr>
              <a:t>Resilience (Pages 134-156)</a:t>
            </a:r>
            <a:endParaRPr sz="1100" b="1" i="0" u="none" strike="noStrike" cap="none" dirty="0">
              <a:solidFill>
                <a:schemeClr val="lt1"/>
              </a:solidFill>
              <a:latin typeface="Gill Sans Nova" panose="020B0602020104020203" pitchFamily="34" charset="0"/>
              <a:ea typeface="Avenir"/>
              <a:cs typeface="Avenir"/>
              <a:sym typeface="Aveni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 sample for diary activity will emerge on mouse click when in Power point show mode</a:t>
            </a:r>
            <a:endParaRPr/>
          </a:p>
        </p:txBody>
      </p:sp>
      <p:sp>
        <p:nvSpPr>
          <p:cNvPr id="254" name="Google Shape;2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Source: Parker (1993)</a:t>
            </a: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You can keep an open-mic or chat for the participants to answer or use online tools like mentimeter/mural/slido for the same</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GB" sz="1100" b="1"/>
              <a:t>Vulnerabilities-</a:t>
            </a:r>
            <a:r>
              <a:rPr lang="en-GB" sz="1100"/>
              <a:t> long-term factors which weaken people’s ability to cope with the sudden on-set of disaster, or with drawn-out emergencies. They also make people more susceptible to disasters. Vulnerabilities exist before disasters, contribute to their severity, make effective disaster response more difficult, and continue after the disaster</a:t>
            </a:r>
            <a:endParaRPr/>
          </a:p>
          <a:p>
            <a:pPr marL="0" lvl="0" indent="0" algn="l" rtl="0">
              <a:lnSpc>
                <a:spcPct val="100000"/>
              </a:lnSpc>
              <a:spcBef>
                <a:spcPts val="0"/>
              </a:spcBef>
              <a:spcAft>
                <a:spcPts val="0"/>
              </a:spcAft>
              <a:buSzPts val="1100"/>
              <a:buNone/>
            </a:pPr>
            <a:endParaRPr/>
          </a:p>
        </p:txBody>
      </p:sp>
      <p:sp>
        <p:nvSpPr>
          <p:cNvPr id="290" name="Google Shape;2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dirty="0"/>
              <a:t>You can keep an open-mic or chat for the participants to answer or use online tools like </a:t>
            </a:r>
            <a:r>
              <a:rPr lang="en-GB" dirty="0" err="1"/>
              <a:t>mentimeter</a:t>
            </a:r>
            <a:r>
              <a:rPr lang="en-GB" dirty="0"/>
              <a:t>/mural/</a:t>
            </a:r>
            <a:r>
              <a:rPr lang="en-GB" dirty="0" err="1"/>
              <a:t>slido</a:t>
            </a:r>
            <a:r>
              <a:rPr lang="en-GB" dirty="0"/>
              <a:t> for the same</a:t>
            </a:r>
            <a:endParaRPr dirty="0"/>
          </a:p>
          <a:p>
            <a:pPr marL="0" marR="0" lvl="0" indent="0" algn="l" rtl="0">
              <a:lnSpc>
                <a:spcPct val="100000"/>
              </a:lnSpc>
              <a:spcBef>
                <a:spcPts val="0"/>
              </a:spcBef>
              <a:spcAft>
                <a:spcPts val="0"/>
              </a:spcAft>
              <a:buClr>
                <a:srgbClr val="000000"/>
              </a:buClr>
              <a:buSzPts val="1100"/>
              <a:buFont typeface="Arial"/>
              <a:buNone/>
            </a:pPr>
            <a:endParaRPr sz="1100" b="1" dirty="0">
              <a:latin typeface="Gill Sans Nova" panose="020B0602020104020203" pitchFamily="34" charset="0"/>
              <a:ea typeface="Avenir"/>
              <a:cs typeface="Avenir"/>
              <a:sym typeface="Avenir"/>
            </a:endParaRPr>
          </a:p>
          <a:p>
            <a:pPr marL="0" marR="0" lvl="0" indent="0" algn="l" rtl="0">
              <a:lnSpc>
                <a:spcPct val="100000"/>
              </a:lnSpc>
              <a:spcBef>
                <a:spcPts val="0"/>
              </a:spcBef>
              <a:spcAft>
                <a:spcPts val="0"/>
              </a:spcAft>
              <a:buClr>
                <a:srgbClr val="000000"/>
              </a:buClr>
              <a:buSzPts val="1100"/>
              <a:buFont typeface="Arial"/>
              <a:buNone/>
            </a:pPr>
            <a:r>
              <a:rPr lang="en-GB" sz="1100" b="1" dirty="0">
                <a:latin typeface="Gill Sans Nova" panose="020B0602020104020203" pitchFamily="34" charset="0"/>
                <a:ea typeface="Avenir"/>
                <a:cs typeface="Avenir"/>
                <a:sym typeface="Avenir"/>
              </a:rPr>
              <a:t>Capacities</a:t>
            </a:r>
            <a:r>
              <a:rPr lang="en-GB" sz="1100" dirty="0">
                <a:latin typeface="Gill Sans Nova" panose="020B0602020104020203" pitchFamily="34" charset="0"/>
                <a:ea typeface="Avenir"/>
                <a:cs typeface="Avenir"/>
                <a:sym typeface="Avenir"/>
              </a:rPr>
              <a:t>-existing strengths of individuals and social groups. They are related to people’s material and physical resources, their social resources, and their belief and attitudes. Capacities are built over time and determine people’s ability to cope with crisis and recover from it.</a:t>
            </a:r>
            <a:endParaRPr dirty="0"/>
          </a:p>
          <a:p>
            <a:pPr marL="0" lvl="0" indent="0" algn="l" rtl="0">
              <a:lnSpc>
                <a:spcPct val="100000"/>
              </a:lnSpc>
              <a:spcBef>
                <a:spcPts val="0"/>
              </a:spcBef>
              <a:spcAft>
                <a:spcPts val="0"/>
              </a:spcAft>
              <a:buSzPts val="1100"/>
              <a:buNone/>
            </a:pPr>
            <a:endParaRPr dirty="0"/>
          </a:p>
        </p:txBody>
      </p:sp>
      <p:sp>
        <p:nvSpPr>
          <p:cNvPr id="303" name="Google Shape;3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Source: Care International (2014)</a:t>
            </a:r>
            <a:endParaRPr/>
          </a:p>
        </p:txBody>
      </p:sp>
      <p:sp>
        <p:nvSpPr>
          <p:cNvPr id="317" name="Google Shape;3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0" name="Google Shape;3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a:t>You can keep an open-mic or chat for the participants to answer or use online tools like zoom poll/mentimeter/slido for the same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lgn="l" rtl="0">
              <a:lnSpc>
                <a:spcPct val="90000"/>
              </a:lnSpc>
              <a:spcBef>
                <a:spcPts val="500"/>
              </a:spcBef>
              <a:spcAft>
                <a:spcPts val="0"/>
              </a:spcAft>
              <a:buClr>
                <a:schemeClr val="dk1"/>
              </a:buClr>
              <a:buSzPts val="1700"/>
              <a:buNone/>
            </a:pPr>
            <a:endParaRPr/>
          </a:p>
        </p:txBody>
      </p:sp>
      <p:sp>
        <p:nvSpPr>
          <p:cNvPr id="99" name="Google Shape;9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4" descr="A green rectangle with a white background&#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 name="Google Shape;13;p24"/>
          <p:cNvSpPr txBox="1">
            <a:spLocks noGrp="1"/>
          </p:cNvSpPr>
          <p:nvPr>
            <p:ph type="ctrTitle"/>
          </p:nvPr>
        </p:nvSpPr>
        <p:spPr>
          <a:xfrm>
            <a:off x="4038600" y="1122363"/>
            <a:ext cx="7848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DM Sans"/>
              <a:buNone/>
              <a:defRPr sz="3600" b="1">
                <a:solidFill>
                  <a:schemeClr val="dk1"/>
                </a:solidFill>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4"/>
          <p:cNvSpPr txBox="1">
            <a:spLocks noGrp="1"/>
          </p:cNvSpPr>
          <p:nvPr>
            <p:ph type="subTitle" idx="1"/>
          </p:nvPr>
        </p:nvSpPr>
        <p:spPr>
          <a:xfrm>
            <a:off x="4038599" y="3602038"/>
            <a:ext cx="784859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DM Sans"/>
                <a:ea typeface="DM Sans"/>
                <a:cs typeface="DM Sans"/>
                <a:sym typeface="DM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8" name="Google Shape;18;p24" descr="Logo&#10;&#10;Description automatically generated"/>
          <p:cNvPicPr preferRelativeResize="0"/>
          <p:nvPr/>
        </p:nvPicPr>
        <p:blipFill rotWithShape="1">
          <a:blip r:embed="rId3">
            <a:alphaModFix/>
          </a:blip>
          <a:srcRect/>
          <a:stretch/>
        </p:blipFill>
        <p:spPr>
          <a:xfrm>
            <a:off x="115222" y="-66104"/>
            <a:ext cx="3509273" cy="1328260"/>
          </a:xfrm>
          <a:prstGeom prst="rect">
            <a:avLst/>
          </a:prstGeom>
          <a:noFill/>
          <a:ln>
            <a:noFill/>
          </a:ln>
        </p:spPr>
      </p:pic>
      <p:pic>
        <p:nvPicPr>
          <p:cNvPr id="19" name="Google Shape;19;p24" descr="Background pattern&#10;&#10;Description automatically generated with low confidence"/>
          <p:cNvPicPr preferRelativeResize="0"/>
          <p:nvPr/>
        </p:nvPicPr>
        <p:blipFill rotWithShape="1">
          <a:blip r:embed="rId4">
            <a:alphaModFix/>
          </a:blip>
          <a:srcRect l="62897" t="32105" b="14086"/>
          <a:stretch/>
        </p:blipFill>
        <p:spPr>
          <a:xfrm>
            <a:off x="8793330" y="207635"/>
            <a:ext cx="3200400" cy="780782"/>
          </a:xfrm>
          <a:prstGeom prst="rect">
            <a:avLst/>
          </a:prstGeom>
          <a:noFill/>
          <a:ln>
            <a:noFill/>
          </a:ln>
        </p:spPr>
      </p:pic>
      <p:sp>
        <p:nvSpPr>
          <p:cNvPr id="20" name="Google Shape;20;p24"/>
          <p:cNvSpPr txBox="1"/>
          <p:nvPr/>
        </p:nvSpPr>
        <p:spPr>
          <a:xfrm>
            <a:off x="304802" y="4428998"/>
            <a:ext cx="31301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DM Sans"/>
                <a:ea typeface="DM Sans"/>
                <a:cs typeface="DM Sans"/>
                <a:sym typeface="DM Sans"/>
              </a:rPr>
              <a:t>TRAINING OF TRAINERS PROGRAMME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DM Sans"/>
              <a:ea typeface="DM Sans"/>
              <a:cs typeface="DM Sans"/>
              <a:sym typeface="DM Sans"/>
            </a:endParaRPr>
          </a:p>
        </p:txBody>
      </p:sp>
      <p:sp>
        <p:nvSpPr>
          <p:cNvPr id="21" name="Google Shape;21;p24"/>
          <p:cNvSpPr txBox="1"/>
          <p:nvPr/>
        </p:nvSpPr>
        <p:spPr>
          <a:xfrm>
            <a:off x="304802" y="4824851"/>
            <a:ext cx="25656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Barlow"/>
              <a:buNone/>
            </a:pPr>
            <a:r>
              <a:rPr lang="en-GB" sz="1400" b="1" i="0" u="none" strike="noStrike" cap="none">
                <a:solidFill>
                  <a:srgbClr val="FFFFFF"/>
                </a:solidFill>
                <a:latin typeface="Barlow"/>
                <a:ea typeface="Barlow"/>
                <a:cs typeface="Barlow"/>
                <a:sym typeface="Barlow"/>
              </a:rPr>
              <a:t>Gender and Climate Change Adaptation and Resilience </a:t>
            </a:r>
            <a:endParaRPr sz="1400" b="1"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pic>
        <p:nvPicPr>
          <p:cNvPr id="23" name="Google Shape;23;p34"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24" name="Google Shape;24;p34"/>
          <p:cNvSpPr/>
          <p:nvPr/>
        </p:nvSpPr>
        <p:spPr>
          <a:xfrm>
            <a:off x="219796" y="286789"/>
            <a:ext cx="5133742" cy="6356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34"/>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solidFill>
                  <a:srgbClr val="0099CC"/>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p:nvPr/>
        </p:nvSpPr>
        <p:spPr>
          <a:xfrm>
            <a:off x="10152187" y="291215"/>
            <a:ext cx="1750646" cy="1110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 name="Google Shape;27;p34"/>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Roboto"/>
                <a:ea typeface="Roboto"/>
                <a:cs typeface="Roboto"/>
                <a:sym typeface="Roboto"/>
              </a:defRPr>
            </a:lvl1pPr>
            <a:lvl2pPr marL="914400" lvl="1" indent="-381000" algn="l">
              <a:lnSpc>
                <a:spcPct val="90000"/>
              </a:lnSpc>
              <a:spcBef>
                <a:spcPts val="500"/>
              </a:spcBef>
              <a:spcAft>
                <a:spcPts val="0"/>
              </a:spcAft>
              <a:buSzPts val="2400"/>
              <a:buChar char="•"/>
              <a:defRPr>
                <a:latin typeface="Roboto"/>
                <a:ea typeface="Roboto"/>
                <a:cs typeface="Roboto"/>
                <a:sym typeface="Roboto"/>
              </a:defRPr>
            </a:lvl2pPr>
            <a:lvl3pPr marL="1371600" lvl="2" indent="-355600" algn="l">
              <a:lnSpc>
                <a:spcPct val="90000"/>
              </a:lnSpc>
              <a:spcBef>
                <a:spcPts val="500"/>
              </a:spcBef>
              <a:spcAft>
                <a:spcPts val="0"/>
              </a:spcAft>
              <a:buSzPts val="2000"/>
              <a:buChar char="•"/>
              <a:defRPr>
                <a:latin typeface="Roboto"/>
                <a:ea typeface="Roboto"/>
                <a:cs typeface="Roboto"/>
                <a:sym typeface="Roboto"/>
              </a:defRPr>
            </a:lvl3pPr>
            <a:lvl4pPr marL="1828800" lvl="3" indent="-342900" algn="l">
              <a:lnSpc>
                <a:spcPct val="90000"/>
              </a:lnSpc>
              <a:spcBef>
                <a:spcPts val="500"/>
              </a:spcBef>
              <a:spcAft>
                <a:spcPts val="0"/>
              </a:spcAft>
              <a:buSzPts val="1800"/>
              <a:buChar char="•"/>
              <a:defRPr>
                <a:latin typeface="Roboto"/>
                <a:ea typeface="Roboto"/>
                <a:cs typeface="Roboto"/>
                <a:sym typeface="Roboto"/>
              </a:defRPr>
            </a:lvl4pPr>
            <a:lvl5pPr marL="2286000" lvl="4" indent="-342900" algn="l">
              <a:lnSpc>
                <a:spcPct val="90000"/>
              </a:lnSpc>
              <a:spcBef>
                <a:spcPts val="500"/>
              </a:spcBef>
              <a:spcAft>
                <a:spcPts val="0"/>
              </a:spcAft>
              <a:buSzPts val="1800"/>
              <a:buChar char="•"/>
              <a:defRPr>
                <a:latin typeface="Roboto"/>
                <a:ea typeface="Roboto"/>
                <a:cs typeface="Roboto"/>
                <a:sym typeface="Robot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8"/>
        <p:cNvGrpSpPr/>
        <p:nvPr/>
      </p:nvGrpSpPr>
      <p:grpSpPr>
        <a:xfrm>
          <a:off x="0" y="0"/>
          <a:ext cx="0" cy="0"/>
          <a:chOff x="0" y="0"/>
          <a:chExt cx="0" cy="0"/>
        </a:xfrm>
      </p:grpSpPr>
      <p:pic>
        <p:nvPicPr>
          <p:cNvPr id="29" name="Google Shape;29;p35"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30" name="Google Shape;30;p35"/>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7200" b="1">
                <a:solidFill>
                  <a:schemeClr val="dk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SzPts val="2800"/>
              <a:buNone/>
              <a:defRPr sz="9600" b="1">
                <a:solidFill>
                  <a:schemeClr val="lt1"/>
                </a:solidFill>
                <a:latin typeface="Roboto"/>
                <a:ea typeface="Roboto"/>
                <a:cs typeface="Roboto"/>
                <a:sym typeface="Roboto"/>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2" name="Google Shape;32;p35"/>
          <p:cNvSpPr txBox="1"/>
          <p:nvPr/>
        </p:nvSpPr>
        <p:spPr>
          <a:xfrm>
            <a:off x="425292" y="480309"/>
            <a:ext cx="7448365" cy="59039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4000"/>
              <a:buFont typeface="Arial"/>
              <a:buNone/>
            </a:pPr>
            <a:r>
              <a:rPr lang="en-GB" sz="4000" b="1" i="0" u="none" strike="noStrike" cap="none">
                <a:solidFill>
                  <a:schemeClr val="lt1"/>
                </a:solidFill>
                <a:latin typeface="Roboto"/>
                <a:ea typeface="Roboto"/>
                <a:cs typeface="Roboto"/>
                <a:sym typeface="Roboto"/>
              </a:rPr>
              <a:t>Section</a:t>
            </a:r>
            <a:endParaRPr sz="4000" b="1"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3"/>
        <p:cNvGrpSpPr/>
        <p:nvPr/>
      </p:nvGrpSpPr>
      <p:grpSpPr>
        <a:xfrm>
          <a:off x="0" y="0"/>
          <a:ext cx="0" cy="0"/>
          <a:chOff x="0" y="0"/>
          <a:chExt cx="0" cy="0"/>
        </a:xfrm>
      </p:grpSpPr>
      <p:pic>
        <p:nvPicPr>
          <p:cNvPr id="34" name="Google Shape;34;p36" descr="Background pattern&#10;&#10;Description automatically generated"/>
          <p:cNvPicPr preferRelativeResize="0"/>
          <p:nvPr/>
        </p:nvPicPr>
        <p:blipFill rotWithShape="1">
          <a:blip r:embed="rId2">
            <a:alphaModFix/>
          </a:blip>
          <a:srcRect/>
          <a:stretch/>
        </p:blipFill>
        <p:spPr>
          <a:xfrm>
            <a:off x="-54708" y="-1"/>
            <a:ext cx="12246708" cy="6858002"/>
          </a:xfrm>
          <a:prstGeom prst="rect">
            <a:avLst/>
          </a:prstGeom>
          <a:noFill/>
          <a:ln>
            <a:noFill/>
          </a:ln>
        </p:spPr>
      </p:pic>
      <p:sp>
        <p:nvSpPr>
          <p:cNvPr id="35" name="Google Shape;35;p36"/>
          <p:cNvSpPr/>
          <p:nvPr/>
        </p:nvSpPr>
        <p:spPr>
          <a:xfrm>
            <a:off x="219796" y="286789"/>
            <a:ext cx="5133742" cy="6356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 name="Google Shape;36;p36"/>
          <p:cNvSpPr txBox="1">
            <a:spLocks noGrp="1"/>
          </p:cNvSpPr>
          <p:nvPr>
            <p:ph type="ctrTitle"/>
          </p:nvPr>
        </p:nvSpPr>
        <p:spPr>
          <a:xfrm>
            <a:off x="464369" y="590685"/>
            <a:ext cx="4736123" cy="59039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sz="4000" b="1">
                <a:solidFill>
                  <a:srgbClr val="0099CC"/>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p:nvPr/>
        </p:nvSpPr>
        <p:spPr>
          <a:xfrm>
            <a:off x="10152187" y="291215"/>
            <a:ext cx="1750646" cy="1110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p36"/>
          <p:cNvSpPr txBox="1">
            <a:spLocks noGrp="1"/>
          </p:cNvSpPr>
          <p:nvPr>
            <p:ph type="body" idx="1"/>
          </p:nvPr>
        </p:nvSpPr>
        <p:spPr>
          <a:xfrm>
            <a:off x="464369" y="1498744"/>
            <a:ext cx="4736123" cy="482667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800"/>
              <a:buNone/>
              <a:defRPr sz="2400">
                <a:latin typeface="Roboto"/>
                <a:ea typeface="Roboto"/>
                <a:cs typeface="Roboto"/>
                <a:sym typeface="Roboto"/>
              </a:defRPr>
            </a:lvl1pPr>
            <a:lvl2pPr marL="914400" lvl="1" indent="-381000" algn="l">
              <a:lnSpc>
                <a:spcPct val="90000"/>
              </a:lnSpc>
              <a:spcBef>
                <a:spcPts val="500"/>
              </a:spcBef>
              <a:spcAft>
                <a:spcPts val="0"/>
              </a:spcAft>
              <a:buSzPts val="2400"/>
              <a:buChar char="•"/>
              <a:defRPr>
                <a:latin typeface="Roboto"/>
                <a:ea typeface="Roboto"/>
                <a:cs typeface="Roboto"/>
                <a:sym typeface="Roboto"/>
              </a:defRPr>
            </a:lvl2pPr>
            <a:lvl3pPr marL="1371600" lvl="2" indent="-355600" algn="l">
              <a:lnSpc>
                <a:spcPct val="90000"/>
              </a:lnSpc>
              <a:spcBef>
                <a:spcPts val="500"/>
              </a:spcBef>
              <a:spcAft>
                <a:spcPts val="0"/>
              </a:spcAft>
              <a:buSzPts val="2000"/>
              <a:buChar char="•"/>
              <a:defRPr>
                <a:latin typeface="Roboto"/>
                <a:ea typeface="Roboto"/>
                <a:cs typeface="Roboto"/>
                <a:sym typeface="Roboto"/>
              </a:defRPr>
            </a:lvl3pPr>
            <a:lvl4pPr marL="1828800" lvl="3" indent="-342900" algn="l">
              <a:lnSpc>
                <a:spcPct val="90000"/>
              </a:lnSpc>
              <a:spcBef>
                <a:spcPts val="500"/>
              </a:spcBef>
              <a:spcAft>
                <a:spcPts val="0"/>
              </a:spcAft>
              <a:buSzPts val="1800"/>
              <a:buChar char="•"/>
              <a:defRPr>
                <a:latin typeface="Roboto"/>
                <a:ea typeface="Roboto"/>
                <a:cs typeface="Roboto"/>
                <a:sym typeface="Roboto"/>
              </a:defRPr>
            </a:lvl4pPr>
            <a:lvl5pPr marL="2286000" lvl="4" indent="-342900" algn="l">
              <a:lnSpc>
                <a:spcPct val="90000"/>
              </a:lnSpc>
              <a:spcBef>
                <a:spcPts val="500"/>
              </a:spcBef>
              <a:spcAft>
                <a:spcPts val="0"/>
              </a:spcAft>
              <a:buSzPts val="1800"/>
              <a:buChar char="•"/>
              <a:defRPr>
                <a:latin typeface="Roboto"/>
                <a:ea typeface="Roboto"/>
                <a:cs typeface="Roboto"/>
                <a:sym typeface="Robot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3" name="Google Shape;43;p27"/>
          <p:cNvPicPr preferRelativeResize="0"/>
          <p:nvPr/>
        </p:nvPicPr>
        <p:blipFill rotWithShape="1">
          <a:blip r:embed="rId2">
            <a:alphaModFix/>
          </a:blip>
          <a:srcRect/>
          <a:stretch/>
        </p:blipFill>
        <p:spPr>
          <a:xfrm>
            <a:off x="0" y="674703"/>
            <a:ext cx="12192000" cy="6858000"/>
          </a:xfrm>
          <a:prstGeom prst="rect">
            <a:avLst/>
          </a:prstGeom>
          <a:noFill/>
          <a:ln>
            <a:noFill/>
          </a:ln>
        </p:spPr>
      </p:pic>
      <p:pic>
        <p:nvPicPr>
          <p:cNvPr id="44" name="Google Shape;44;p27" descr="Logo&#10;&#10;Description automatically generated"/>
          <p:cNvPicPr preferRelativeResize="0"/>
          <p:nvPr/>
        </p:nvPicPr>
        <p:blipFill rotWithShape="1">
          <a:blip r:embed="rId3">
            <a:alphaModFix/>
          </a:blip>
          <a:srcRect/>
          <a:stretch/>
        </p:blipFill>
        <p:spPr>
          <a:xfrm>
            <a:off x="72127" y="0"/>
            <a:ext cx="3509273" cy="1328260"/>
          </a:xfrm>
          <a:prstGeom prst="rect">
            <a:avLst/>
          </a:prstGeom>
          <a:noFill/>
          <a:ln>
            <a:noFill/>
          </a:ln>
        </p:spPr>
      </p:pic>
      <p:pic>
        <p:nvPicPr>
          <p:cNvPr id="45" name="Google Shape;45;p27" descr="Background pattern&#10;&#10;Description automatically generated with low confidence"/>
          <p:cNvPicPr preferRelativeResize="0"/>
          <p:nvPr/>
        </p:nvPicPr>
        <p:blipFill rotWithShape="1">
          <a:blip r:embed="rId4">
            <a:alphaModFix/>
          </a:blip>
          <a:srcRect l="62897" t="32105" b="14086"/>
          <a:stretch/>
        </p:blipFill>
        <p:spPr>
          <a:xfrm>
            <a:off x="8610600" y="6056020"/>
            <a:ext cx="3200400" cy="78078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pic>
        <p:nvPicPr>
          <p:cNvPr id="47" name="Google Shape;47;p25"/>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48" name="Google Shape;48;p25"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49" name="Google Shape;49;p25"/>
          <p:cNvSpPr txBox="1">
            <a:spLocks noGrp="1"/>
          </p:cNvSpPr>
          <p:nvPr>
            <p:ph type="title"/>
          </p:nvPr>
        </p:nvSpPr>
        <p:spPr>
          <a:xfrm>
            <a:off x="838200" y="373459"/>
            <a:ext cx="71783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838200" y="179214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54" name="Google Shape;54;p25"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pic>
        <p:nvPicPr>
          <p:cNvPr id="56" name="Google Shape;56;p26"/>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57" name="Google Shape;57;p26"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58" name="Google Shape;58;p26"/>
          <p:cNvSpPr txBox="1">
            <a:spLocks noGrp="1"/>
          </p:cNvSpPr>
          <p:nvPr>
            <p:ph type="title"/>
          </p:nvPr>
        </p:nvSpPr>
        <p:spPr>
          <a:xfrm>
            <a:off x="839788" y="365125"/>
            <a:ext cx="7313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DM Sans"/>
                <a:ea typeface="DM Sans"/>
                <a:cs typeface="DM Sans"/>
                <a:sym typeface="DM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DM Sans"/>
                <a:ea typeface="DM Sans"/>
                <a:cs typeface="DM Sans"/>
                <a:sym typeface="DM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6" name="Google Shape;66;p26"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0" y="4173942"/>
            <a:ext cx="11736280" cy="2765393"/>
          </a:xfrm>
          <a:prstGeom prst="rect">
            <a:avLst/>
          </a:prstGeom>
          <a:noFill/>
          <a:ln>
            <a:noFill/>
          </a:ln>
        </p:spPr>
      </p:pic>
      <p:pic>
        <p:nvPicPr>
          <p:cNvPr id="69" name="Google Shape;69;p28" descr="Shape, square&#10;&#10;Description automatically generated"/>
          <p:cNvPicPr preferRelativeResize="0"/>
          <p:nvPr/>
        </p:nvPicPr>
        <p:blipFill rotWithShape="1">
          <a:blip r:embed="rId3">
            <a:alphaModFix/>
          </a:blip>
          <a:srcRect r="59770"/>
          <a:stretch/>
        </p:blipFill>
        <p:spPr>
          <a:xfrm>
            <a:off x="381000" y="5919088"/>
            <a:ext cx="2614829" cy="874524"/>
          </a:xfrm>
          <a:prstGeom prst="rect">
            <a:avLst/>
          </a:prstGeom>
          <a:noFill/>
          <a:ln>
            <a:noFill/>
          </a:ln>
        </p:spPr>
      </p:pic>
      <p:sp>
        <p:nvSpPr>
          <p:cNvPr id="70" name="Google Shape;70;p28"/>
          <p:cNvSpPr txBox="1">
            <a:spLocks noGrp="1"/>
          </p:cNvSpPr>
          <p:nvPr>
            <p:ph type="title"/>
          </p:nvPr>
        </p:nvSpPr>
        <p:spPr>
          <a:xfrm>
            <a:off x="838200" y="365125"/>
            <a:ext cx="777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DM Sans"/>
              <a:buNone/>
              <a:defRPr sz="3600">
                <a:latin typeface="DM Sans"/>
                <a:ea typeface="DM Sans"/>
                <a:cs typeface="DM Sans"/>
                <a:sym typeface="DM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DM Sans"/>
                <a:ea typeface="DM Sans"/>
                <a:cs typeface="DM Sans"/>
                <a:sym typeface="DM Sans"/>
              </a:defRPr>
            </a:lvl1pPr>
            <a:lvl2pPr marL="914400" lvl="1" indent="-381000" algn="l">
              <a:lnSpc>
                <a:spcPct val="90000"/>
              </a:lnSpc>
              <a:spcBef>
                <a:spcPts val="500"/>
              </a:spcBef>
              <a:spcAft>
                <a:spcPts val="0"/>
              </a:spcAft>
              <a:buClr>
                <a:schemeClr val="dk1"/>
              </a:buClr>
              <a:buSzPts val="2400"/>
              <a:buChar char="•"/>
              <a:defRPr>
                <a:latin typeface="DM Sans"/>
                <a:ea typeface="DM Sans"/>
                <a:cs typeface="DM Sans"/>
                <a:sym typeface="DM Sans"/>
              </a:defRPr>
            </a:lvl2pPr>
            <a:lvl3pPr marL="1371600" lvl="2" indent="-355600" algn="l">
              <a:lnSpc>
                <a:spcPct val="90000"/>
              </a:lnSpc>
              <a:spcBef>
                <a:spcPts val="500"/>
              </a:spcBef>
              <a:spcAft>
                <a:spcPts val="0"/>
              </a:spcAft>
              <a:buClr>
                <a:schemeClr val="dk1"/>
              </a:buClr>
              <a:buSzPts val="2000"/>
              <a:buChar char="•"/>
              <a:defRPr>
                <a:latin typeface="DM Sans"/>
                <a:ea typeface="DM Sans"/>
                <a:cs typeface="DM Sans"/>
                <a:sym typeface="DM Sans"/>
              </a:defRPr>
            </a:lvl3pPr>
            <a:lvl4pPr marL="1828800" lvl="3" indent="-342900" algn="l">
              <a:lnSpc>
                <a:spcPct val="90000"/>
              </a:lnSpc>
              <a:spcBef>
                <a:spcPts val="500"/>
              </a:spcBef>
              <a:spcAft>
                <a:spcPts val="0"/>
              </a:spcAft>
              <a:buClr>
                <a:schemeClr val="dk1"/>
              </a:buClr>
              <a:buSzPts val="1800"/>
              <a:buChar char="•"/>
              <a:defRPr>
                <a:latin typeface="DM Sans"/>
                <a:ea typeface="DM Sans"/>
                <a:cs typeface="DM Sans"/>
                <a:sym typeface="DM Sans"/>
              </a:defRPr>
            </a:lvl4pPr>
            <a:lvl5pPr marL="2286000" lvl="4" indent="-342900" algn="l">
              <a:lnSpc>
                <a:spcPct val="90000"/>
              </a:lnSpc>
              <a:spcBef>
                <a:spcPts val="500"/>
              </a:spcBef>
              <a:spcAft>
                <a:spcPts val="0"/>
              </a:spcAft>
              <a:buClr>
                <a:schemeClr val="dk1"/>
              </a:buClr>
              <a:buSzPts val="1800"/>
              <a:buChar char="•"/>
              <a:defRPr>
                <a:latin typeface="DM Sans"/>
                <a:ea typeface="DM Sans"/>
                <a:cs typeface="DM Sans"/>
                <a:sym typeface="DM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76" name="Google Shape;76;p28" descr="Background pattern&#10;&#10;Description automatically generated with low confidence"/>
          <p:cNvPicPr preferRelativeResize="0"/>
          <p:nvPr/>
        </p:nvPicPr>
        <p:blipFill rotWithShape="1">
          <a:blip r:embed="rId4">
            <a:alphaModFix/>
          </a:blip>
          <a:srcRect l="62897" t="32105" b="14086"/>
          <a:stretch/>
        </p:blipFill>
        <p:spPr>
          <a:xfrm>
            <a:off x="8610600" y="5816314"/>
            <a:ext cx="3200400" cy="78078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5606875" y="1863900"/>
            <a:ext cx="6008400" cy="2291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94736"/>
              <a:buNone/>
            </a:pPr>
            <a:r>
              <a:rPr lang="en-GB" sz="3800" dirty="0">
                <a:solidFill>
                  <a:schemeClr val="dk1"/>
                </a:solidFill>
                <a:latin typeface="Gill Sans Nova" panose="020B0602020104020203" pitchFamily="34" charset="0"/>
                <a:ea typeface="Avenir"/>
                <a:cs typeface="Avenir"/>
                <a:sym typeface="Avenir"/>
              </a:rPr>
              <a:t>Tools for Gender Analysis and </a:t>
            </a:r>
            <a:br>
              <a:rPr lang="en-GB" sz="3800" dirty="0">
                <a:solidFill>
                  <a:schemeClr val="dk1"/>
                </a:solidFill>
                <a:latin typeface="Gill Sans Nova" panose="020B0602020104020203" pitchFamily="34" charset="0"/>
                <a:ea typeface="Avenir"/>
                <a:cs typeface="Avenir"/>
                <a:sym typeface="Avenir"/>
              </a:rPr>
            </a:br>
            <a:r>
              <a:rPr lang="en-GB" sz="3800" dirty="0">
                <a:solidFill>
                  <a:schemeClr val="dk1"/>
                </a:solidFill>
                <a:latin typeface="Gill Sans Nova" panose="020B0602020104020203" pitchFamily="34" charset="0"/>
                <a:ea typeface="Avenir"/>
                <a:cs typeface="Avenir"/>
                <a:sym typeface="Avenir"/>
              </a:rPr>
              <a:t> Assessment for Climate Change and Disaster Risk Reduction Projects</a:t>
            </a:r>
            <a:endParaRPr sz="3800" dirty="0">
              <a:solidFill>
                <a:schemeClr val="dk1"/>
              </a:solidFill>
              <a:latin typeface="Gill Sans Nova" panose="020B0602020104020203" pitchFamily="34" charset="0"/>
              <a:ea typeface="Avenir"/>
              <a:cs typeface="Avenir"/>
              <a:sym typeface="Avenir"/>
            </a:endParaRPr>
          </a:p>
        </p:txBody>
      </p:sp>
      <p:sp>
        <p:nvSpPr>
          <p:cNvPr id="82" name="Google Shape;82;p1"/>
          <p:cNvSpPr txBox="1">
            <a:spLocks noGrp="1"/>
          </p:cNvSpPr>
          <p:nvPr>
            <p:ph type="subTitle" idx="1"/>
          </p:nvPr>
        </p:nvSpPr>
        <p:spPr>
          <a:xfrm>
            <a:off x="5155096" y="4516438"/>
            <a:ext cx="6732102"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dirty="0">
                <a:latin typeface="Gill Sans Nova" panose="020B0602020104020203" pitchFamily="34" charset="0"/>
                <a:ea typeface="Avenir"/>
                <a:cs typeface="Avenir"/>
                <a:sym typeface="Avenir"/>
              </a:rPr>
              <a:t>(Insert Name and Organisation of the Presenter)</a:t>
            </a:r>
            <a:endParaRPr sz="2000" dirty="0">
              <a:latin typeface="Gill Sans Nova" panose="020B0602020104020203" pitchFamily="34" charset="0"/>
              <a:ea typeface="Avenir"/>
              <a:cs typeface="Avenir"/>
              <a:sym typeface="Avenir"/>
            </a:endParaRPr>
          </a:p>
        </p:txBody>
      </p:sp>
      <p:sp>
        <p:nvSpPr>
          <p:cNvPr id="83" name="Google Shape;83;p1"/>
          <p:cNvSpPr txBox="1"/>
          <p:nvPr/>
        </p:nvSpPr>
        <p:spPr>
          <a:xfrm>
            <a:off x="295183" y="5443249"/>
            <a:ext cx="60945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lt1"/>
                </a:solidFill>
                <a:latin typeface="DM Sans"/>
                <a:ea typeface="DM Sans"/>
                <a:cs typeface="DM Sans"/>
                <a:sym typeface="DM Sans"/>
              </a:rPr>
              <a:t>[</a:t>
            </a:r>
            <a:r>
              <a:rPr lang="en-GB" sz="1200" b="0" i="0" u="none" strike="noStrike" cap="none" dirty="0">
                <a:solidFill>
                  <a:schemeClr val="lt1"/>
                </a:solidFill>
                <a:latin typeface="Gill Sans Nova" panose="020B0602020104020203" pitchFamily="34" charset="0"/>
                <a:ea typeface="Avenir"/>
                <a:cs typeface="Avenir"/>
                <a:sym typeface="Avenir"/>
              </a:rPr>
              <a:t>insert date, month, year | time, time zone] </a:t>
            </a:r>
            <a:endParaRPr sz="1200" b="0" i="0" u="none" strike="noStrike" cap="none" dirty="0">
              <a:solidFill>
                <a:schemeClr val="lt1"/>
              </a:solidFill>
              <a:latin typeface="Gill Sans Nova" panose="020B0602020104020203" pitchFamily="34" charset="0"/>
              <a:ea typeface="Avenir"/>
              <a:cs typeface="Avenir"/>
              <a:sym typeface="Avenir"/>
            </a:endParaRPr>
          </a:p>
        </p:txBody>
      </p:sp>
      <p:sp>
        <p:nvSpPr>
          <p:cNvPr id="84" name="Google Shape;84;p1"/>
          <p:cNvSpPr txBox="1"/>
          <p:nvPr/>
        </p:nvSpPr>
        <p:spPr>
          <a:xfrm>
            <a:off x="1574419" y="2424792"/>
            <a:ext cx="2868271"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GB" sz="3200" b="1" i="0" u="none" strike="noStrike" cap="none" dirty="0">
                <a:solidFill>
                  <a:schemeClr val="lt1"/>
                </a:solidFill>
                <a:latin typeface="Gill Sans Nova" panose="020B0602020104020203" pitchFamily="34" charset="0"/>
                <a:ea typeface="Avenir"/>
                <a:cs typeface="Avenir"/>
                <a:sym typeface="Avenir"/>
              </a:rPr>
              <a:t>SESSION 03</a:t>
            </a:r>
            <a:endParaRPr sz="3200" b="1" i="0" u="none" strike="noStrike" cap="none" dirty="0">
              <a:solidFill>
                <a:schemeClr val="lt1"/>
              </a:solidFill>
              <a:latin typeface="Gill Sans Nova" panose="020B0602020104020203" pitchFamily="34" charset="0"/>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Moser Framework…continued</a:t>
            </a:r>
            <a:endParaRPr sz="3600" dirty="0">
              <a:solidFill>
                <a:srgbClr val="339933"/>
              </a:solidFill>
              <a:latin typeface="Gill Sans Nova" panose="020B0602020104020203" pitchFamily="34" charset="0"/>
              <a:ea typeface="Avenir"/>
              <a:cs typeface="Avenir"/>
              <a:sym typeface="Avenir"/>
            </a:endParaRPr>
          </a:p>
        </p:txBody>
      </p:sp>
      <p:sp>
        <p:nvSpPr>
          <p:cNvPr id="226" name="Google Shape;226;p8"/>
          <p:cNvSpPr txBox="1">
            <a:spLocks noGrp="1"/>
          </p:cNvSpPr>
          <p:nvPr>
            <p:ph type="body" idx="1"/>
          </p:nvPr>
        </p:nvSpPr>
        <p:spPr>
          <a:xfrm>
            <a:off x="6550557" y="1443660"/>
            <a:ext cx="5419770" cy="638937"/>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accent6"/>
              </a:buClr>
              <a:buSzPts val="1900"/>
              <a:buNone/>
            </a:pPr>
            <a:r>
              <a:rPr lang="en-GB" sz="1700" b="1" dirty="0">
                <a:solidFill>
                  <a:srgbClr val="009BDD"/>
                </a:solidFill>
                <a:latin typeface="Gill Sans Nova" panose="020B0602020104020203" pitchFamily="34" charset="0"/>
                <a:ea typeface="Avenir"/>
                <a:cs typeface="Avenir"/>
                <a:sym typeface="Avenir"/>
              </a:rPr>
              <a:t>Tool 5: Women in Development (WID) / Gender &amp; Development (GAD) Policy Matrix</a:t>
            </a:r>
            <a:endParaRPr sz="1700" b="1" dirty="0">
              <a:solidFill>
                <a:srgbClr val="009BDD"/>
              </a:solidFill>
              <a:latin typeface="Gill Sans Nova" panose="020B0602020104020203" pitchFamily="34" charset="0"/>
              <a:ea typeface="Avenir"/>
              <a:cs typeface="Avenir"/>
              <a:sym typeface="Avenir"/>
            </a:endParaRPr>
          </a:p>
        </p:txBody>
      </p:sp>
      <p:grpSp>
        <p:nvGrpSpPr>
          <p:cNvPr id="227" name="Google Shape;227;p8"/>
          <p:cNvGrpSpPr/>
          <p:nvPr/>
        </p:nvGrpSpPr>
        <p:grpSpPr>
          <a:xfrm>
            <a:off x="661677" y="1740747"/>
            <a:ext cx="5680800" cy="2103363"/>
            <a:chOff x="-6" y="0"/>
            <a:chExt cx="5680800" cy="2103363"/>
          </a:xfrm>
        </p:grpSpPr>
        <p:sp>
          <p:nvSpPr>
            <p:cNvPr id="228" name="Google Shape;228;p8"/>
            <p:cNvSpPr/>
            <p:nvPr/>
          </p:nvSpPr>
          <p:spPr>
            <a:xfrm>
              <a:off x="0" y="0"/>
              <a:ext cx="5680778" cy="4608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29" name="Google Shape;229;p8"/>
            <p:cNvSpPr txBox="1"/>
            <p:nvPr/>
          </p:nvSpPr>
          <p:spPr>
            <a:xfrm>
              <a:off x="0" y="0"/>
              <a:ext cx="5680778" cy="460800"/>
            </a:xfrm>
            <a:prstGeom prst="rect">
              <a:avLst/>
            </a:prstGeom>
            <a:solidFill>
              <a:srgbClr val="0099CC"/>
            </a:solid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Balancing Roles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30" name="Google Shape;230;p8"/>
            <p:cNvSpPr/>
            <p:nvPr/>
          </p:nvSpPr>
          <p:spPr>
            <a:xfrm>
              <a:off x="0" y="486053"/>
              <a:ext cx="5680778" cy="140544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31" name="Google Shape;231;p8"/>
            <p:cNvSpPr txBox="1"/>
            <p:nvPr/>
          </p:nvSpPr>
          <p:spPr>
            <a:xfrm>
              <a:off x="-6" y="486063"/>
              <a:ext cx="5680800" cy="1617300"/>
            </a:xfrm>
            <a:prstGeom prst="rect">
              <a:avLst/>
            </a:prstGeom>
            <a:solidFill>
              <a:srgbClr val="339933"/>
            </a:solidFill>
            <a:ln>
              <a:noFill/>
            </a:ln>
          </p:spPr>
          <p:txBody>
            <a:bodyPr spcFirstLastPara="1" wrap="square" lIns="85325" tIns="85325" rIns="113775" bIns="128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Agriculture productivity enhancement techniques include small farm tools which help reduce women’s drudgery</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Increase in big livestock population is accompanied by sufficient fodder availability mechanisms</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Increase honorarium for primary health care volunteers</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sp>
        <p:nvSpPr>
          <p:cNvPr id="232" name="Google Shape;232;p8"/>
          <p:cNvSpPr txBox="1"/>
          <p:nvPr/>
        </p:nvSpPr>
        <p:spPr>
          <a:xfrm>
            <a:off x="701520" y="1324882"/>
            <a:ext cx="5809200" cy="430800"/>
          </a:xfrm>
          <a:prstGeom prst="rect">
            <a:avLst/>
          </a:prstGeom>
          <a:noFill/>
          <a:ln>
            <a:noFill/>
          </a:ln>
        </p:spPr>
        <p:txBody>
          <a:bodyPr spcFirstLastPara="1" wrap="square" lIns="91425" tIns="45700" rIns="91425" bIns="45700" anchor="t" anchorCtr="0">
            <a:normAutofit/>
          </a:bodyPr>
          <a:lstStyle/>
          <a:p>
            <a:pPr marL="0" marR="0" lvl="0" indent="0" algn="l" rtl="0">
              <a:lnSpc>
                <a:spcPct val="114000"/>
              </a:lnSpc>
              <a:spcBef>
                <a:spcPts val="0"/>
              </a:spcBef>
              <a:spcAft>
                <a:spcPts val="0"/>
              </a:spcAft>
              <a:buClr>
                <a:schemeClr val="accent6"/>
              </a:buClr>
              <a:buSzPts val="1900"/>
              <a:buFont typeface="Arial"/>
              <a:buNone/>
            </a:pPr>
            <a:r>
              <a:rPr lang="en-GB" sz="1700" b="1" i="0" u="none" strike="noStrike" cap="none" dirty="0">
                <a:solidFill>
                  <a:srgbClr val="009BDD"/>
                </a:solidFill>
                <a:latin typeface="Gill Sans Nova" panose="020B0602020104020203" pitchFamily="34" charset="0"/>
                <a:ea typeface="Avenir"/>
                <a:cs typeface="Avenir"/>
                <a:sym typeface="Avenir"/>
              </a:rPr>
              <a:t>Tool 4: Planning for balancing triple roles</a:t>
            </a:r>
            <a:endParaRPr sz="1700" b="1" i="0" u="none" strike="noStrike" cap="none" dirty="0">
              <a:solidFill>
                <a:srgbClr val="009BDD"/>
              </a:solidFill>
              <a:latin typeface="Gill Sans Nova" panose="020B0602020104020203" pitchFamily="34" charset="0"/>
              <a:ea typeface="Avenir"/>
              <a:cs typeface="Avenir"/>
              <a:sym typeface="Avenir"/>
            </a:endParaRPr>
          </a:p>
        </p:txBody>
      </p:sp>
      <p:grpSp>
        <p:nvGrpSpPr>
          <p:cNvPr id="233" name="Google Shape;233;p8"/>
          <p:cNvGrpSpPr/>
          <p:nvPr/>
        </p:nvGrpSpPr>
        <p:grpSpPr>
          <a:xfrm>
            <a:off x="7419589" y="2201547"/>
            <a:ext cx="3404246" cy="3876559"/>
            <a:chOff x="293659" y="0"/>
            <a:chExt cx="3404246" cy="3876559"/>
          </a:xfrm>
        </p:grpSpPr>
        <p:sp>
          <p:nvSpPr>
            <p:cNvPr id="234" name="Google Shape;234;p8"/>
            <p:cNvSpPr/>
            <p:nvPr/>
          </p:nvSpPr>
          <p:spPr>
            <a:xfrm>
              <a:off x="293659" y="0"/>
              <a:ext cx="3404246" cy="3876559"/>
            </a:xfrm>
            <a:prstGeom prst="rect">
              <a:avLst/>
            </a:prstGeom>
            <a:solidFill>
              <a:srgbClr val="00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35" name="Google Shape;235;p8"/>
            <p:cNvSpPr txBox="1"/>
            <p:nvPr/>
          </p:nvSpPr>
          <p:spPr>
            <a:xfrm>
              <a:off x="293659" y="0"/>
              <a:ext cx="3404246" cy="3876559"/>
            </a:xfrm>
            <a:prstGeom prst="rect">
              <a:avLst/>
            </a:prstGeom>
            <a:solidFill>
              <a:srgbClr val="0099CC"/>
            </a:solid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chemeClr val="lt1"/>
                </a:buClr>
                <a:buSzPts val="2800"/>
                <a:buFont typeface="DM Sans"/>
                <a:buNone/>
              </a:pPr>
              <a:r>
                <a:rPr lang="en-GB" sz="1600" b="1" i="0" u="none" strike="noStrike" cap="none" dirty="0">
                  <a:solidFill>
                    <a:schemeClr val="lt1"/>
                  </a:solidFill>
                  <a:latin typeface="Gill Sans Nova" panose="020B0602020104020203" pitchFamily="34" charset="0"/>
                  <a:ea typeface="Avenir"/>
                  <a:cs typeface="Avenir"/>
                  <a:sym typeface="Avenir"/>
                </a:rPr>
                <a:t>Project  Objectives</a:t>
              </a:r>
              <a:endParaRPr dirty="0"/>
            </a:p>
            <a:p>
              <a:pPr marL="0" marR="0" lvl="0" indent="0" algn="l" rtl="0">
                <a:lnSpc>
                  <a:spcPct val="90000"/>
                </a:lnSpc>
                <a:spcBef>
                  <a:spcPts val="0"/>
                </a:spcBef>
                <a:spcAft>
                  <a:spcPts val="0"/>
                </a:spcAft>
                <a:buClr>
                  <a:schemeClr val="lt1"/>
                </a:buClr>
                <a:buSzPts val="2800"/>
                <a:buFont typeface="DM Sans"/>
                <a:buNone/>
              </a:pPr>
              <a:endParaRPr sz="1600" b="1"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98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Empower women and girls to take charge of their lives, assets, and resources required for their well being. </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0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Undertake activities </a:t>
              </a:r>
              <a:r>
                <a:rPr lang="en-GB" sz="1600" dirty="0">
                  <a:solidFill>
                    <a:schemeClr val="lt1"/>
                  </a:solidFill>
                  <a:latin typeface="Gill Sans Nova" panose="020B0602020104020203" pitchFamily="34" charset="0"/>
                  <a:ea typeface="Avenir"/>
                  <a:cs typeface="Avenir"/>
                  <a:sym typeface="Avenir"/>
                </a:rPr>
                <a:t>that</a:t>
              </a:r>
              <a:r>
                <a:rPr lang="en-GB" sz="1600" b="0" i="0" u="none" strike="noStrike" cap="none" dirty="0">
                  <a:solidFill>
                    <a:schemeClr val="lt1"/>
                  </a:solidFill>
                  <a:latin typeface="Gill Sans Nova" panose="020B0602020104020203" pitchFamily="34" charset="0"/>
                  <a:ea typeface="Avenir"/>
                  <a:cs typeface="Avenir"/>
                  <a:sym typeface="Avenir"/>
                </a:rPr>
                <a:t> increase women’s income while reducing their drudgery / time poverty</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070"/>
                </a:spcBef>
                <a:spcAft>
                  <a:spcPts val="180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Ensure women’s  participation in all CCDRRR activities</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grpSp>
        <p:nvGrpSpPr>
          <p:cNvPr id="236" name="Google Shape;236;p8"/>
          <p:cNvGrpSpPr/>
          <p:nvPr/>
        </p:nvGrpSpPr>
        <p:grpSpPr>
          <a:xfrm>
            <a:off x="661682" y="4308134"/>
            <a:ext cx="5680777" cy="1796221"/>
            <a:chOff x="0" y="9263"/>
            <a:chExt cx="5680777" cy="1796221"/>
          </a:xfrm>
        </p:grpSpPr>
        <p:sp>
          <p:nvSpPr>
            <p:cNvPr id="237" name="Google Shape;237;p8"/>
            <p:cNvSpPr/>
            <p:nvPr/>
          </p:nvSpPr>
          <p:spPr>
            <a:xfrm>
              <a:off x="0" y="9263"/>
              <a:ext cx="5680777" cy="489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38" name="Google Shape;238;p8"/>
            <p:cNvSpPr txBox="1"/>
            <p:nvPr/>
          </p:nvSpPr>
          <p:spPr>
            <a:xfrm>
              <a:off x="0" y="9263"/>
              <a:ext cx="5680777" cy="4896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Engagement</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39" name="Google Shape;239;p8"/>
            <p:cNvSpPr/>
            <p:nvPr/>
          </p:nvSpPr>
          <p:spPr>
            <a:xfrm>
              <a:off x="0" y="498864"/>
              <a:ext cx="5680777" cy="130662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40" name="Google Shape;240;p8"/>
            <p:cNvSpPr txBox="1"/>
            <p:nvPr/>
          </p:nvSpPr>
          <p:spPr>
            <a:xfrm>
              <a:off x="0" y="498864"/>
              <a:ext cx="5680777" cy="1306620"/>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Women are a part of all project planning, execution, and decision making committees</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Project team is gender balanced at all levels, including senior management</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sp>
        <p:nvSpPr>
          <p:cNvPr id="241" name="Google Shape;241;p8"/>
          <p:cNvSpPr txBox="1"/>
          <p:nvPr/>
        </p:nvSpPr>
        <p:spPr>
          <a:xfrm>
            <a:off x="599146" y="4032281"/>
            <a:ext cx="6727800" cy="179584"/>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None/>
            </a:pPr>
            <a:r>
              <a:rPr lang="en-GB" sz="1700" b="1" i="0" u="none" strike="noStrike" cap="none" dirty="0">
                <a:solidFill>
                  <a:srgbClr val="009BDD"/>
                </a:solidFill>
                <a:latin typeface="Gill Sans Nova" panose="020B0602020104020203" pitchFamily="34" charset="0"/>
                <a:ea typeface="Avenir"/>
                <a:cs typeface="Avenir"/>
                <a:sym typeface="Avenir"/>
              </a:rPr>
              <a:t>Tool 6: Involving women and gender orgs in planning</a:t>
            </a:r>
            <a:endParaRPr sz="1700" b="1" i="0" u="none" strike="noStrike" cap="none" dirty="0">
              <a:solidFill>
                <a:srgbClr val="009BDD"/>
              </a:solidFill>
              <a:latin typeface="Gill Sans Nova" panose="020B0602020104020203" pitchFamily="34" charset="0"/>
              <a:ea typeface="Avenir"/>
              <a:cs typeface="Avenir"/>
              <a:sym typeface="Avenir"/>
            </a:endParaRPr>
          </a:p>
        </p:txBody>
      </p:sp>
      <p:sp>
        <p:nvSpPr>
          <p:cNvPr id="242" name="Google Shape;242;p8"/>
          <p:cNvSpPr/>
          <p:nvPr/>
        </p:nvSpPr>
        <p:spPr>
          <a:xfrm>
            <a:off x="6390403" y="2618593"/>
            <a:ext cx="843900" cy="486300"/>
          </a:xfrm>
          <a:prstGeom prst="rightArrow">
            <a:avLst>
              <a:gd name="adj1" fmla="val 50000"/>
              <a:gd name="adj2" fmla="val 50000"/>
            </a:avLst>
          </a:prstGeom>
          <a:solidFill>
            <a:srgbClr val="0099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Gill Sans Nova" panose="020B0602020104020203" pitchFamily="34" charset="0"/>
              <a:ea typeface="Avenir"/>
              <a:cs typeface="Avenir"/>
              <a:sym typeface="Avenir"/>
            </a:endParaRPr>
          </a:p>
        </p:txBody>
      </p:sp>
      <p:sp>
        <p:nvSpPr>
          <p:cNvPr id="243" name="Google Shape;243;p8"/>
          <p:cNvSpPr/>
          <p:nvPr/>
        </p:nvSpPr>
        <p:spPr>
          <a:xfrm>
            <a:off x="6428553" y="4719905"/>
            <a:ext cx="843900" cy="486300"/>
          </a:xfrm>
          <a:prstGeom prst="rightArrow">
            <a:avLst>
              <a:gd name="adj1" fmla="val 50000"/>
              <a:gd name="adj2" fmla="val 50000"/>
            </a:avLst>
          </a:prstGeom>
          <a:solidFill>
            <a:srgbClr val="0099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Gill Sans Nova" panose="020B0602020104020203" pitchFamily="34" charset="0"/>
              <a:ea typeface="Avenir"/>
              <a:cs typeface="Avenir"/>
              <a:sym typeface="Avenir"/>
            </a:endParaRPr>
          </a:p>
        </p:txBody>
      </p:sp>
      <p:sp>
        <p:nvSpPr>
          <p:cNvPr id="244" name="Google Shape;244;p8"/>
          <p:cNvSpPr txBox="1"/>
          <p:nvPr/>
        </p:nvSpPr>
        <p:spPr>
          <a:xfrm rot="-5400000">
            <a:off x="9698488" y="3576172"/>
            <a:ext cx="4540397" cy="506015"/>
          </a:xfrm>
          <a:prstGeom prst="rect">
            <a:avLst/>
          </a:prstGeom>
          <a:noFill/>
          <a:ln>
            <a:noFill/>
          </a:ln>
        </p:spPr>
        <p:txBody>
          <a:bodyPr spcFirstLastPara="1" wrap="square" lIns="91425" tIns="45700" rIns="91425" bIns="45700" anchor="t" anchorCtr="0">
            <a:normAutofit/>
          </a:bodyPr>
          <a:lstStyle/>
          <a:p>
            <a:pPr marL="0" marR="0" lvl="0" indent="0" algn="l" rtl="0">
              <a:lnSpc>
                <a:spcPct val="60000"/>
              </a:lnSpc>
              <a:spcBef>
                <a:spcPts val="0"/>
              </a:spcBef>
              <a:spcAft>
                <a:spcPts val="0"/>
              </a:spcAft>
              <a:buClr>
                <a:schemeClr val="accent6"/>
              </a:buClr>
              <a:buSzPts val="1900"/>
              <a:buFont typeface="Arial"/>
              <a:buNone/>
            </a:pPr>
            <a:r>
              <a:rPr lang="en-GB" sz="1700" b="1" i="0" u="none" strike="noStrike" cap="none" dirty="0">
                <a:solidFill>
                  <a:srgbClr val="009BDD"/>
                </a:solidFill>
                <a:latin typeface="Gill Sans Nova" panose="020B0602020104020203" pitchFamily="34" charset="0"/>
                <a:ea typeface="Avenir"/>
                <a:cs typeface="Avenir"/>
                <a:sym typeface="Avenir"/>
              </a:rPr>
              <a:t>Tool 2: Gender Needs Assessment</a:t>
            </a:r>
            <a:endParaRPr sz="1700" b="1" i="0" u="none" strike="noStrike" cap="none" dirty="0">
              <a:solidFill>
                <a:srgbClr val="009BDD"/>
              </a:solidFill>
              <a:latin typeface="Gill Sans Nova" panose="020B0602020104020203" pitchFamily="34" charset="0"/>
              <a:ea typeface="Avenir"/>
              <a:cs typeface="Avenir"/>
              <a:sym typeface="Avenir"/>
            </a:endParaRPr>
          </a:p>
        </p:txBody>
      </p:sp>
      <p:sp>
        <p:nvSpPr>
          <p:cNvPr id="245" name="Google Shape;245;p8"/>
          <p:cNvSpPr/>
          <p:nvPr/>
        </p:nvSpPr>
        <p:spPr>
          <a:xfrm>
            <a:off x="11000185" y="3844183"/>
            <a:ext cx="685800" cy="454800"/>
          </a:xfrm>
          <a:prstGeom prst="leftArrow">
            <a:avLst>
              <a:gd name="adj1" fmla="val 50000"/>
              <a:gd name="adj2" fmla="val 50000"/>
            </a:avLst>
          </a:prstGeom>
          <a:solidFill>
            <a:srgbClr val="0099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Gill Sans Nova" panose="020B0602020104020203" pitchFamily="34" charset="0"/>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9"/>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Harvard Analytical Framework</a:t>
            </a:r>
            <a:endParaRPr sz="3600" dirty="0">
              <a:solidFill>
                <a:srgbClr val="339933"/>
              </a:solidFill>
              <a:latin typeface="Gill Sans Nova" panose="020B0602020104020203" pitchFamily="34" charset="0"/>
              <a:ea typeface="Avenir"/>
              <a:cs typeface="Avenir"/>
              <a:sym typeface="Avenir"/>
            </a:endParaRPr>
          </a:p>
        </p:txBody>
      </p:sp>
      <p:sp>
        <p:nvSpPr>
          <p:cNvPr id="251" name="Google Shape;251;p9"/>
          <p:cNvSpPr txBox="1">
            <a:spLocks noGrp="1"/>
          </p:cNvSpPr>
          <p:nvPr>
            <p:ph type="body" idx="1"/>
          </p:nvPr>
        </p:nvSpPr>
        <p:spPr>
          <a:xfrm>
            <a:off x="632334" y="1440643"/>
            <a:ext cx="10737629" cy="482667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GB" sz="2400" dirty="0">
                <a:latin typeface="Gill Sans Nova" panose="020B0602020104020203" pitchFamily="34" charset="0"/>
                <a:ea typeface="Avenir"/>
                <a:cs typeface="Avenir"/>
                <a:sym typeface="Avenir"/>
              </a:rPr>
              <a:t>Developed in 1985, it aims to demonstrate an economic case for allocating resources for women as well as men at a time with an efficiency approach in mind</a:t>
            </a:r>
            <a:endParaRPr sz="2400" dirty="0">
              <a:latin typeface="Gill Sans Nova" panose="020B0602020104020203" pitchFamily="34" charset="0"/>
              <a:ea typeface="Avenir"/>
              <a:cs typeface="Avenir"/>
              <a:sym typeface="Avenir"/>
            </a:endParaRPr>
          </a:p>
          <a:p>
            <a:pPr marL="228600" lvl="0" indent="-228600" algn="l" rtl="0">
              <a:lnSpc>
                <a:spcPct val="100000"/>
              </a:lnSpc>
              <a:spcBef>
                <a:spcPts val="2800"/>
              </a:spcBef>
              <a:spcAft>
                <a:spcPts val="0"/>
              </a:spcAft>
              <a:buClr>
                <a:schemeClr val="dk1"/>
              </a:buClr>
              <a:buSzPts val="2800"/>
              <a:buChar char="•"/>
            </a:pPr>
            <a:r>
              <a:rPr lang="en-GB" sz="2400" dirty="0">
                <a:latin typeface="Gill Sans Nova" panose="020B0602020104020203" pitchFamily="34" charset="0"/>
                <a:ea typeface="Avenir"/>
                <a:cs typeface="Avenir"/>
                <a:sym typeface="Avenir"/>
              </a:rPr>
              <a:t>The framework has four main components </a:t>
            </a:r>
            <a:endParaRPr sz="2400" dirty="0">
              <a:latin typeface="Gill Sans Nova" panose="020B0602020104020203" pitchFamily="34" charset="0"/>
              <a:ea typeface="Avenir"/>
              <a:cs typeface="Avenir"/>
              <a:sym typeface="Avenir"/>
            </a:endParaRPr>
          </a:p>
          <a:p>
            <a:pPr marL="685800" lvl="1" indent="-228600" algn="l" rtl="0">
              <a:lnSpc>
                <a:spcPct val="100000"/>
              </a:lnSpc>
              <a:spcBef>
                <a:spcPts val="2300"/>
              </a:spcBef>
              <a:spcAft>
                <a:spcPts val="0"/>
              </a:spcAft>
              <a:buClr>
                <a:schemeClr val="dk1"/>
              </a:buClr>
              <a:buSzPts val="2400"/>
              <a:buChar char="•"/>
            </a:pPr>
            <a:r>
              <a:rPr lang="en-GB" dirty="0">
                <a:latin typeface="Gill Sans Nova" panose="020B0602020104020203" pitchFamily="34" charset="0"/>
                <a:ea typeface="Avenir"/>
                <a:cs typeface="Avenir"/>
                <a:sym typeface="Avenir"/>
              </a:rPr>
              <a:t>three tools for gender analysis and </a:t>
            </a:r>
            <a:endParaRPr dirty="0">
              <a:latin typeface="Gill Sans Nova" panose="020B0602020104020203" pitchFamily="34" charset="0"/>
              <a:ea typeface="Avenir"/>
              <a:cs typeface="Avenir"/>
              <a:sym typeface="Avenir"/>
            </a:endParaRPr>
          </a:p>
          <a:p>
            <a:pPr marL="685800" lvl="1" indent="-228600" algn="l" rtl="0">
              <a:lnSpc>
                <a:spcPct val="100000"/>
              </a:lnSpc>
              <a:spcBef>
                <a:spcPts val="2300"/>
              </a:spcBef>
              <a:spcAft>
                <a:spcPts val="0"/>
              </a:spcAft>
              <a:buClr>
                <a:schemeClr val="dk1"/>
              </a:buClr>
              <a:buSzPts val="2400"/>
              <a:buChar char="•"/>
            </a:pPr>
            <a:r>
              <a:rPr lang="en-GB" dirty="0">
                <a:latin typeface="Gill Sans Nova" panose="020B0602020104020203" pitchFamily="34" charset="0"/>
                <a:ea typeface="Avenir"/>
                <a:cs typeface="Avenir"/>
                <a:sym typeface="Avenir"/>
              </a:rPr>
              <a:t>a checklist to examine a project proposal or intervention from a gender perspective using</a:t>
            </a:r>
            <a:endParaRPr dirty="0">
              <a:latin typeface="Gill Sans Nova" panose="020B0602020104020203" pitchFamily="34" charset="0"/>
              <a:ea typeface="Avenir"/>
              <a:cs typeface="Avenir"/>
              <a:sym typeface="Avenir"/>
            </a:endParaRPr>
          </a:p>
          <a:p>
            <a:pPr marL="228600" lvl="0" indent="-228600" algn="l" rtl="0">
              <a:lnSpc>
                <a:spcPct val="100000"/>
              </a:lnSpc>
              <a:spcBef>
                <a:spcPts val="2800"/>
              </a:spcBef>
              <a:spcAft>
                <a:spcPts val="1800"/>
              </a:spcAft>
              <a:buClr>
                <a:schemeClr val="dk1"/>
              </a:buClr>
              <a:buSzPts val="2800"/>
              <a:buChar char="•"/>
            </a:pPr>
            <a:r>
              <a:rPr lang="en-GB" sz="2400" dirty="0">
                <a:latin typeface="Gill Sans Nova" panose="020B0602020104020203" pitchFamily="34" charset="0"/>
                <a:ea typeface="Avenir"/>
                <a:cs typeface="Avenir"/>
                <a:sym typeface="Avenir"/>
              </a:rPr>
              <a:t>Gender-disaggregated data and capturing the different effects of social change on men and women</a:t>
            </a:r>
            <a:endParaRPr sz="2400" dirty="0">
              <a:latin typeface="Gill Sans Nova" panose="020B0602020104020203" pitchFamily="34" charset="0"/>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pic>
        <p:nvPicPr>
          <p:cNvPr id="256" name="Google Shape;256;p10"/>
          <p:cNvPicPr preferRelativeResize="0"/>
          <p:nvPr/>
        </p:nvPicPr>
        <p:blipFill rotWithShape="1">
          <a:blip r:embed="rId3">
            <a:alphaModFix/>
          </a:blip>
          <a:srcRect t="7239"/>
          <a:stretch/>
        </p:blipFill>
        <p:spPr>
          <a:xfrm>
            <a:off x="801914" y="1215142"/>
            <a:ext cx="10214099" cy="5366425"/>
          </a:xfrm>
          <a:prstGeom prst="rect">
            <a:avLst/>
          </a:prstGeom>
          <a:noFill/>
          <a:ln>
            <a:noFill/>
          </a:ln>
        </p:spPr>
      </p:pic>
      <p:sp>
        <p:nvSpPr>
          <p:cNvPr id="257" name="Google Shape;257;p10"/>
          <p:cNvSpPr txBox="1">
            <a:spLocks noGrp="1"/>
          </p:cNvSpPr>
          <p:nvPr>
            <p:ph type="ctrTitle"/>
          </p:nvPr>
        </p:nvSpPr>
        <p:spPr>
          <a:xfrm>
            <a:off x="464369" y="409646"/>
            <a:ext cx="9714104"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ct val="100000"/>
              <a:buFont typeface="DM Sans"/>
              <a:buNone/>
            </a:pPr>
            <a:r>
              <a:rPr lang="en-GB" dirty="0">
                <a:solidFill>
                  <a:srgbClr val="339933"/>
                </a:solidFill>
                <a:latin typeface="Gill Sans Nova" panose="020B0602020104020203" pitchFamily="34" charset="0"/>
                <a:ea typeface="Avenir"/>
                <a:cs typeface="Avenir"/>
                <a:sym typeface="Avenir"/>
              </a:rPr>
              <a:t>Harvard Framework Tool 1: Activity Profile</a:t>
            </a:r>
            <a:endParaRPr dirty="0">
              <a:solidFill>
                <a:srgbClr val="339933"/>
              </a:solidFill>
              <a:latin typeface="Gill Sans Nova" panose="020B0602020104020203" pitchFamily="34" charset="0"/>
              <a:ea typeface="Avenir"/>
              <a:cs typeface="Avenir"/>
              <a:sym typeface="Avenir"/>
            </a:endParaRPr>
          </a:p>
        </p:txBody>
      </p:sp>
      <p:graphicFrame>
        <p:nvGraphicFramePr>
          <p:cNvPr id="258" name="Google Shape;258;p10"/>
          <p:cNvGraphicFramePr/>
          <p:nvPr>
            <p:extLst>
              <p:ext uri="{D42A27DB-BD31-4B8C-83A1-F6EECF244321}">
                <p14:modId xmlns:p14="http://schemas.microsoft.com/office/powerpoint/2010/main" val="1854351499"/>
              </p:ext>
            </p:extLst>
          </p:nvPr>
        </p:nvGraphicFramePr>
        <p:xfrm>
          <a:off x="801914" y="1215142"/>
          <a:ext cx="10214098" cy="5396930"/>
        </p:xfrm>
        <a:graphic>
          <a:graphicData uri="http://schemas.openxmlformats.org/drawingml/2006/table">
            <a:tbl>
              <a:tblPr firstRow="1" firstCol="1" bandRow="1">
                <a:noFill/>
                <a:tableStyleId>{080075C4-755E-4CBE-9E90-FB6E4BAF5F39}</a:tableStyleId>
              </a:tblPr>
              <a:tblGrid>
                <a:gridCol w="4029124">
                  <a:extLst>
                    <a:ext uri="{9D8B030D-6E8A-4147-A177-3AD203B41FA5}">
                      <a16:colId xmlns:a16="http://schemas.microsoft.com/office/drawing/2014/main" val="20000"/>
                    </a:ext>
                  </a:extLst>
                </a:gridCol>
                <a:gridCol w="2933199">
                  <a:extLst>
                    <a:ext uri="{9D8B030D-6E8A-4147-A177-3AD203B41FA5}">
                      <a16:colId xmlns:a16="http://schemas.microsoft.com/office/drawing/2014/main" val="20001"/>
                    </a:ext>
                  </a:extLst>
                </a:gridCol>
                <a:gridCol w="3251775">
                  <a:extLst>
                    <a:ext uri="{9D8B030D-6E8A-4147-A177-3AD203B41FA5}">
                      <a16:colId xmlns:a16="http://schemas.microsoft.com/office/drawing/2014/main" val="20002"/>
                    </a:ext>
                  </a:extLst>
                </a:gridCol>
              </a:tblGrid>
              <a:tr h="225172">
                <a:tc>
                  <a:txBody>
                    <a:bodyPr/>
                    <a:lstStyle/>
                    <a:p>
                      <a:pPr marL="0" marR="0" lvl="0" indent="0" algn="ctr" rtl="0">
                        <a:lnSpc>
                          <a:spcPct val="100000"/>
                        </a:lnSpc>
                        <a:spcBef>
                          <a:spcPts val="0"/>
                        </a:spcBef>
                        <a:spcAft>
                          <a:spcPts val="0"/>
                        </a:spcAft>
                        <a:buClr>
                          <a:srgbClr val="000000"/>
                        </a:buClr>
                        <a:buSzPts val="1600"/>
                        <a:buFont typeface="Arial"/>
                        <a:buNone/>
                      </a:pPr>
                      <a:r>
                        <a:rPr lang="en-GB" sz="1550" u="none" strike="noStrike" cap="none" dirty="0">
                          <a:latin typeface="Gill Sans Nova" panose="020B0602020104020203" pitchFamily="34" charset="0"/>
                          <a:ea typeface="Avenir"/>
                          <a:cs typeface="Avenir"/>
                          <a:sym typeface="Avenir"/>
                        </a:rPr>
                        <a:t>Activity</a:t>
                      </a:r>
                      <a:endParaRPr sz="1550" u="none" strike="noStrike" cap="none" dirty="0">
                        <a:latin typeface="Gill Sans Nova" panose="020B0602020104020203" pitchFamily="34" charset="0"/>
                        <a:ea typeface="Avenir"/>
                        <a:cs typeface="Avenir"/>
                        <a:sym typeface="Avenir"/>
                      </a:endParaRPr>
                    </a:p>
                  </a:txBody>
                  <a:tcPr marL="56575" marR="56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Women/Girls</a:t>
                      </a:r>
                      <a:endParaRPr sz="1600" u="none" strike="noStrike" cap="none" dirty="0">
                        <a:latin typeface="Gill Sans Nova" panose="020B0602020104020203" pitchFamily="34" charset="0"/>
                        <a:ea typeface="Avenir"/>
                        <a:cs typeface="Avenir"/>
                        <a:sym typeface="Avenir"/>
                      </a:endParaRPr>
                    </a:p>
                  </a:txBody>
                  <a:tcPr marL="56575" marR="56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Men/Boys</a:t>
                      </a:r>
                      <a:endParaRPr sz="1600" u="none" strike="noStrike" cap="none" dirty="0">
                        <a:latin typeface="Gill Sans Nova" panose="020B0602020104020203" pitchFamily="34" charset="0"/>
                        <a:ea typeface="Avenir"/>
                        <a:cs typeface="Avenir"/>
                        <a:sym typeface="Avenir"/>
                      </a:endParaRPr>
                    </a:p>
                  </a:txBody>
                  <a:tcPr marL="56575" marR="56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extLst>
                  <a:ext uri="{0D108BD9-81ED-4DB2-BD59-A6C34878D82A}">
                    <a16:rowId xmlns:a16="http://schemas.microsoft.com/office/drawing/2014/main" val="10000"/>
                  </a:ext>
                </a:extLst>
              </a:tr>
              <a:tr h="2343197">
                <a:tc>
                  <a:txBody>
                    <a:bodyPr/>
                    <a:lstStyle/>
                    <a:p>
                      <a:pPr marL="0" marR="0" lvl="1" indent="0" algn="l" rtl="0">
                        <a:lnSpc>
                          <a:spcPct val="90000"/>
                        </a:lnSpc>
                        <a:spcBef>
                          <a:spcPts val="0"/>
                        </a:spcBef>
                        <a:spcAft>
                          <a:spcPts val="0"/>
                        </a:spcAft>
                        <a:buClr>
                          <a:schemeClr val="lt1"/>
                        </a:buClr>
                        <a:buSzPts val="1800"/>
                        <a:buFont typeface="DM Sans"/>
                        <a:buNone/>
                      </a:pPr>
                      <a:r>
                        <a:rPr lang="en-GB" sz="1550" b="0" i="0" u="none" strike="noStrike" cap="none" dirty="0">
                          <a:solidFill>
                            <a:schemeClr val="lt1"/>
                          </a:solidFill>
                          <a:latin typeface="Gill Sans Nova" panose="020B0602020104020203" pitchFamily="34" charset="0"/>
                          <a:ea typeface="Avenir"/>
                          <a:cs typeface="Avenir"/>
                          <a:sym typeface="Avenir"/>
                        </a:rPr>
                        <a:t>Production Activities</a:t>
                      </a:r>
                      <a:endParaRPr sz="155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550" b="0" i="0" u="none" strike="noStrike" cap="none" dirty="0">
                          <a:solidFill>
                            <a:schemeClr val="lt1"/>
                          </a:solidFill>
                          <a:latin typeface="Gill Sans Nova" panose="020B0602020104020203" pitchFamily="34" charset="0"/>
                          <a:ea typeface="Avenir"/>
                          <a:cs typeface="Avenir"/>
                          <a:sym typeface="Avenir"/>
                        </a:rPr>
                        <a:t>Agriculture</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1</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2</a:t>
                      </a:r>
                      <a:endParaRPr sz="155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550" b="0" i="0" u="none" strike="noStrike" cap="none" dirty="0">
                          <a:solidFill>
                            <a:schemeClr val="lt1"/>
                          </a:solidFill>
                          <a:latin typeface="Gill Sans Nova" panose="020B0602020104020203" pitchFamily="34" charset="0"/>
                          <a:ea typeface="Avenir"/>
                          <a:cs typeface="Avenir"/>
                          <a:sym typeface="Avenir"/>
                        </a:rPr>
                        <a:t>Livestock</a:t>
                      </a:r>
                      <a:endParaRPr sz="1550" dirty="0"/>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1</a:t>
                      </a:r>
                      <a:endParaRPr sz="1550" dirty="0"/>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2</a:t>
                      </a:r>
                      <a:endParaRPr sz="1550" dirty="0"/>
                    </a:p>
                    <a:p>
                      <a:pPr marL="171450" marR="0" lvl="1" indent="-171450" algn="l" rtl="0">
                        <a:lnSpc>
                          <a:spcPct val="90000"/>
                        </a:lnSpc>
                        <a:spcBef>
                          <a:spcPts val="270"/>
                        </a:spcBef>
                        <a:spcAft>
                          <a:spcPts val="0"/>
                        </a:spcAft>
                        <a:buClr>
                          <a:schemeClr val="lt1"/>
                        </a:buClr>
                        <a:buSzPts val="1800"/>
                        <a:buFont typeface="DM Sans"/>
                        <a:buChar char="•"/>
                      </a:pPr>
                      <a:r>
                        <a:rPr lang="en-GB" sz="1550" b="0" i="0" u="none" strike="noStrike" cap="none" dirty="0">
                          <a:solidFill>
                            <a:schemeClr val="lt1"/>
                          </a:solidFill>
                          <a:latin typeface="Gill Sans Nova" panose="020B0602020104020203" pitchFamily="34" charset="0"/>
                          <a:ea typeface="Avenir"/>
                          <a:cs typeface="Avenir"/>
                          <a:sym typeface="Avenir"/>
                        </a:rPr>
                        <a:t>Home-Based Work</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1</a:t>
                      </a:r>
                      <a:endParaRPr sz="1550" dirty="0"/>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2</a:t>
                      </a:r>
                      <a:endParaRPr sz="1550" dirty="0"/>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29683">
                <a:tc>
                  <a:txBody>
                    <a:bodyPr/>
                    <a:lstStyle/>
                    <a:p>
                      <a:pPr marL="0" marR="0" lvl="1" indent="0" algn="l" rtl="0">
                        <a:lnSpc>
                          <a:spcPct val="90000"/>
                        </a:lnSpc>
                        <a:spcBef>
                          <a:spcPts val="0"/>
                        </a:spcBef>
                        <a:spcAft>
                          <a:spcPts val="0"/>
                        </a:spcAft>
                        <a:buClr>
                          <a:schemeClr val="lt1"/>
                        </a:buClr>
                        <a:buSzPts val="1800"/>
                        <a:buFont typeface="DM Sans"/>
                        <a:buNone/>
                      </a:pPr>
                      <a:r>
                        <a:rPr lang="en-GB" sz="1550" b="0" i="0" u="none" strike="noStrike" cap="none" dirty="0">
                          <a:solidFill>
                            <a:schemeClr val="lt1"/>
                          </a:solidFill>
                          <a:latin typeface="Gill Sans Nova" panose="020B0602020104020203" pitchFamily="34" charset="0"/>
                          <a:ea typeface="Avenir"/>
                          <a:cs typeface="Avenir"/>
                          <a:sym typeface="Avenir"/>
                        </a:rPr>
                        <a:t>Reproductive Activities</a:t>
                      </a:r>
                      <a:endParaRPr sz="155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550" b="0" i="0" u="none" strike="noStrike" cap="none" dirty="0">
                          <a:solidFill>
                            <a:schemeClr val="lt1"/>
                          </a:solidFill>
                          <a:latin typeface="Gill Sans Nova" panose="020B0602020104020203" pitchFamily="34" charset="0"/>
                          <a:ea typeface="Avenir"/>
                          <a:cs typeface="Avenir"/>
                          <a:sym typeface="Avenir"/>
                        </a:rPr>
                        <a:t>Water-Related</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1</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2</a:t>
                      </a:r>
                      <a:endParaRPr sz="155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550" b="0" i="0" u="none" strike="noStrike" cap="none" dirty="0">
                          <a:solidFill>
                            <a:schemeClr val="lt1"/>
                          </a:solidFill>
                          <a:latin typeface="Gill Sans Nova" panose="020B0602020104020203" pitchFamily="34" charset="0"/>
                          <a:ea typeface="Avenir"/>
                          <a:cs typeface="Avenir"/>
                          <a:sym typeface="Avenir"/>
                        </a:rPr>
                        <a:t>Health-Related</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1</a:t>
                      </a:r>
                      <a:endParaRPr sz="1550" b="0" i="0" u="none" strike="noStrike" cap="none" dirty="0">
                        <a:solidFill>
                          <a:schemeClr val="lt1"/>
                        </a:solidFill>
                        <a:latin typeface="Gill Sans Nova" panose="020B0602020104020203" pitchFamily="34" charset="0"/>
                        <a:ea typeface="Avenir"/>
                        <a:cs typeface="Avenir"/>
                        <a:sym typeface="Avenir"/>
                      </a:endParaRPr>
                    </a:p>
                    <a:p>
                      <a:pPr marL="742950" marR="0" lvl="1" indent="-285750" algn="l" rtl="0">
                        <a:lnSpc>
                          <a:spcPct val="90000"/>
                        </a:lnSpc>
                        <a:spcBef>
                          <a:spcPts val="270"/>
                        </a:spcBef>
                        <a:spcAft>
                          <a:spcPts val="0"/>
                        </a:spcAft>
                        <a:buClr>
                          <a:schemeClr val="lt1"/>
                        </a:buClr>
                        <a:buSzPts val="1800"/>
                        <a:buFont typeface="DM Sans"/>
                        <a:buChar char="o"/>
                      </a:pPr>
                      <a:r>
                        <a:rPr lang="en-GB" sz="1550" b="0" i="0" u="none" strike="noStrike" cap="none" dirty="0">
                          <a:solidFill>
                            <a:schemeClr val="lt1"/>
                          </a:solidFill>
                          <a:latin typeface="Gill Sans Nova" panose="020B0602020104020203" pitchFamily="34" charset="0"/>
                          <a:ea typeface="Avenir"/>
                          <a:cs typeface="Avenir"/>
                          <a:sym typeface="Avenir"/>
                        </a:rPr>
                        <a:t>Activity 2</a:t>
                      </a:r>
                      <a:endParaRPr sz="1550" b="0" i="0" u="none" strike="noStrike" cap="none" dirty="0">
                        <a:solidFill>
                          <a:schemeClr val="lt1"/>
                        </a:solidFill>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16169">
                <a:tc>
                  <a:txBody>
                    <a:bodyPr/>
                    <a:lstStyle/>
                    <a:p>
                      <a:pPr marL="0" marR="0" lvl="1" indent="0" algn="l" rtl="0">
                        <a:lnSpc>
                          <a:spcPct val="90000"/>
                        </a:lnSpc>
                        <a:spcBef>
                          <a:spcPts val="0"/>
                        </a:spcBef>
                        <a:spcAft>
                          <a:spcPts val="0"/>
                        </a:spcAft>
                        <a:buClr>
                          <a:schemeClr val="lt1"/>
                        </a:buClr>
                        <a:buSzPts val="1800"/>
                        <a:buFont typeface="Arial"/>
                        <a:buNone/>
                      </a:pPr>
                      <a:r>
                        <a:rPr lang="en-GB" sz="1550" b="0" i="0" u="none" strike="noStrike" cap="none" dirty="0">
                          <a:solidFill>
                            <a:schemeClr val="lt1"/>
                          </a:solidFill>
                          <a:latin typeface="Gill Sans Nova" panose="020B0602020104020203" pitchFamily="34" charset="0"/>
                          <a:ea typeface="Avenir"/>
                          <a:cs typeface="Avenir"/>
                          <a:sym typeface="Avenir"/>
                        </a:rPr>
                        <a:t>Community Activities</a:t>
                      </a:r>
                      <a:endParaRPr sz="155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550" b="0" i="0" u="none" strike="noStrike" cap="none" dirty="0">
                          <a:solidFill>
                            <a:schemeClr val="lt1"/>
                          </a:solidFill>
                          <a:latin typeface="Gill Sans Nova" panose="020B0602020104020203" pitchFamily="34" charset="0"/>
                          <a:ea typeface="Avenir"/>
                          <a:cs typeface="Avenir"/>
                          <a:sym typeface="Avenir"/>
                        </a:rPr>
                        <a:t>Social</a:t>
                      </a:r>
                      <a:endParaRPr sz="155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550" b="0" i="0" u="none" strike="noStrike" cap="none" dirty="0">
                          <a:solidFill>
                            <a:schemeClr val="lt1"/>
                          </a:solidFill>
                          <a:latin typeface="Gill Sans Nova" panose="020B0602020104020203" pitchFamily="34" charset="0"/>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Developmental</a:t>
                      </a:r>
                      <a:endParaRPr sz="1550" b="0" i="0" u="none" strike="noStrike" cap="none" dirty="0">
                        <a:solidFill>
                          <a:schemeClr val="lt1"/>
                        </a:solidFill>
                        <a:latin typeface="Gill Sans Nova" panose="020B0602020104020203" pitchFamily="34" charset="0"/>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285750" marR="0" lvl="1" indent="-285750" algn="l" rtl="0">
                        <a:lnSpc>
                          <a:spcPct val="90000"/>
                        </a:lnSpc>
                        <a:spcBef>
                          <a:spcPts val="270"/>
                        </a:spcBef>
                        <a:spcAft>
                          <a:spcPts val="0"/>
                        </a:spcAft>
                        <a:buClr>
                          <a:schemeClr val="lt1"/>
                        </a:buClr>
                        <a:buSzPts val="1800"/>
                        <a:buFont typeface="Arial"/>
                        <a:buChar char="•"/>
                      </a:pPr>
                      <a:r>
                        <a:rPr lang="en-GB" sz="1550" b="0" i="0" u="none" strike="noStrike" cap="none" dirty="0">
                          <a:solidFill>
                            <a:schemeClr val="lt1"/>
                          </a:solidFill>
                          <a:latin typeface="Gill Sans Nova" panose="020B0602020104020203" pitchFamily="34" charset="0"/>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Political</a:t>
                      </a:r>
                      <a:endParaRPr sz="1550" b="0" i="0" u="none" strike="noStrike" cap="none" dirty="0">
                        <a:solidFill>
                          <a:schemeClr val="lt1"/>
                        </a:solidFill>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56575" marR="56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8"/>
                                        </p:tgtEl>
                                        <p:attrNameLst>
                                          <p:attrName>ppt_y</p:attrName>
                                        </p:attrNameLst>
                                      </p:cBhvr>
                                      <p:tavLst>
                                        <p:tav tm="0">
                                          <p:val>
                                            <p:strVal val="#ppt_y"/>
                                          </p:val>
                                        </p:tav>
                                        <p:tav tm="100000">
                                          <p:val>
                                            <p:strVal val="#ppt_y+1"/>
                                          </p:val>
                                        </p:tav>
                                      </p:tavLst>
                                    </p:anim>
                                    <p:set>
                                      <p:cBhvr>
                                        <p:cTn id="7" dur="1" fill="hold">
                                          <p:stCondLst>
                                            <p:cond delay="500"/>
                                          </p:stCondLst>
                                        </p:cTn>
                                        <p:tgtEl>
                                          <p:spTgt spid="2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pic>
        <p:nvPicPr>
          <p:cNvPr id="263" name="Google Shape;263;p11"/>
          <p:cNvPicPr preferRelativeResize="0"/>
          <p:nvPr/>
        </p:nvPicPr>
        <p:blipFill rotWithShape="1">
          <a:blip r:embed="rId3">
            <a:alphaModFix/>
          </a:blip>
          <a:srcRect t="5258" r="-252"/>
          <a:stretch/>
        </p:blipFill>
        <p:spPr>
          <a:xfrm>
            <a:off x="699654" y="1436400"/>
            <a:ext cx="10568708" cy="4659600"/>
          </a:xfrm>
          <a:prstGeom prst="rect">
            <a:avLst/>
          </a:prstGeom>
          <a:noFill/>
          <a:ln>
            <a:noFill/>
          </a:ln>
        </p:spPr>
      </p:pic>
      <p:sp>
        <p:nvSpPr>
          <p:cNvPr id="264" name="Google Shape;264;p11"/>
          <p:cNvSpPr txBox="1">
            <a:spLocks noGrp="1"/>
          </p:cNvSpPr>
          <p:nvPr>
            <p:ph type="ctrTitle"/>
          </p:nvPr>
        </p:nvSpPr>
        <p:spPr>
          <a:xfrm>
            <a:off x="464369" y="590685"/>
            <a:ext cx="10942540"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ct val="100000"/>
              <a:buFont typeface="DM Sans"/>
              <a:buNone/>
            </a:pPr>
            <a:r>
              <a:rPr lang="en-GB" b="1" dirty="0">
                <a:solidFill>
                  <a:srgbClr val="339933"/>
                </a:solidFill>
                <a:latin typeface="Gill Sans Nova" panose="020B0602020104020203" pitchFamily="34" charset="0"/>
                <a:ea typeface="Avenir"/>
                <a:cs typeface="Avenir"/>
                <a:sym typeface="Avenir"/>
              </a:rPr>
              <a:t>Harvard Framework Tool 2: Access and Control Profile</a:t>
            </a:r>
            <a:endParaRPr b="1" dirty="0">
              <a:solidFill>
                <a:srgbClr val="339933"/>
              </a:solidFill>
              <a:latin typeface="Gill Sans Nova" panose="020B0602020104020203" pitchFamily="34" charset="0"/>
              <a:ea typeface="Avenir"/>
              <a:cs typeface="Avenir"/>
              <a:sym typeface="Avenir"/>
            </a:endParaRPr>
          </a:p>
        </p:txBody>
      </p:sp>
      <p:graphicFrame>
        <p:nvGraphicFramePr>
          <p:cNvPr id="265" name="Google Shape;265;p11"/>
          <p:cNvGraphicFramePr/>
          <p:nvPr/>
        </p:nvGraphicFramePr>
        <p:xfrm>
          <a:off x="699654" y="1436399"/>
          <a:ext cx="10568700" cy="4659575"/>
        </p:xfrm>
        <a:graphic>
          <a:graphicData uri="http://schemas.openxmlformats.org/drawingml/2006/table">
            <a:tbl>
              <a:tblPr firstRow="1" firstCol="1" bandRow="1">
                <a:noFill/>
                <a:tableStyleId>{080075C4-755E-4CBE-9E90-FB6E4BAF5F39}</a:tableStyleId>
              </a:tblPr>
              <a:tblGrid>
                <a:gridCol w="4178475">
                  <a:extLst>
                    <a:ext uri="{9D8B030D-6E8A-4147-A177-3AD203B41FA5}">
                      <a16:colId xmlns:a16="http://schemas.microsoft.com/office/drawing/2014/main" val="20000"/>
                    </a:ext>
                  </a:extLst>
                </a:gridCol>
                <a:gridCol w="1592725">
                  <a:extLst>
                    <a:ext uri="{9D8B030D-6E8A-4147-A177-3AD203B41FA5}">
                      <a16:colId xmlns:a16="http://schemas.microsoft.com/office/drawing/2014/main" val="20001"/>
                    </a:ext>
                  </a:extLst>
                </a:gridCol>
                <a:gridCol w="1592725">
                  <a:extLst>
                    <a:ext uri="{9D8B030D-6E8A-4147-A177-3AD203B41FA5}">
                      <a16:colId xmlns:a16="http://schemas.microsoft.com/office/drawing/2014/main" val="20002"/>
                    </a:ext>
                  </a:extLst>
                </a:gridCol>
                <a:gridCol w="1619200">
                  <a:extLst>
                    <a:ext uri="{9D8B030D-6E8A-4147-A177-3AD203B41FA5}">
                      <a16:colId xmlns:a16="http://schemas.microsoft.com/office/drawing/2014/main" val="20003"/>
                    </a:ext>
                  </a:extLst>
                </a:gridCol>
                <a:gridCol w="1585575">
                  <a:extLst>
                    <a:ext uri="{9D8B030D-6E8A-4147-A177-3AD203B41FA5}">
                      <a16:colId xmlns:a16="http://schemas.microsoft.com/office/drawing/2014/main" val="20004"/>
                    </a:ext>
                  </a:extLst>
                </a:gridCol>
              </a:tblGrid>
              <a:tr h="332750">
                <a:tc rowSpan="2">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Resources/Benefits</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Access</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Control/Ownership</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hMerge="1">
                  <a:txBody>
                    <a:bodyPr/>
                    <a:lstStyle/>
                    <a:p>
                      <a:endParaRPr lang="en-US"/>
                    </a:p>
                  </a:txBody>
                  <a:tcPr/>
                </a:tc>
                <a:extLst>
                  <a:ext uri="{0D108BD9-81ED-4DB2-BD59-A6C34878D82A}">
                    <a16:rowId xmlns:a16="http://schemas.microsoft.com/office/drawing/2014/main" val="10000"/>
                  </a:ext>
                </a:extLst>
              </a:tr>
              <a:tr h="332750">
                <a:tc vMerge="1">
                  <a:txBody>
                    <a:bodyPr/>
                    <a:lstStyle/>
                    <a:p>
                      <a:endParaRPr lang="en-US"/>
                    </a:p>
                  </a:txBody>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Women/Girls</a:t>
                      </a:r>
                      <a:endParaRPr sz="16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Men/Boys</a:t>
                      </a:r>
                      <a:endParaRPr sz="16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Women/Girls</a:t>
                      </a:r>
                      <a:endParaRPr sz="16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Men/Boys</a:t>
                      </a:r>
                      <a:endParaRPr sz="16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extLst>
                  <a:ext uri="{0D108BD9-81ED-4DB2-BD59-A6C34878D82A}">
                    <a16:rowId xmlns:a16="http://schemas.microsoft.com/office/drawing/2014/main" val="10001"/>
                  </a:ext>
                </a:extLst>
              </a:tr>
              <a:tr h="2329225">
                <a:tc>
                  <a:txBody>
                    <a:bodyPr/>
                    <a:lstStyle/>
                    <a:p>
                      <a:pPr marL="0" marR="0" lvl="1" indent="0" algn="l"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Resources</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Land</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Labour</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Equipment</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Cash</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Credit</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Education/Training</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Healthcare</a:t>
                      </a:r>
                      <a:endParaRPr sz="1600" b="0" i="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64850">
                <a:tc>
                  <a:txBody>
                    <a:bodyPr/>
                    <a:lstStyle/>
                    <a:p>
                      <a:pPr marL="0" marR="0" lvl="1" indent="0" algn="l" rtl="0">
                        <a:lnSpc>
                          <a:spcPct val="90000"/>
                        </a:lnSpc>
                        <a:spcBef>
                          <a:spcPts val="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Benefits</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Basic Necessities (food, clothing, shelter)</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Outside/Cash Income</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Asset Ownership</a:t>
                      </a:r>
                      <a:endParaRPr sz="1600" b="0" i="0" u="none" strike="noStrike" cap="none" dirty="0">
                        <a:solidFill>
                          <a:schemeClr val="lt1"/>
                        </a:solidFill>
                        <a:latin typeface="Gill Sans Nova" panose="020B0602020104020203" pitchFamily="34" charset="0"/>
                        <a:ea typeface="Avenir"/>
                        <a:cs typeface="Avenir"/>
                        <a:sym typeface="Avenir"/>
                      </a:endParaRPr>
                    </a:p>
                    <a:p>
                      <a:pPr marL="285750" marR="0" lvl="1" indent="-285750" algn="l" rtl="0">
                        <a:lnSpc>
                          <a:spcPct val="90000"/>
                        </a:lnSpc>
                        <a:spcBef>
                          <a:spcPts val="270"/>
                        </a:spcBef>
                        <a:spcAft>
                          <a:spcPts val="0"/>
                        </a:spcAft>
                        <a:buClr>
                          <a:schemeClr val="lt1"/>
                        </a:buClr>
                        <a:buSzPts val="1800"/>
                        <a:buFont typeface="Arial"/>
                        <a:buChar char="•"/>
                      </a:pPr>
                      <a:r>
                        <a:rPr lang="en-GB" sz="1600" b="0" i="0" u="none" strike="noStrike" cap="none" dirty="0">
                          <a:solidFill>
                            <a:schemeClr val="lt1"/>
                          </a:solidFill>
                          <a:latin typeface="Gill Sans Nova" panose="020B0602020104020203" pitchFamily="34" charset="0"/>
                          <a:ea typeface="Avenir"/>
                          <a:cs typeface="Avenir"/>
                          <a:sym typeface="Avenir"/>
                        </a:rPr>
                        <a:t>Power and Prestige</a:t>
                      </a:r>
                      <a:endParaRPr sz="1600" b="0" i="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 </a:t>
                      </a:r>
                      <a:endParaRPr sz="1600"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3"/>
                                        </p:tgtEl>
                                        <p:attrNameLst>
                                          <p:attrName>ppt_y</p:attrName>
                                        </p:attrNameLst>
                                      </p:cBhvr>
                                      <p:tavLst>
                                        <p:tav tm="0">
                                          <p:val>
                                            <p:strVal val="#ppt_y"/>
                                          </p:val>
                                        </p:tav>
                                        <p:tav tm="100000">
                                          <p:val>
                                            <p:strVal val="#ppt_y+1"/>
                                          </p:val>
                                        </p:tav>
                                      </p:tavLst>
                                    </p:anim>
                                    <p:set>
                                      <p:cBhvr>
                                        <p:cTn id="7" dur="1" fill="hold">
                                          <p:stCondLst>
                                            <p:cond delay="500"/>
                                          </p:stCondLst>
                                        </p:cTn>
                                        <p:tgtEl>
                                          <p:spTgt spid="26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 calcmode="lin" valueType="num">
                                      <p:cBhvr additive="base">
                                        <p:cTn id="12" dur="500"/>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ctrTitle"/>
          </p:nvPr>
        </p:nvSpPr>
        <p:spPr>
          <a:xfrm>
            <a:off x="464369" y="590685"/>
            <a:ext cx="10268286"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ts val="3600"/>
              <a:buNone/>
            </a:pPr>
            <a:r>
              <a:rPr lang="en-GB" sz="3600" dirty="0">
                <a:solidFill>
                  <a:srgbClr val="339933"/>
                </a:solidFill>
                <a:latin typeface="Gill Sans Nova" panose="020B0602020104020203" pitchFamily="34" charset="0"/>
                <a:ea typeface="Avenir"/>
                <a:cs typeface="Avenir"/>
                <a:sym typeface="Avenir"/>
              </a:rPr>
              <a:t>Harvard Framework Tool 3: Influencing Factors</a:t>
            </a:r>
            <a:endParaRPr sz="3600" dirty="0">
              <a:solidFill>
                <a:srgbClr val="339933"/>
              </a:solidFill>
              <a:latin typeface="Gill Sans Nova" panose="020B0602020104020203" pitchFamily="34" charset="0"/>
              <a:ea typeface="Avenir"/>
              <a:cs typeface="Avenir"/>
              <a:sym typeface="Avenir"/>
            </a:endParaRPr>
          </a:p>
        </p:txBody>
      </p:sp>
      <p:graphicFrame>
        <p:nvGraphicFramePr>
          <p:cNvPr id="271" name="Google Shape;271;p12"/>
          <p:cNvGraphicFramePr/>
          <p:nvPr/>
        </p:nvGraphicFramePr>
        <p:xfrm>
          <a:off x="786297" y="1487055"/>
          <a:ext cx="10131100" cy="4378025"/>
        </p:xfrm>
        <a:graphic>
          <a:graphicData uri="http://schemas.openxmlformats.org/drawingml/2006/table">
            <a:tbl>
              <a:tblPr firstRow="1" firstCol="1" bandRow="1">
                <a:noFill/>
                <a:tableStyleId>{080075C4-755E-4CBE-9E90-FB6E4BAF5F39}</a:tableStyleId>
              </a:tblPr>
              <a:tblGrid>
                <a:gridCol w="5619550">
                  <a:extLst>
                    <a:ext uri="{9D8B030D-6E8A-4147-A177-3AD203B41FA5}">
                      <a16:colId xmlns:a16="http://schemas.microsoft.com/office/drawing/2014/main" val="20000"/>
                    </a:ext>
                  </a:extLst>
                </a:gridCol>
                <a:gridCol w="2459950">
                  <a:extLst>
                    <a:ext uri="{9D8B030D-6E8A-4147-A177-3AD203B41FA5}">
                      <a16:colId xmlns:a16="http://schemas.microsoft.com/office/drawing/2014/main" val="20001"/>
                    </a:ext>
                  </a:extLst>
                </a:gridCol>
                <a:gridCol w="2051600">
                  <a:extLst>
                    <a:ext uri="{9D8B030D-6E8A-4147-A177-3AD203B41FA5}">
                      <a16:colId xmlns:a16="http://schemas.microsoft.com/office/drawing/2014/main" val="20002"/>
                    </a:ext>
                  </a:extLst>
                </a:gridCol>
              </a:tblGrid>
              <a:tr h="354550">
                <a:tc>
                  <a:txBody>
                    <a:bodyPr/>
                    <a:lstStyle/>
                    <a:p>
                      <a:pPr marL="0" marR="0" lvl="0" indent="0" algn="just" rtl="0">
                        <a:lnSpc>
                          <a:spcPct val="100000"/>
                        </a:lnSpc>
                        <a:spcBef>
                          <a:spcPts val="0"/>
                        </a:spcBef>
                        <a:spcAft>
                          <a:spcPts val="0"/>
                        </a:spcAft>
                        <a:buClr>
                          <a:srgbClr val="000000"/>
                        </a:buClr>
                        <a:buSzPts val="1800"/>
                        <a:buFont typeface="Arial"/>
                        <a:buNone/>
                      </a:pPr>
                      <a:r>
                        <a:rPr lang="en-GB" sz="1800" b="1" u="none" strike="noStrike" cap="none" dirty="0">
                          <a:latin typeface="Gill Sans Nova" panose="020B0602020104020203" pitchFamily="34" charset="0"/>
                          <a:ea typeface="Avenir"/>
                          <a:cs typeface="Avenir"/>
                          <a:sym typeface="Avenir"/>
                        </a:rPr>
                        <a:t>Influencing Factors</a:t>
                      </a:r>
                      <a:endParaRPr sz="1800" b="1"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1" u="none" strike="noStrike" cap="none" dirty="0">
                          <a:latin typeface="Gill Sans Nova" panose="020B0602020104020203" pitchFamily="34" charset="0"/>
                          <a:ea typeface="Avenir"/>
                          <a:cs typeface="Avenir"/>
                          <a:sym typeface="Avenir"/>
                        </a:rPr>
                        <a:t>Constraints</a:t>
                      </a:r>
                      <a:endParaRPr sz="1800" b="1"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1" u="none" strike="noStrike" cap="none" dirty="0">
                          <a:latin typeface="Gill Sans Nova" panose="020B0602020104020203" pitchFamily="34" charset="0"/>
                          <a:ea typeface="Avenir"/>
                          <a:cs typeface="Avenir"/>
                          <a:sym typeface="Avenir"/>
                        </a:rPr>
                        <a:t>Opportunities</a:t>
                      </a:r>
                      <a:endParaRPr sz="1800" b="1" u="none" strike="noStrike" cap="none" dirty="0">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extLst>
                  <a:ext uri="{0D108BD9-81ED-4DB2-BD59-A6C34878D82A}">
                    <a16:rowId xmlns:a16="http://schemas.microsoft.com/office/drawing/2014/main" val="10000"/>
                  </a:ext>
                </a:extLst>
              </a:tr>
              <a:tr h="4023475">
                <a:tc>
                  <a:txBody>
                    <a:bodyPr/>
                    <a:lstStyle/>
                    <a:p>
                      <a:pPr marL="0" marR="0" lvl="1" indent="0" algn="l" rtl="0">
                        <a:lnSpc>
                          <a:spcPct val="100000"/>
                        </a:lnSpc>
                        <a:spcBef>
                          <a:spcPts val="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Community norms and social hierarchy</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Cultural practices and religious beliefs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Demographic factors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Institutional structures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Economic factors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Political factors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Legal parameters</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Training</a:t>
                      </a:r>
                      <a:endParaRPr sz="1600" b="0" i="0" u="none" strike="noStrike" cap="none" dirty="0">
                        <a:solidFill>
                          <a:schemeClr val="lt1"/>
                        </a:solidFill>
                        <a:latin typeface="Gill Sans Nova" panose="020B0602020104020203" pitchFamily="34" charset="0"/>
                        <a:ea typeface="Avenir"/>
                        <a:cs typeface="Avenir"/>
                        <a:sym typeface="Avenir"/>
                      </a:endParaRPr>
                    </a:p>
                    <a:p>
                      <a:pPr marL="0" marR="0" lvl="1" indent="0" algn="l" rtl="0">
                        <a:lnSpc>
                          <a:spcPct val="100000"/>
                        </a:lnSpc>
                        <a:spcBef>
                          <a:spcPts val="1200"/>
                        </a:spcBef>
                        <a:spcAft>
                          <a:spcPts val="0"/>
                        </a:spcAft>
                        <a:buClr>
                          <a:schemeClr val="lt1"/>
                        </a:buClr>
                        <a:buSzPts val="1800"/>
                        <a:buFont typeface="Arial"/>
                        <a:buNone/>
                      </a:pPr>
                      <a:r>
                        <a:rPr lang="en-GB" sz="1600" b="0" i="0" u="none" strike="noStrike" cap="none" dirty="0">
                          <a:solidFill>
                            <a:schemeClr val="lt1"/>
                          </a:solidFill>
                          <a:latin typeface="Gill Sans Nova" panose="020B0602020104020203" pitchFamily="34" charset="0"/>
                          <a:ea typeface="Avenir"/>
                          <a:cs typeface="Avenir"/>
                          <a:sym typeface="Avenir"/>
                        </a:rPr>
                        <a:t>Attitude of community to development workers</a:t>
                      </a:r>
                      <a:endParaRPr sz="1600" b="0" i="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0" u="none" strike="noStrike" cap="none">
                          <a:latin typeface="DM Sans"/>
                          <a:ea typeface="DM Sans"/>
                          <a:cs typeface="DM Sans"/>
                          <a:sym typeface="DM Sans"/>
                        </a:rPr>
                        <a:t> </a:t>
                      </a:r>
                      <a:endParaRPr sz="1800" b="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0" u="none" strike="noStrike" cap="none">
                          <a:latin typeface="DM Sans"/>
                          <a:ea typeface="DM Sans"/>
                          <a:cs typeface="DM Sans"/>
                          <a:sym typeface="DM Sans"/>
                        </a:rPr>
                        <a:t> </a:t>
                      </a:r>
                      <a:endParaRPr sz="1800" b="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a:spLocks noGrp="1"/>
          </p:cNvSpPr>
          <p:nvPr>
            <p:ph type="ctrTitle"/>
          </p:nvPr>
        </p:nvSpPr>
        <p:spPr>
          <a:xfrm>
            <a:off x="464369" y="508001"/>
            <a:ext cx="8596504" cy="6730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dirty="0">
                <a:solidFill>
                  <a:srgbClr val="339933"/>
                </a:solidFill>
                <a:latin typeface="Gill Sans Nova" panose="020B0602020104020203" pitchFamily="34" charset="0"/>
                <a:ea typeface="Avenir"/>
                <a:cs typeface="Avenir"/>
                <a:sym typeface="Avenir"/>
              </a:rPr>
              <a:t>Gender Analysis Matrix (GAM)</a:t>
            </a:r>
            <a:endParaRPr dirty="0">
              <a:solidFill>
                <a:srgbClr val="339933"/>
              </a:solidFill>
              <a:latin typeface="Gill Sans Nova" panose="020B0602020104020203" pitchFamily="34" charset="0"/>
              <a:ea typeface="Avenir"/>
              <a:cs typeface="Avenir"/>
              <a:sym typeface="Avenir"/>
            </a:endParaRPr>
          </a:p>
        </p:txBody>
      </p:sp>
      <p:sp>
        <p:nvSpPr>
          <p:cNvPr id="277" name="Google Shape;277;p13"/>
          <p:cNvSpPr txBox="1">
            <a:spLocks noGrp="1"/>
          </p:cNvSpPr>
          <p:nvPr>
            <p:ph type="body" idx="1"/>
          </p:nvPr>
        </p:nvSpPr>
        <p:spPr>
          <a:xfrm>
            <a:off x="722589" y="1365003"/>
            <a:ext cx="3278728" cy="4826672"/>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Developed by Rani Parker in 1993 </a:t>
            </a:r>
            <a:endParaRPr dirty="0"/>
          </a:p>
          <a:p>
            <a:pPr marL="228600" lvl="0" indent="-228600" algn="l" rtl="0">
              <a:lnSpc>
                <a:spcPct val="110000"/>
              </a:lnSpc>
              <a:spcBef>
                <a:spcPts val="12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Helps find out the different impacts of development interventions on women and men </a:t>
            </a:r>
            <a:endParaRPr dirty="0"/>
          </a:p>
          <a:p>
            <a:pPr marL="228600" lvl="0" indent="-228600" algn="l" rtl="0">
              <a:lnSpc>
                <a:spcPct val="110000"/>
              </a:lnSpc>
              <a:spcBef>
                <a:spcPts val="12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By providing a community-based technique for the identification and analysis of gender differences</a:t>
            </a:r>
            <a:endParaRPr sz="1800" dirty="0">
              <a:latin typeface="Gill Sans Nova" panose="020B0602020104020203" pitchFamily="34" charset="0"/>
              <a:ea typeface="Avenir"/>
              <a:cs typeface="Avenir"/>
              <a:sym typeface="Avenir"/>
            </a:endParaRPr>
          </a:p>
          <a:p>
            <a:pPr marL="228600" lvl="0" indent="-228600" algn="l" rtl="0">
              <a:lnSpc>
                <a:spcPct val="110000"/>
              </a:lnSpc>
              <a:spcBef>
                <a:spcPts val="2200"/>
              </a:spcBef>
              <a:spcAft>
                <a:spcPts val="1200"/>
              </a:spcAft>
              <a:buClr>
                <a:schemeClr val="dk1"/>
              </a:buClr>
              <a:buSzPts val="1800"/>
              <a:buChar char="•"/>
            </a:pPr>
            <a:r>
              <a:rPr lang="en-GB" sz="1800" dirty="0">
                <a:latin typeface="Gill Sans Nova" panose="020B0602020104020203" pitchFamily="34" charset="0"/>
                <a:ea typeface="Avenir"/>
                <a:cs typeface="Avenir"/>
                <a:sym typeface="Avenir"/>
              </a:rPr>
              <a:t>Examines impacts on four areas: labour, time, resources, and socio-cultural factors</a:t>
            </a:r>
            <a:endParaRPr sz="1800" dirty="0">
              <a:latin typeface="Gill Sans Nova" panose="020B0602020104020203" pitchFamily="34" charset="0"/>
              <a:ea typeface="Avenir"/>
              <a:cs typeface="Avenir"/>
              <a:sym typeface="Avenir"/>
            </a:endParaRPr>
          </a:p>
        </p:txBody>
      </p:sp>
      <p:graphicFrame>
        <p:nvGraphicFramePr>
          <p:cNvPr id="278" name="Google Shape;278;p13"/>
          <p:cNvGraphicFramePr/>
          <p:nvPr/>
        </p:nvGraphicFramePr>
        <p:xfrm>
          <a:off x="5400473" y="1560947"/>
          <a:ext cx="6680700" cy="2902825"/>
        </p:xfrm>
        <a:graphic>
          <a:graphicData uri="http://schemas.openxmlformats.org/drawingml/2006/table">
            <a:tbl>
              <a:tblPr firstRow="1" firstCol="1" bandRow="1">
                <a:noFill/>
                <a:tableStyleId>{080075C4-755E-4CBE-9E90-FB6E4BAF5F39}</a:tableStyleId>
              </a:tblPr>
              <a:tblGrid>
                <a:gridCol w="1699825">
                  <a:extLst>
                    <a:ext uri="{9D8B030D-6E8A-4147-A177-3AD203B41FA5}">
                      <a16:colId xmlns:a16="http://schemas.microsoft.com/office/drawing/2014/main" val="20000"/>
                    </a:ext>
                  </a:extLst>
                </a:gridCol>
                <a:gridCol w="1452575">
                  <a:extLst>
                    <a:ext uri="{9D8B030D-6E8A-4147-A177-3AD203B41FA5}">
                      <a16:colId xmlns:a16="http://schemas.microsoft.com/office/drawing/2014/main" val="20001"/>
                    </a:ext>
                  </a:extLst>
                </a:gridCol>
                <a:gridCol w="1357750">
                  <a:extLst>
                    <a:ext uri="{9D8B030D-6E8A-4147-A177-3AD203B41FA5}">
                      <a16:colId xmlns:a16="http://schemas.microsoft.com/office/drawing/2014/main" val="20002"/>
                    </a:ext>
                  </a:extLst>
                </a:gridCol>
                <a:gridCol w="1283850">
                  <a:extLst>
                    <a:ext uri="{9D8B030D-6E8A-4147-A177-3AD203B41FA5}">
                      <a16:colId xmlns:a16="http://schemas.microsoft.com/office/drawing/2014/main" val="20003"/>
                    </a:ext>
                  </a:extLst>
                </a:gridCol>
                <a:gridCol w="886700">
                  <a:extLst>
                    <a:ext uri="{9D8B030D-6E8A-4147-A177-3AD203B41FA5}">
                      <a16:colId xmlns:a16="http://schemas.microsoft.com/office/drawing/2014/main" val="20004"/>
                    </a:ext>
                  </a:extLst>
                </a:gridCol>
              </a:tblGrid>
              <a:tr h="8687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Proposed Intervention</a:t>
                      </a:r>
                      <a:endParaRPr sz="1600" u="none" strike="noStrike" cap="none">
                        <a:latin typeface="DM Sans"/>
                        <a:ea typeface="DM Sans"/>
                        <a:cs typeface="DM Sans"/>
                        <a:sym typeface="DM San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Labour</a:t>
                      </a:r>
                      <a:endParaRPr sz="1600" u="none" strike="noStrike" cap="none">
                        <a:latin typeface="DM Sans"/>
                        <a:ea typeface="DM Sans"/>
                        <a:cs typeface="DM Sans"/>
                        <a:sym typeface="DM San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Time</a:t>
                      </a:r>
                      <a:endParaRPr sz="1600" u="none" strike="noStrike" cap="none">
                        <a:latin typeface="DM Sans"/>
                        <a:ea typeface="DM Sans"/>
                        <a:cs typeface="DM Sans"/>
                        <a:sym typeface="DM San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Resources</a:t>
                      </a:r>
                      <a:endParaRPr sz="1600" u="none" strike="noStrike" cap="none">
                        <a:latin typeface="DM Sans"/>
                        <a:ea typeface="DM Sans"/>
                        <a:cs typeface="DM Sans"/>
                        <a:sym typeface="DM San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Culture</a:t>
                      </a:r>
                      <a:endParaRPr sz="1600" u="none" strike="noStrike" cap="none">
                        <a:latin typeface="DM Sans"/>
                        <a:ea typeface="DM Sans"/>
                        <a:cs typeface="DM Sans"/>
                        <a:sym typeface="DM Sans"/>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extLst>
                  <a:ext uri="{0D108BD9-81ED-4DB2-BD59-A6C34878D82A}">
                    <a16:rowId xmlns:a16="http://schemas.microsoft.com/office/drawing/2014/main" val="10000"/>
                  </a:ext>
                </a:extLst>
              </a:tr>
              <a:tr h="5085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Men</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085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Women</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85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Household</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085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Community</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a:latin typeface="DM Sans"/>
                          <a:ea typeface="DM Sans"/>
                          <a:cs typeface="DM Sans"/>
                          <a:sym typeface="DM Sans"/>
                        </a:rPr>
                        <a:t> </a:t>
                      </a:r>
                      <a:endParaRPr sz="1600" u="none" strike="noStrike" cap="none">
                        <a:latin typeface="DM Sans"/>
                        <a:ea typeface="DM Sans"/>
                        <a:cs typeface="DM Sans"/>
                        <a:sym typeface="DM Sans"/>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9" name="Google Shape;279;p13"/>
          <p:cNvSpPr/>
          <p:nvPr/>
        </p:nvSpPr>
        <p:spPr>
          <a:xfrm>
            <a:off x="5708072" y="4608945"/>
            <a:ext cx="6373091" cy="615439"/>
          </a:xfrm>
          <a:prstGeom prst="rightArrow">
            <a:avLst>
              <a:gd name="adj1" fmla="val 50000"/>
              <a:gd name="adj2" fmla="val 5000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009BDD"/>
                </a:solidFill>
                <a:latin typeface="Gill Sans Nova" panose="020B0602020104020203" pitchFamily="34" charset="0"/>
                <a:ea typeface="Avenir"/>
                <a:cs typeface="Avenir"/>
                <a:sym typeface="Avenir"/>
              </a:rPr>
              <a:t>Tool 2: Impact Analysis</a:t>
            </a:r>
            <a:endParaRPr sz="1600" b="1" i="0" u="none" strike="noStrike" cap="none" dirty="0">
              <a:solidFill>
                <a:srgbClr val="009BDD"/>
              </a:solidFill>
              <a:latin typeface="Gill Sans Nova" panose="020B0602020104020203" pitchFamily="34" charset="0"/>
              <a:ea typeface="Avenir"/>
              <a:cs typeface="Avenir"/>
              <a:sym typeface="Avenir"/>
            </a:endParaRPr>
          </a:p>
        </p:txBody>
      </p:sp>
      <p:sp>
        <p:nvSpPr>
          <p:cNvPr id="280" name="Google Shape;280;p13"/>
          <p:cNvSpPr/>
          <p:nvPr/>
        </p:nvSpPr>
        <p:spPr>
          <a:xfrm>
            <a:off x="4228673" y="1560946"/>
            <a:ext cx="1211922" cy="3187790"/>
          </a:xfrm>
          <a:prstGeom prst="downArrow">
            <a:avLst>
              <a:gd name="adj1" fmla="val 50000"/>
              <a:gd name="adj2" fmla="val 50000"/>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rot="-5400000">
            <a:off x="3333964" y="2909582"/>
            <a:ext cx="3123135" cy="55517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009BDD"/>
                </a:solidFill>
                <a:latin typeface="Gill Sans Nova" panose="020B0602020104020203" pitchFamily="34" charset="0"/>
                <a:ea typeface="Avenir"/>
                <a:cs typeface="Avenir"/>
                <a:sym typeface="Avenir"/>
              </a:rPr>
              <a:t>Tool 1: Analysis at 4 Levels of Society</a:t>
            </a:r>
            <a:endParaRPr sz="1600" b="1" i="0" u="none" strike="noStrike" cap="none" dirty="0">
              <a:solidFill>
                <a:srgbClr val="009BDD"/>
              </a:solidFill>
              <a:latin typeface="Gill Sans Nova" panose="020B0602020104020203" pitchFamily="34" charset="0"/>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GB" sz="4800" dirty="0">
                <a:solidFill>
                  <a:srgbClr val="0099CC"/>
                </a:solidFill>
                <a:latin typeface="Gill Sans Nova" panose="020B0602020104020203" pitchFamily="34" charset="0"/>
                <a:ea typeface="Avenir"/>
                <a:cs typeface="Avenir"/>
                <a:sym typeface="Avenir"/>
              </a:rPr>
              <a:t>Step 2: Gender Assessment</a:t>
            </a:r>
            <a:endParaRPr dirty="0"/>
          </a:p>
        </p:txBody>
      </p:sp>
      <p:sp>
        <p:nvSpPr>
          <p:cNvPr id="287" name="Google Shape;287;p32"/>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GB"/>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ctrTitle"/>
          </p:nvPr>
        </p:nvSpPr>
        <p:spPr>
          <a:xfrm>
            <a:off x="464369" y="590685"/>
            <a:ext cx="11265813"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None/>
            </a:pPr>
            <a:r>
              <a:rPr lang="en-GB" sz="3600" dirty="0">
                <a:solidFill>
                  <a:srgbClr val="339933"/>
                </a:solidFill>
                <a:latin typeface="Gill Sans Nova" panose="020B0602020104020203" pitchFamily="34" charset="0"/>
                <a:ea typeface="Avenir"/>
                <a:cs typeface="Avenir"/>
                <a:sym typeface="Avenir"/>
              </a:rPr>
              <a:t>Gender Assessments are key in CCDRR projects</a:t>
            </a:r>
            <a:endParaRPr sz="3600" dirty="0">
              <a:solidFill>
                <a:srgbClr val="339933"/>
              </a:solidFill>
              <a:latin typeface="Gill Sans Nova" panose="020B0602020104020203" pitchFamily="34" charset="0"/>
              <a:ea typeface="Avenir"/>
              <a:cs typeface="Avenir"/>
              <a:sym typeface="Avenir"/>
            </a:endParaRPr>
          </a:p>
        </p:txBody>
      </p:sp>
      <p:sp>
        <p:nvSpPr>
          <p:cNvPr id="293" name="Google Shape;293;p15"/>
          <p:cNvSpPr txBox="1">
            <a:spLocks noGrp="1"/>
          </p:cNvSpPr>
          <p:nvPr>
            <p:ph type="body" idx="1"/>
          </p:nvPr>
        </p:nvSpPr>
        <p:spPr>
          <a:xfrm>
            <a:off x="632335" y="1541227"/>
            <a:ext cx="6106793" cy="4826672"/>
          </a:xfrm>
          <a:prstGeom prst="rect">
            <a:avLst/>
          </a:prstGeom>
          <a:solidFill>
            <a:srgbClr val="339933"/>
          </a:solid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2000"/>
              <a:buChar char="•"/>
            </a:pPr>
            <a:r>
              <a:rPr lang="en-GB" sz="2000" b="0" i="0" u="none" strike="noStrike" dirty="0">
                <a:solidFill>
                  <a:schemeClr val="lt1"/>
                </a:solidFill>
                <a:latin typeface="Gill Sans Nova" panose="020B0602020104020203" pitchFamily="34" charset="0"/>
                <a:ea typeface="Avenir"/>
                <a:cs typeface="Avenir"/>
                <a:sym typeface="Avenir"/>
              </a:rPr>
              <a:t>Vulnerability Assessments are a critical step in all climate change and disaster risk reduction planning</a:t>
            </a:r>
            <a:endParaRPr sz="2000" dirty="0">
              <a:latin typeface="Gill Sans Nova" panose="020B0602020104020203" pitchFamily="34" charset="0"/>
              <a:ea typeface="Avenir"/>
              <a:cs typeface="Avenir"/>
              <a:sym typeface="Avenir"/>
            </a:endParaRPr>
          </a:p>
          <a:p>
            <a:pPr marL="228600" lvl="0" indent="-228600" algn="l" rtl="0">
              <a:lnSpc>
                <a:spcPct val="120000"/>
              </a:lnSpc>
              <a:spcBef>
                <a:spcPts val="2800"/>
              </a:spcBef>
              <a:spcAft>
                <a:spcPts val="0"/>
              </a:spcAft>
              <a:buClr>
                <a:schemeClr val="lt1"/>
              </a:buClr>
              <a:buSzPts val="2000"/>
              <a:buChar char="•"/>
            </a:pPr>
            <a:r>
              <a:rPr lang="en-GB" sz="2000" b="0" i="0" u="none" strike="noStrike" dirty="0">
                <a:solidFill>
                  <a:schemeClr val="lt1"/>
                </a:solidFill>
                <a:latin typeface="Gill Sans Nova" panose="020B0602020104020203" pitchFamily="34" charset="0"/>
                <a:ea typeface="Avenir"/>
                <a:cs typeface="Avenir"/>
                <a:sym typeface="Avenir"/>
              </a:rPr>
              <a:t>It is very important to undertake gender-aware vulnerability assessments</a:t>
            </a:r>
            <a:endParaRPr sz="2000" dirty="0">
              <a:latin typeface="Gill Sans Nova" panose="020B0602020104020203" pitchFamily="34" charset="0"/>
              <a:ea typeface="Avenir"/>
              <a:cs typeface="Avenir"/>
              <a:sym typeface="Avenir"/>
            </a:endParaRPr>
          </a:p>
          <a:p>
            <a:pPr marL="228600" lvl="0" indent="-228600" algn="l" rtl="0">
              <a:lnSpc>
                <a:spcPct val="120000"/>
              </a:lnSpc>
              <a:spcBef>
                <a:spcPts val="2800"/>
              </a:spcBef>
              <a:spcAft>
                <a:spcPts val="0"/>
              </a:spcAft>
              <a:buClr>
                <a:schemeClr val="lt1"/>
              </a:buClr>
              <a:buSzPts val="2000"/>
              <a:buChar char="•"/>
            </a:pPr>
            <a:r>
              <a:rPr lang="en-GB" sz="2000" dirty="0">
                <a:solidFill>
                  <a:schemeClr val="lt1"/>
                </a:solidFill>
                <a:latin typeface="Gill Sans Nova" panose="020B0602020104020203" pitchFamily="34" charset="0"/>
                <a:ea typeface="Avenir"/>
                <a:cs typeface="Avenir"/>
                <a:sym typeface="Avenir"/>
              </a:rPr>
              <a:t>Vulnerability Assessment tools built upon the information collected during the gender analysis phase</a:t>
            </a:r>
            <a:endParaRPr sz="2000" dirty="0">
              <a:latin typeface="Gill Sans Nova" panose="020B0602020104020203" pitchFamily="34" charset="0"/>
              <a:ea typeface="Avenir"/>
              <a:cs typeface="Avenir"/>
              <a:sym typeface="Avenir"/>
            </a:endParaRPr>
          </a:p>
          <a:p>
            <a:pPr marL="228600" lvl="0" indent="-228600" algn="l" rtl="0">
              <a:lnSpc>
                <a:spcPct val="120000"/>
              </a:lnSpc>
              <a:spcBef>
                <a:spcPts val="2800"/>
              </a:spcBef>
              <a:spcAft>
                <a:spcPts val="1800"/>
              </a:spcAft>
              <a:buClr>
                <a:schemeClr val="lt1"/>
              </a:buClr>
              <a:buSzPts val="2000"/>
              <a:buChar char="•"/>
            </a:pPr>
            <a:r>
              <a:rPr lang="en-GB" sz="2000" dirty="0">
                <a:solidFill>
                  <a:schemeClr val="lt1"/>
                </a:solidFill>
                <a:latin typeface="Gill Sans Nova" panose="020B0602020104020203" pitchFamily="34" charset="0"/>
                <a:ea typeface="Avenir"/>
                <a:cs typeface="Avenir"/>
                <a:sym typeface="Avenir"/>
              </a:rPr>
              <a:t>They provide an approach to link these with climate change and disaster related vulnerabilities</a:t>
            </a:r>
            <a:endParaRPr sz="2000" dirty="0">
              <a:solidFill>
                <a:schemeClr val="lt1"/>
              </a:solidFill>
              <a:latin typeface="Gill Sans Nova" panose="020B0602020104020203" pitchFamily="34" charset="0"/>
              <a:ea typeface="Avenir"/>
              <a:cs typeface="Avenir"/>
              <a:sym typeface="Avenir"/>
            </a:endParaRPr>
          </a:p>
        </p:txBody>
      </p:sp>
      <p:sp>
        <p:nvSpPr>
          <p:cNvPr id="294" name="Google Shape;294;p15"/>
          <p:cNvSpPr txBox="1"/>
          <p:nvPr/>
        </p:nvSpPr>
        <p:spPr>
          <a:xfrm>
            <a:off x="7104888" y="2206545"/>
            <a:ext cx="4700047" cy="244491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dk1"/>
              </a:buClr>
              <a:buSzPts val="2800"/>
              <a:buFont typeface="Arial"/>
              <a:buNone/>
            </a:pPr>
            <a:r>
              <a:rPr lang="en-GB" sz="2200" b="1" i="0" u="none" strike="noStrike" cap="none" dirty="0">
                <a:solidFill>
                  <a:srgbClr val="009BDD"/>
                </a:solidFill>
                <a:latin typeface="Gill Sans Nova" panose="020B0602020104020203" pitchFamily="34" charset="0"/>
                <a:ea typeface="Avenir"/>
                <a:cs typeface="Avenir"/>
                <a:sym typeface="Avenir"/>
              </a:rPr>
              <a:t>But first let</a:t>
            </a:r>
            <a:r>
              <a:rPr lang="en-GB" sz="2200" b="1" dirty="0">
                <a:solidFill>
                  <a:srgbClr val="009BDD"/>
                </a:solidFill>
                <a:latin typeface="Gill Sans Nova" panose="020B0602020104020203" pitchFamily="34" charset="0"/>
                <a:ea typeface="Avenir"/>
                <a:cs typeface="Avenir"/>
                <a:sym typeface="Avenir"/>
              </a:rPr>
              <a:t>’</a:t>
            </a:r>
            <a:r>
              <a:rPr lang="en-GB" sz="2200" b="1" i="0" u="none" strike="noStrike" cap="none" dirty="0">
                <a:solidFill>
                  <a:srgbClr val="009BDD"/>
                </a:solidFill>
                <a:latin typeface="Gill Sans Nova" panose="020B0602020104020203" pitchFamily="34" charset="0"/>
                <a:ea typeface="Avenir"/>
                <a:cs typeface="Avenir"/>
                <a:sym typeface="Avenir"/>
              </a:rPr>
              <a:t>s find out</a:t>
            </a:r>
            <a:endParaRPr dirty="0"/>
          </a:p>
          <a:p>
            <a:pPr marL="0" marR="0" lvl="0" indent="0" algn="l" rtl="0">
              <a:lnSpc>
                <a:spcPct val="150000"/>
              </a:lnSpc>
              <a:spcBef>
                <a:spcPts val="0"/>
              </a:spcBef>
              <a:spcAft>
                <a:spcPts val="0"/>
              </a:spcAft>
              <a:buClr>
                <a:schemeClr val="dk1"/>
              </a:buClr>
              <a:buSzPts val="2800"/>
              <a:buFont typeface="Arial"/>
              <a:buNone/>
            </a:pPr>
            <a:endParaRPr sz="2200" b="0" i="0" u="none" strike="noStrike" cap="none" dirty="0">
              <a:solidFill>
                <a:schemeClr val="dk1"/>
              </a:solidFill>
              <a:latin typeface="Gill Sans Nova" panose="020B0602020104020203" pitchFamily="34" charset="0"/>
              <a:ea typeface="Avenir"/>
              <a:cs typeface="Avenir"/>
              <a:sym typeface="Avenir"/>
            </a:endParaRPr>
          </a:p>
          <a:p>
            <a:pPr marL="228600" marR="0" lvl="0" indent="-228600" algn="l" rtl="0">
              <a:lnSpc>
                <a:spcPct val="150000"/>
              </a:lnSpc>
              <a:spcBef>
                <a:spcPts val="0"/>
              </a:spcBef>
              <a:spcAft>
                <a:spcPts val="0"/>
              </a:spcAft>
              <a:buClr>
                <a:schemeClr val="dk1"/>
              </a:buClr>
              <a:buSzPts val="2800"/>
              <a:buFont typeface="Arial"/>
              <a:buChar char="•"/>
            </a:pPr>
            <a:r>
              <a:rPr lang="en-GB" sz="2200" b="0" i="0" u="none" strike="noStrike" cap="none" dirty="0">
                <a:solidFill>
                  <a:schemeClr val="dk1"/>
                </a:solidFill>
                <a:latin typeface="Gill Sans Nova" panose="020B0602020104020203" pitchFamily="34" charset="0"/>
                <a:ea typeface="Avenir"/>
                <a:cs typeface="Avenir"/>
                <a:sym typeface="Avenir"/>
              </a:rPr>
              <a:t>What do you understand by the term “</a:t>
            </a:r>
            <a:r>
              <a:rPr lang="en-GB" sz="2200" b="1" i="0" u="none" strike="noStrike" cap="none" dirty="0">
                <a:solidFill>
                  <a:srgbClr val="009BDD"/>
                </a:solidFill>
                <a:latin typeface="Gill Sans Nova" panose="020B0602020104020203" pitchFamily="34" charset="0"/>
                <a:ea typeface="Avenir"/>
                <a:cs typeface="Avenir"/>
                <a:sym typeface="Avenir"/>
              </a:rPr>
              <a:t>Vulnerability</a:t>
            </a:r>
            <a:r>
              <a:rPr lang="en-GB" sz="2200" b="0" i="0" u="none" strike="noStrike" cap="none" dirty="0">
                <a:solidFill>
                  <a:schemeClr val="dk1"/>
                </a:solidFill>
                <a:latin typeface="Gill Sans Nova" panose="020B0602020104020203" pitchFamily="34" charset="0"/>
                <a:ea typeface="Avenir"/>
                <a:cs typeface="Avenir"/>
                <a:sym typeface="Avenir"/>
              </a:rPr>
              <a:t>”? </a:t>
            </a:r>
            <a:endParaRPr sz="2400" b="0" i="0" u="none" strike="noStrike" cap="none" dirty="0">
              <a:solidFill>
                <a:schemeClr val="dk1"/>
              </a:solidFill>
              <a:latin typeface="Gill Sans Nova" panose="020B0602020104020203" pitchFamily="34" charset="0"/>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txBox="1">
            <a:spLocks noGrp="1"/>
          </p:cNvSpPr>
          <p:nvPr>
            <p:ph type="ctrTitle"/>
          </p:nvPr>
        </p:nvSpPr>
        <p:spPr>
          <a:xfrm>
            <a:off x="556050" y="310900"/>
            <a:ext cx="3722700" cy="2484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dirty="0">
                <a:solidFill>
                  <a:srgbClr val="339933"/>
                </a:solidFill>
                <a:latin typeface="Gill Sans Nova" panose="020B0602020104020203" pitchFamily="34" charset="0"/>
                <a:ea typeface="Avenir"/>
                <a:cs typeface="Avenir"/>
                <a:sym typeface="Avenir"/>
              </a:rPr>
              <a:t>Gender Assessments Tools</a:t>
            </a:r>
            <a:endParaRPr dirty="0">
              <a:solidFill>
                <a:srgbClr val="339933"/>
              </a:solidFill>
              <a:latin typeface="Gill Sans Nova" panose="020B0602020104020203" pitchFamily="34" charset="0"/>
              <a:ea typeface="Avenir"/>
              <a:cs typeface="Avenir"/>
              <a:sym typeface="Avenir"/>
            </a:endParaRPr>
          </a:p>
        </p:txBody>
      </p:sp>
      <p:pic>
        <p:nvPicPr>
          <p:cNvPr id="300" name="Google Shape;300;p33"/>
          <p:cNvPicPr preferRelativeResize="0"/>
          <p:nvPr/>
        </p:nvPicPr>
        <p:blipFill rotWithShape="1">
          <a:blip r:embed="rId3">
            <a:alphaModFix/>
          </a:blip>
          <a:srcRect t="4925"/>
          <a:stretch/>
        </p:blipFill>
        <p:spPr>
          <a:xfrm>
            <a:off x="4520675" y="692150"/>
            <a:ext cx="6987675" cy="5717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6"/>
          <p:cNvSpPr txBox="1">
            <a:spLocks noGrp="1"/>
          </p:cNvSpPr>
          <p:nvPr>
            <p:ph type="ctrTitle"/>
          </p:nvPr>
        </p:nvSpPr>
        <p:spPr>
          <a:xfrm>
            <a:off x="439448" y="554109"/>
            <a:ext cx="11313103" cy="6463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Capacity and Vulnerability Analysis (CVA) Framework</a:t>
            </a:r>
            <a:endParaRPr sz="3600" dirty="0">
              <a:solidFill>
                <a:srgbClr val="339933"/>
              </a:solidFill>
              <a:latin typeface="Gill Sans Nova" panose="020B0602020104020203" pitchFamily="34" charset="0"/>
              <a:ea typeface="Avenir"/>
              <a:cs typeface="Avenir"/>
              <a:sym typeface="Avenir"/>
            </a:endParaRPr>
          </a:p>
        </p:txBody>
      </p:sp>
      <p:sp>
        <p:nvSpPr>
          <p:cNvPr id="306" name="Google Shape;306;p16"/>
          <p:cNvSpPr txBox="1">
            <a:spLocks noGrp="1"/>
          </p:cNvSpPr>
          <p:nvPr>
            <p:ph type="body" idx="1"/>
          </p:nvPr>
        </p:nvSpPr>
        <p:spPr>
          <a:xfrm>
            <a:off x="479602" y="1661460"/>
            <a:ext cx="4987622" cy="254614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Designed by UNDP in 2017, especially for humanitarian interventions and disaster preparedness</a:t>
            </a:r>
            <a:endParaRPr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Helps outside agencies plan aid in emergencies such that interventions</a:t>
            </a:r>
            <a:endParaRPr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Builds on identification of  Vulnerabilities and Capacities </a:t>
            </a:r>
            <a:endParaRPr dirty="0"/>
          </a:p>
          <a:p>
            <a:pPr marL="0" lvl="0" indent="0" algn="l" rtl="0">
              <a:lnSpc>
                <a:spcPct val="90000"/>
              </a:lnSpc>
              <a:spcBef>
                <a:spcPts val="1000"/>
              </a:spcBef>
              <a:spcAft>
                <a:spcPts val="0"/>
              </a:spcAft>
              <a:buClr>
                <a:schemeClr val="dk1"/>
              </a:buClr>
              <a:buSzPts val="1800"/>
              <a:buNone/>
            </a:pPr>
            <a:endParaRPr sz="2200" b="1" dirty="0">
              <a:solidFill>
                <a:srgbClr val="009BDD"/>
              </a:solidFill>
              <a:latin typeface="Gill Sans Nova" panose="020B0602020104020203" pitchFamily="34" charset="0"/>
              <a:ea typeface="Avenir"/>
              <a:cs typeface="Avenir"/>
              <a:sym typeface="Avenir"/>
            </a:endParaRPr>
          </a:p>
          <a:p>
            <a:pPr marL="228600" lvl="0" indent="-114300" algn="l" rtl="0">
              <a:lnSpc>
                <a:spcPct val="90000"/>
              </a:lnSpc>
              <a:spcBef>
                <a:spcPts val="1000"/>
              </a:spcBef>
              <a:spcAft>
                <a:spcPts val="0"/>
              </a:spcAft>
              <a:buClr>
                <a:schemeClr val="dk1"/>
              </a:buClr>
              <a:buSzPts val="1800"/>
              <a:buNone/>
            </a:pPr>
            <a:endParaRPr sz="2200" b="1" dirty="0">
              <a:solidFill>
                <a:srgbClr val="009BDD"/>
              </a:solidFill>
              <a:latin typeface="Gill Sans Nova" panose="020B0602020104020203" pitchFamily="34" charset="0"/>
              <a:ea typeface="Avenir"/>
              <a:cs typeface="Avenir"/>
              <a:sym typeface="Avenir"/>
            </a:endParaRPr>
          </a:p>
        </p:txBody>
      </p:sp>
      <p:graphicFrame>
        <p:nvGraphicFramePr>
          <p:cNvPr id="307" name="Google Shape;307;p16"/>
          <p:cNvGraphicFramePr/>
          <p:nvPr/>
        </p:nvGraphicFramePr>
        <p:xfrm>
          <a:off x="5971032" y="1746708"/>
          <a:ext cx="5741375" cy="4053460"/>
        </p:xfrm>
        <a:graphic>
          <a:graphicData uri="http://schemas.openxmlformats.org/drawingml/2006/table">
            <a:tbl>
              <a:tblPr firstRow="1" bandRow="1">
                <a:noFill/>
                <a:tableStyleId>{080075C4-755E-4CBE-9E90-FB6E4BAF5F39}</a:tableStyleId>
              </a:tblPr>
              <a:tblGrid>
                <a:gridCol w="1376450">
                  <a:extLst>
                    <a:ext uri="{9D8B030D-6E8A-4147-A177-3AD203B41FA5}">
                      <a16:colId xmlns:a16="http://schemas.microsoft.com/office/drawing/2014/main" val="20000"/>
                    </a:ext>
                  </a:extLst>
                </a:gridCol>
                <a:gridCol w="1927575">
                  <a:extLst>
                    <a:ext uri="{9D8B030D-6E8A-4147-A177-3AD203B41FA5}">
                      <a16:colId xmlns:a16="http://schemas.microsoft.com/office/drawing/2014/main" val="20001"/>
                    </a:ext>
                  </a:extLst>
                </a:gridCol>
                <a:gridCol w="2437350">
                  <a:extLst>
                    <a:ext uri="{9D8B030D-6E8A-4147-A177-3AD203B41FA5}">
                      <a16:colId xmlns:a16="http://schemas.microsoft.com/office/drawing/2014/main" val="20002"/>
                    </a:ext>
                  </a:extLst>
                </a:gridCol>
              </a:tblGrid>
              <a:tr h="3270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Sector</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Vulnerabilities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Capacities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extLst>
                  <a:ext uri="{0D108BD9-81ED-4DB2-BD59-A6C34878D82A}">
                    <a16:rowId xmlns:a16="http://schemas.microsoft.com/office/drawing/2014/main" val="10000"/>
                  </a:ext>
                </a:extLst>
              </a:tr>
              <a:tr h="8808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Social</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Poor education levels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Poverty</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Lack of disaster planning / preparedness</a:t>
                      </a:r>
                      <a:endParaRPr sz="1400" u="none" strike="noStrike" cap="none">
                        <a:latin typeface="DM Sans"/>
                        <a:ea typeface="DM Sans"/>
                        <a:cs typeface="DM Sans"/>
                        <a:sym typeface="DM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Local NGOs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Active community leaders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6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Physical</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Unsafe infrastructure</a:t>
                      </a:r>
                      <a:endParaRPr sz="1400" u="none" strike="noStrike" cap="none"/>
                    </a:p>
                    <a:p>
                      <a:pPr marL="0" marR="0" lvl="0" indent="0" algn="l" rtl="0">
                        <a:lnSpc>
                          <a:spcPct val="100000"/>
                        </a:lnSpc>
                        <a:spcBef>
                          <a:spcPts val="0"/>
                        </a:spcBef>
                        <a:spcAft>
                          <a:spcPts val="0"/>
                        </a:spcAft>
                        <a:buClr>
                          <a:schemeClr val="dk1"/>
                        </a:buClr>
                        <a:buSzPts val="1400"/>
                        <a:buFont typeface="DM Sans"/>
                        <a:buNone/>
                      </a:pPr>
                      <a:r>
                        <a:rPr lang="en-GB" sz="1400" u="none" strike="noStrike" cap="none">
                          <a:latin typeface="DM Sans"/>
                          <a:ea typeface="DM Sans"/>
                          <a:cs typeface="DM Sans"/>
                          <a:sym typeface="DM Sans"/>
                        </a:rPr>
                        <a:t>Rapid urbanisation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DM Sans"/>
                        <a:buNone/>
                      </a:pPr>
                      <a:r>
                        <a:rPr lang="en-GB" sz="1400" u="none" strike="noStrike" cap="none">
                          <a:latin typeface="DM Sans"/>
                          <a:ea typeface="DM Sans"/>
                          <a:cs typeface="DM Sans"/>
                          <a:sym typeface="DM Sans"/>
                        </a:rPr>
                        <a:t>Safe critical facilities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DM Sans"/>
                        <a:ea typeface="DM Sans"/>
                        <a:cs typeface="DM Sans"/>
                        <a:sym typeface="DM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138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Economic</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Mono-crop agriculture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Indebtedness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DM Sans"/>
                          <a:ea typeface="DM Sans"/>
                          <a:cs typeface="DM Sans"/>
                          <a:sym typeface="DM Sans"/>
                        </a:rPr>
                        <a:t>Financial reserves / Remittance Ec.</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DM Sans"/>
                          <a:ea typeface="DM Sans"/>
                          <a:cs typeface="DM Sans"/>
                          <a:sym typeface="DM Sans"/>
                        </a:rPr>
                        <a:t>Diversified agriculture &amp; economy</a:t>
                      </a:r>
                      <a:endParaRPr sz="1400" u="none" strike="noStrike" cap="none" dirty="0">
                        <a:latin typeface="DM Sans"/>
                        <a:ea typeface="DM Sans"/>
                        <a:cs typeface="DM Sans"/>
                        <a:sym typeface="DM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849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Environmental</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Deforestation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DM Sans"/>
                          <a:ea typeface="DM Sans"/>
                          <a:cs typeface="DM Sans"/>
                          <a:sym typeface="DM Sans"/>
                        </a:rPr>
                        <a:t>Pollution of ground, water and air</a:t>
                      </a:r>
                      <a:endParaRPr sz="1400" u="none" strike="noStrike" cap="none">
                        <a:latin typeface="DM Sans"/>
                        <a:ea typeface="DM Sans"/>
                        <a:cs typeface="DM Sans"/>
                        <a:sym typeface="DM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latin typeface="DM Sans"/>
                          <a:ea typeface="DM Sans"/>
                          <a:cs typeface="DM Sans"/>
                          <a:sym typeface="DM Sans"/>
                        </a:rPr>
                        <a:t>Mangroves</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308" name="Google Shape;308;p16"/>
          <p:cNvSpPr txBox="1"/>
          <p:nvPr/>
        </p:nvSpPr>
        <p:spPr>
          <a:xfrm>
            <a:off x="646182" y="4207601"/>
            <a:ext cx="53248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i="0" u="none" strike="noStrike" cap="none" dirty="0">
                <a:solidFill>
                  <a:srgbClr val="009BDD"/>
                </a:solidFill>
                <a:latin typeface="Gill Sans Nova" panose="020B0602020104020203" pitchFamily="34" charset="0"/>
                <a:ea typeface="Avenir"/>
                <a:cs typeface="Avenir"/>
                <a:sym typeface="Avenir"/>
              </a:rPr>
              <a:t>So what do you understand by the term “Capacities”?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ctrTitle"/>
          </p:nvPr>
        </p:nvSpPr>
        <p:spPr>
          <a:xfrm>
            <a:off x="464369" y="590685"/>
            <a:ext cx="10683922" cy="7116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dirty="0">
                <a:solidFill>
                  <a:srgbClr val="339933"/>
                </a:solidFill>
                <a:latin typeface="Gill Sans Nova" panose="020B0602020104020203" pitchFamily="34" charset="0"/>
                <a:ea typeface="Avenir"/>
                <a:cs typeface="Avenir"/>
                <a:sym typeface="Avenir"/>
              </a:rPr>
              <a:t>Understanding Gender Mainstreaming</a:t>
            </a:r>
            <a:endParaRPr dirty="0">
              <a:solidFill>
                <a:srgbClr val="339933"/>
              </a:solidFill>
              <a:latin typeface="Gill Sans Nova" panose="020B0602020104020203" pitchFamily="34" charset="0"/>
              <a:ea typeface="Avenir"/>
              <a:cs typeface="Avenir"/>
              <a:sym typeface="Avenir"/>
            </a:endParaRPr>
          </a:p>
        </p:txBody>
      </p:sp>
      <p:sp>
        <p:nvSpPr>
          <p:cNvPr id="90" name="Google Shape;90;p2"/>
          <p:cNvSpPr txBox="1">
            <a:spLocks noGrp="1"/>
          </p:cNvSpPr>
          <p:nvPr>
            <p:ph type="body" idx="1"/>
          </p:nvPr>
        </p:nvSpPr>
        <p:spPr>
          <a:xfrm>
            <a:off x="715464" y="1551018"/>
            <a:ext cx="11014718" cy="495138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Char char="•"/>
            </a:pPr>
            <a:r>
              <a:rPr lang="en-GB" sz="2200" dirty="0">
                <a:latin typeface="Gill Sans Nova" panose="020B0602020104020203" pitchFamily="34" charset="0"/>
                <a:ea typeface="Avenir"/>
                <a:cs typeface="Avenir"/>
                <a:sym typeface="Avenir"/>
              </a:rPr>
              <a:t>Is the process of </a:t>
            </a:r>
            <a:endParaRPr sz="2200" dirty="0">
              <a:latin typeface="Gill Sans Nova" panose="020B0602020104020203" pitchFamily="34" charset="0"/>
              <a:ea typeface="Avenir"/>
              <a:cs typeface="Avenir"/>
              <a:sym typeface="Avenir"/>
            </a:endParaRPr>
          </a:p>
          <a:p>
            <a:pPr marL="685800" lvl="1" indent="-228600" algn="l" rtl="0">
              <a:lnSpc>
                <a:spcPct val="100000"/>
              </a:lnSpc>
              <a:spcBef>
                <a:spcPts val="1700"/>
              </a:spcBef>
              <a:spcAft>
                <a:spcPts val="0"/>
              </a:spcAft>
              <a:buClr>
                <a:schemeClr val="dk1"/>
              </a:buClr>
              <a:buSzPts val="1700"/>
              <a:buChar char="•"/>
            </a:pPr>
            <a:r>
              <a:rPr lang="en-GB" sz="2200" dirty="0">
                <a:latin typeface="Gill Sans Nova" panose="020B0602020104020203" pitchFamily="34" charset="0"/>
                <a:ea typeface="Avenir"/>
                <a:cs typeface="Avenir"/>
                <a:sym typeface="Avenir"/>
              </a:rPr>
              <a:t>assessing the implications for women and men of any planned action, including legislation, policies or programmes, in all areas and at all levels</a:t>
            </a:r>
            <a:endParaRPr sz="2200" dirty="0">
              <a:latin typeface="Gill Sans Nova" panose="020B0602020104020203" pitchFamily="34" charset="0"/>
              <a:ea typeface="Avenir"/>
              <a:cs typeface="Avenir"/>
              <a:sym typeface="Avenir"/>
            </a:endParaRPr>
          </a:p>
          <a:p>
            <a:pPr marL="228600" lvl="0" indent="-228600" algn="l" rtl="0">
              <a:lnSpc>
                <a:spcPct val="100000"/>
              </a:lnSpc>
              <a:spcBef>
                <a:spcPts val="2200"/>
              </a:spcBef>
              <a:spcAft>
                <a:spcPts val="0"/>
              </a:spcAft>
              <a:buClr>
                <a:schemeClr val="dk1"/>
              </a:buClr>
              <a:buSzPts val="2000"/>
              <a:buChar char="•"/>
            </a:pPr>
            <a:r>
              <a:rPr lang="en-GB" sz="2200" dirty="0">
                <a:latin typeface="Gill Sans Nova" panose="020B0602020104020203" pitchFamily="34" charset="0"/>
                <a:ea typeface="Avenir"/>
                <a:cs typeface="Avenir"/>
                <a:sym typeface="Avenir"/>
              </a:rPr>
              <a:t>It is a strategy for </a:t>
            </a:r>
            <a:endParaRPr sz="2200" dirty="0">
              <a:latin typeface="Gill Sans Nova" panose="020B0602020104020203" pitchFamily="34" charset="0"/>
              <a:ea typeface="Avenir"/>
              <a:cs typeface="Avenir"/>
              <a:sym typeface="Avenir"/>
            </a:endParaRPr>
          </a:p>
          <a:p>
            <a:pPr marL="685800" lvl="1" indent="-228600" algn="l" rtl="0">
              <a:lnSpc>
                <a:spcPct val="100000"/>
              </a:lnSpc>
              <a:spcBef>
                <a:spcPts val="1200"/>
              </a:spcBef>
              <a:spcAft>
                <a:spcPts val="0"/>
              </a:spcAft>
              <a:buClr>
                <a:schemeClr val="dk1"/>
              </a:buClr>
              <a:buSzPts val="1700"/>
              <a:buChar char="•"/>
            </a:pPr>
            <a:r>
              <a:rPr lang="en-GB" sz="2200" dirty="0">
                <a:latin typeface="Gill Sans Nova" panose="020B0602020104020203" pitchFamily="34" charset="0"/>
                <a:ea typeface="Avenir"/>
                <a:cs typeface="Avenir"/>
                <a:sym typeface="Avenir"/>
              </a:rPr>
              <a:t>making women’s as well as men’s concerns and experiences an integral dimension of the design, implementation, monitoring, and evaluation of policies and programmes </a:t>
            </a:r>
            <a:endParaRPr sz="2200" dirty="0">
              <a:latin typeface="Gill Sans Nova" panose="020B0602020104020203" pitchFamily="34" charset="0"/>
              <a:ea typeface="Avenir"/>
              <a:cs typeface="Avenir"/>
              <a:sym typeface="Avenir"/>
            </a:endParaRPr>
          </a:p>
          <a:p>
            <a:pPr marL="685800" lvl="1" indent="-228600" algn="l" rtl="0">
              <a:lnSpc>
                <a:spcPct val="100000"/>
              </a:lnSpc>
              <a:spcBef>
                <a:spcPts val="1200"/>
              </a:spcBef>
              <a:spcAft>
                <a:spcPts val="0"/>
              </a:spcAft>
              <a:buClr>
                <a:schemeClr val="dk1"/>
              </a:buClr>
              <a:buSzPts val="1700"/>
              <a:buChar char="•"/>
            </a:pPr>
            <a:r>
              <a:rPr lang="en-GB" sz="2200" dirty="0">
                <a:latin typeface="Gill Sans Nova" panose="020B0602020104020203" pitchFamily="34" charset="0"/>
                <a:ea typeface="Avenir"/>
                <a:cs typeface="Avenir"/>
                <a:sym typeface="Avenir"/>
              </a:rPr>
              <a:t>in all political, economic, and societal spheres </a:t>
            </a:r>
            <a:endParaRPr sz="2200" dirty="0">
              <a:latin typeface="Gill Sans Nova" panose="020B0602020104020203" pitchFamily="34" charset="0"/>
              <a:ea typeface="Avenir"/>
              <a:cs typeface="Avenir"/>
              <a:sym typeface="Avenir"/>
            </a:endParaRPr>
          </a:p>
          <a:p>
            <a:pPr marL="685800" lvl="1" indent="-228600" algn="l" rtl="0">
              <a:lnSpc>
                <a:spcPct val="100000"/>
              </a:lnSpc>
              <a:spcBef>
                <a:spcPts val="1200"/>
              </a:spcBef>
              <a:spcAft>
                <a:spcPts val="0"/>
              </a:spcAft>
              <a:buClr>
                <a:schemeClr val="dk1"/>
              </a:buClr>
              <a:buSzPts val="1700"/>
              <a:buChar char="•"/>
            </a:pPr>
            <a:r>
              <a:rPr lang="en-GB" sz="2200" dirty="0">
                <a:latin typeface="Gill Sans Nova" panose="020B0602020104020203" pitchFamily="34" charset="0"/>
                <a:ea typeface="Avenir"/>
                <a:cs typeface="Avenir"/>
                <a:sym typeface="Avenir"/>
              </a:rPr>
              <a:t>so that women and men benefit equally and inequality is not perpetuated </a:t>
            </a:r>
            <a:endParaRPr sz="2200" dirty="0">
              <a:latin typeface="Gill Sans Nova" panose="020B0602020104020203" pitchFamily="34" charset="0"/>
              <a:ea typeface="Avenir"/>
              <a:cs typeface="Avenir"/>
              <a:sym typeface="Avenir"/>
            </a:endParaRPr>
          </a:p>
          <a:p>
            <a:pPr marL="0" lvl="0" indent="0" algn="l" rtl="0">
              <a:lnSpc>
                <a:spcPct val="100000"/>
              </a:lnSpc>
              <a:spcBef>
                <a:spcPts val="2200"/>
              </a:spcBef>
              <a:spcAft>
                <a:spcPts val="1200"/>
              </a:spcAft>
              <a:buClr>
                <a:schemeClr val="dk1"/>
              </a:buClr>
              <a:buSzPts val="2000"/>
              <a:buNone/>
            </a:pPr>
            <a:r>
              <a:rPr lang="en-GB" sz="2200" b="1" dirty="0">
                <a:solidFill>
                  <a:srgbClr val="009BDD"/>
                </a:solidFill>
                <a:latin typeface="Gill Sans Nova" panose="020B0602020104020203" pitchFamily="34" charset="0"/>
                <a:ea typeface="Avenir"/>
                <a:cs typeface="Avenir"/>
                <a:sym typeface="Avenir"/>
              </a:rPr>
              <a:t>The ultimate goal is to achieve gender equality</a:t>
            </a:r>
            <a:endParaRPr sz="2200" b="1" dirty="0">
              <a:solidFill>
                <a:srgbClr val="009BDD"/>
              </a:solidFill>
              <a:latin typeface="Gill Sans Nova" panose="020B0602020104020203" pitchFamily="34" charset="0"/>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CVA framework continued</a:t>
            </a:r>
            <a:endParaRPr sz="3600" dirty="0">
              <a:solidFill>
                <a:srgbClr val="339933"/>
              </a:solidFill>
              <a:latin typeface="Gill Sans Nova" panose="020B0602020104020203" pitchFamily="34" charset="0"/>
              <a:ea typeface="Avenir"/>
              <a:cs typeface="Avenir"/>
              <a:sym typeface="Avenir"/>
            </a:endParaRPr>
          </a:p>
        </p:txBody>
      </p:sp>
      <p:graphicFrame>
        <p:nvGraphicFramePr>
          <p:cNvPr id="314" name="Google Shape;314;p17"/>
          <p:cNvGraphicFramePr/>
          <p:nvPr>
            <p:extLst>
              <p:ext uri="{D42A27DB-BD31-4B8C-83A1-F6EECF244321}">
                <p14:modId xmlns:p14="http://schemas.microsoft.com/office/powerpoint/2010/main" val="1178762901"/>
              </p:ext>
            </p:extLst>
          </p:nvPr>
        </p:nvGraphicFramePr>
        <p:xfrm>
          <a:off x="721918" y="1366680"/>
          <a:ext cx="10525200" cy="4632960"/>
        </p:xfrm>
        <a:graphic>
          <a:graphicData uri="http://schemas.openxmlformats.org/drawingml/2006/table">
            <a:tbl>
              <a:tblPr firstRow="1" firstCol="1" bandRow="1">
                <a:noFill/>
                <a:tableStyleId>{080075C4-755E-4CBE-9E90-FB6E4BAF5F39}</a:tableStyleId>
              </a:tblPr>
              <a:tblGrid>
                <a:gridCol w="5413825">
                  <a:extLst>
                    <a:ext uri="{9D8B030D-6E8A-4147-A177-3AD203B41FA5}">
                      <a16:colId xmlns:a16="http://schemas.microsoft.com/office/drawing/2014/main" val="20000"/>
                    </a:ext>
                  </a:extLst>
                </a:gridCol>
                <a:gridCol w="1301850">
                  <a:extLst>
                    <a:ext uri="{9D8B030D-6E8A-4147-A177-3AD203B41FA5}">
                      <a16:colId xmlns:a16="http://schemas.microsoft.com/office/drawing/2014/main" val="20001"/>
                    </a:ext>
                  </a:extLst>
                </a:gridCol>
                <a:gridCol w="1189725">
                  <a:extLst>
                    <a:ext uri="{9D8B030D-6E8A-4147-A177-3AD203B41FA5}">
                      <a16:colId xmlns:a16="http://schemas.microsoft.com/office/drawing/2014/main" val="20002"/>
                    </a:ext>
                  </a:extLst>
                </a:gridCol>
                <a:gridCol w="1231375">
                  <a:extLst>
                    <a:ext uri="{9D8B030D-6E8A-4147-A177-3AD203B41FA5}">
                      <a16:colId xmlns:a16="http://schemas.microsoft.com/office/drawing/2014/main" val="20003"/>
                    </a:ext>
                  </a:extLst>
                </a:gridCol>
                <a:gridCol w="1388425">
                  <a:extLst>
                    <a:ext uri="{9D8B030D-6E8A-4147-A177-3AD203B41FA5}">
                      <a16:colId xmlns:a16="http://schemas.microsoft.com/office/drawing/2014/main" val="20004"/>
                    </a:ext>
                  </a:extLst>
                </a:gridCol>
              </a:tblGrid>
              <a:tr h="201450">
                <a:tc rowSpan="2">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Three Categories of Vulnerabilities &amp; Capacities </a:t>
                      </a:r>
                      <a:endParaRPr sz="1600" u="none" strike="noStrike" cap="none" dirty="0">
                        <a:solidFill>
                          <a:schemeClr val="lt1"/>
                        </a:solidFill>
                        <a:latin typeface="Gill Sans Nova" panose="020B0602020104020203" pitchFamily="34" charset="0"/>
                        <a:ea typeface="Avenir"/>
                        <a:cs typeface="Avenir"/>
                        <a:sym typeface="Avenir"/>
                      </a:endParaRPr>
                    </a:p>
                    <a:p>
                      <a:pPr marL="0" marR="0" lvl="0" indent="0" algn="just" rtl="0">
                        <a:lnSpc>
                          <a:spcPct val="100000"/>
                        </a:lnSpc>
                        <a:spcBef>
                          <a:spcPts val="120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 </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gridSpan="2">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Vulnerabilities</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hMerge="1">
                  <a:txBody>
                    <a:bodyPr/>
                    <a:lstStyle/>
                    <a:p>
                      <a:endParaRPr lang="en-US"/>
                    </a:p>
                  </a:txBody>
                  <a:tcPr/>
                </a:tc>
                <a:tc gridSpan="2">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Capacities</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hMerge="1">
                  <a:txBody>
                    <a:bodyPr/>
                    <a:lstStyle/>
                    <a:p>
                      <a:endParaRPr lang="en-US"/>
                    </a:p>
                  </a:txBody>
                  <a:tcPr/>
                </a:tc>
                <a:extLst>
                  <a:ext uri="{0D108BD9-81ED-4DB2-BD59-A6C34878D82A}">
                    <a16:rowId xmlns:a16="http://schemas.microsoft.com/office/drawing/2014/main" val="10000"/>
                  </a:ext>
                </a:extLst>
              </a:tr>
              <a:tr h="245050">
                <a:tc vMerge="1">
                  <a:txBody>
                    <a:bodyPr/>
                    <a:lstStyle/>
                    <a:p>
                      <a:endParaRPr lang="en-US"/>
                    </a:p>
                  </a:txBody>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Men</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Women</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Men</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Women</a:t>
                      </a:r>
                      <a:endParaRPr sz="160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CC"/>
                    </a:solidFill>
                  </a:tcPr>
                </a:tc>
                <a:extLst>
                  <a:ext uri="{0D108BD9-81ED-4DB2-BD59-A6C34878D82A}">
                    <a16:rowId xmlns:a16="http://schemas.microsoft.com/office/drawing/2014/main" val="10001"/>
                  </a:ext>
                </a:extLst>
              </a:tr>
              <a:tr h="12087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Physical or Material </a:t>
                      </a:r>
                      <a:endParaRPr sz="1400" u="none" strike="noStrike" cap="none" dirty="0">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latin typeface="Gill Sans Nova" panose="020B0602020104020203" pitchFamily="34" charset="0"/>
                          <a:ea typeface="Avenir"/>
                          <a:cs typeface="Avenir"/>
                          <a:sym typeface="Avenir"/>
                        </a:rPr>
                        <a:t>What were  / are / could be the ways in which men and women in the community were / are / could be physically or materially?</a:t>
                      </a:r>
                      <a:endParaRPr sz="1400" u="none" strike="noStrike" cap="none" dirty="0">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latin typeface="Gill Sans Nova" panose="020B0602020104020203" pitchFamily="34" charset="0"/>
                          <a:ea typeface="Avenir"/>
                          <a:cs typeface="Avenir"/>
                          <a:sym typeface="Avenir"/>
                        </a:rPr>
                        <a:t>What productive resources, skills, and hazards existed / exist / could exist? </a:t>
                      </a:r>
                      <a:endParaRPr sz="1400" b="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Fishing on high seas</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More deaths</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Knowledge of flood-resistant varieties</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Food and water management</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98950">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Social or Organizational</a:t>
                      </a:r>
                      <a:endParaRPr sz="1600" u="none" strike="noStrike" cap="none" dirty="0">
                        <a:solidFill>
                          <a:schemeClr val="lt1"/>
                        </a:solidFill>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solidFill>
                            <a:schemeClr val="lt1"/>
                          </a:solidFill>
                          <a:latin typeface="Gill Sans Nova" panose="020B0602020104020203" pitchFamily="34" charset="0"/>
                          <a:ea typeface="Avenir"/>
                          <a:cs typeface="Avenir"/>
                          <a:sym typeface="Avenir"/>
                        </a:rPr>
                        <a:t>What was the social structure of the community before the disaster, and how did it serve them in the face of this disaster? </a:t>
                      </a:r>
                      <a:endParaRPr sz="1400" b="0" u="none" strike="noStrike" cap="none" dirty="0">
                        <a:solidFill>
                          <a:schemeClr val="lt1"/>
                        </a:solidFill>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solidFill>
                            <a:schemeClr val="lt1"/>
                          </a:solidFill>
                          <a:latin typeface="Gill Sans Nova" panose="020B0602020104020203" pitchFamily="34" charset="0"/>
                          <a:ea typeface="Avenir"/>
                          <a:cs typeface="Avenir"/>
                          <a:sym typeface="Avenir"/>
                        </a:rPr>
                        <a:t>What was the impact of the disaster on social organization?  </a:t>
                      </a:r>
                      <a:endParaRPr sz="1400" b="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Out migration for work</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Limited information</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Political affiliation</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Local Forest Committees</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08725">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solidFill>
                            <a:schemeClr val="lt1"/>
                          </a:solidFill>
                          <a:latin typeface="Gill Sans Nova" panose="020B0602020104020203" pitchFamily="34" charset="0"/>
                          <a:ea typeface="Avenir"/>
                          <a:cs typeface="Avenir"/>
                          <a:sym typeface="Avenir"/>
                        </a:rPr>
                        <a:t>Motivational and Attitudinal : </a:t>
                      </a:r>
                      <a:endParaRPr sz="1600" u="none" strike="noStrike" cap="none" dirty="0">
                        <a:solidFill>
                          <a:schemeClr val="lt1"/>
                        </a:solidFill>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solidFill>
                            <a:schemeClr val="lt1"/>
                          </a:solidFill>
                          <a:latin typeface="Gill Sans Nova" panose="020B0602020104020203" pitchFamily="34" charset="0"/>
                          <a:ea typeface="Avenir"/>
                          <a:cs typeface="Avenir"/>
                          <a:sym typeface="Avenir"/>
                        </a:rPr>
                        <a:t>How do men and women in the community view themselves and their ability to deal with their social/political environment? </a:t>
                      </a:r>
                      <a:endParaRPr sz="1400" b="0" u="none" strike="noStrike" cap="none" dirty="0">
                        <a:solidFill>
                          <a:schemeClr val="lt1"/>
                        </a:solidFill>
                        <a:latin typeface="Gill Sans Nova" panose="020B0602020104020203" pitchFamily="34" charset="0"/>
                        <a:ea typeface="Avenir"/>
                        <a:cs typeface="Avenir"/>
                        <a:sym typeface="Avenir"/>
                      </a:endParaRPr>
                    </a:p>
                    <a:p>
                      <a:pPr marL="285750" marR="0" lvl="0" indent="-285750" algn="just" rtl="0">
                        <a:lnSpc>
                          <a:spcPct val="100000"/>
                        </a:lnSpc>
                        <a:spcBef>
                          <a:spcPts val="1200"/>
                        </a:spcBef>
                        <a:spcAft>
                          <a:spcPts val="0"/>
                        </a:spcAft>
                        <a:buClr>
                          <a:schemeClr val="lt1"/>
                        </a:buClr>
                        <a:buSzPts val="1600"/>
                        <a:buFont typeface="Arial"/>
                        <a:buChar char="•"/>
                      </a:pPr>
                      <a:r>
                        <a:rPr lang="en-GB" sz="1400" b="0" u="none" strike="noStrike" cap="none" dirty="0">
                          <a:solidFill>
                            <a:schemeClr val="lt1"/>
                          </a:solidFill>
                          <a:latin typeface="Gill Sans Nova" panose="020B0602020104020203" pitchFamily="34" charset="0"/>
                          <a:ea typeface="Avenir"/>
                          <a:cs typeface="Avenir"/>
                          <a:sym typeface="Avenir"/>
                        </a:rPr>
                        <a:t>What were people’s beliefs and motivations before the disaster, and how did the disaster affect them? </a:t>
                      </a:r>
                      <a:endParaRPr sz="1400" b="0" u="none" strike="noStrike" cap="none" dirty="0">
                        <a:solidFill>
                          <a:schemeClr val="lt1"/>
                        </a:solidFill>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39933"/>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Risk-taking behaviour</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Domestic Violence</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Credit access</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latin typeface="Gill Sans Nova" panose="020B0602020104020203" pitchFamily="34" charset="0"/>
                          <a:ea typeface="Avenir"/>
                          <a:cs typeface="Avenir"/>
                          <a:sym typeface="Avenir"/>
                        </a:rPr>
                        <a:t>Opportunity to interact and learn</a:t>
                      </a:r>
                      <a:endParaRPr sz="1600" u="none" strike="noStrike" cap="none" dirty="0">
                        <a:latin typeface="Gill Sans Nova" panose="020B0602020104020203" pitchFamily="34" charset="0"/>
                        <a:ea typeface="Avenir"/>
                        <a:cs typeface="Avenir"/>
                        <a:sym typeface="Avenir"/>
                      </a:endParaRPr>
                    </a:p>
                  </a:txBody>
                  <a:tcPr marL="33000" marR="330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a:spLocks noGrp="1"/>
          </p:cNvSpPr>
          <p:nvPr>
            <p:ph type="ctrTitle"/>
          </p:nvPr>
        </p:nvSpPr>
        <p:spPr>
          <a:xfrm>
            <a:off x="464369" y="590685"/>
            <a:ext cx="11148511"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ct val="100000"/>
              <a:buFont typeface="DM Sans"/>
              <a:buNone/>
            </a:pPr>
            <a:r>
              <a:rPr lang="en-GB" b="1" dirty="0">
                <a:solidFill>
                  <a:srgbClr val="339933"/>
                </a:solidFill>
                <a:latin typeface="Gill Sans Nova" panose="020B0602020104020203" pitchFamily="34" charset="0"/>
                <a:ea typeface="Avenir"/>
                <a:cs typeface="Avenir"/>
                <a:sym typeface="Avenir"/>
              </a:rPr>
              <a:t>Gender-Aware Climate Vulnerability and Capacity Assessment (GCVCA)</a:t>
            </a:r>
            <a:endParaRPr b="1" dirty="0">
              <a:solidFill>
                <a:srgbClr val="339933"/>
              </a:solidFill>
              <a:latin typeface="Gill Sans Nova" panose="020B0602020104020203" pitchFamily="34" charset="0"/>
              <a:ea typeface="Avenir"/>
              <a:cs typeface="Avenir"/>
              <a:sym typeface="Avenir"/>
            </a:endParaRPr>
          </a:p>
        </p:txBody>
      </p:sp>
      <p:sp>
        <p:nvSpPr>
          <p:cNvPr id="320" name="Google Shape;320;p18"/>
          <p:cNvSpPr txBox="1">
            <a:spLocks noGrp="1"/>
          </p:cNvSpPr>
          <p:nvPr>
            <p:ph type="body" idx="1"/>
          </p:nvPr>
        </p:nvSpPr>
        <p:spPr>
          <a:xfrm>
            <a:off x="663370" y="1560162"/>
            <a:ext cx="10602038" cy="8172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GB" sz="2000" dirty="0">
                <a:latin typeface="Gill Sans Nova" panose="020B0602020104020203" pitchFamily="34" charset="0"/>
                <a:ea typeface="Avenir"/>
                <a:cs typeface="Avenir"/>
                <a:sym typeface="Avenir"/>
              </a:rPr>
              <a:t>Developed by Care International in 2014 to map contextual vulnerability and capacities to adapt to climate change with focus on how it will continue to impact vulnerable communities</a:t>
            </a:r>
            <a:endParaRPr sz="2000" dirty="0">
              <a:latin typeface="Gill Sans Nova" panose="020B0602020104020203" pitchFamily="34" charset="0"/>
              <a:ea typeface="Avenir"/>
              <a:cs typeface="Avenir"/>
              <a:sym typeface="Avenir"/>
            </a:endParaRPr>
          </a:p>
        </p:txBody>
      </p:sp>
      <p:pic>
        <p:nvPicPr>
          <p:cNvPr id="321" name="Google Shape;321;p18"/>
          <p:cNvPicPr preferRelativeResize="0"/>
          <p:nvPr/>
        </p:nvPicPr>
        <p:blipFill rotWithShape="1">
          <a:blip r:embed="rId3">
            <a:alphaModFix/>
          </a:blip>
          <a:srcRect t="7664"/>
          <a:stretch/>
        </p:blipFill>
        <p:spPr>
          <a:xfrm>
            <a:off x="1754771" y="2578608"/>
            <a:ext cx="8029309" cy="39988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ctrTitle"/>
          </p:nvPr>
        </p:nvSpPr>
        <p:spPr>
          <a:xfrm>
            <a:off x="464369" y="426093"/>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GCVCA continued</a:t>
            </a:r>
            <a:endParaRPr sz="3600" dirty="0">
              <a:solidFill>
                <a:srgbClr val="339933"/>
              </a:solidFill>
              <a:latin typeface="Gill Sans Nova" panose="020B0602020104020203" pitchFamily="34" charset="0"/>
              <a:ea typeface="Avenir"/>
              <a:cs typeface="Avenir"/>
              <a:sym typeface="Avenir"/>
            </a:endParaRPr>
          </a:p>
        </p:txBody>
      </p:sp>
      <p:pic>
        <p:nvPicPr>
          <p:cNvPr id="327" name="Google Shape;327;p19"/>
          <p:cNvPicPr preferRelativeResize="0"/>
          <p:nvPr/>
        </p:nvPicPr>
        <p:blipFill rotWithShape="1">
          <a:blip r:embed="rId3">
            <a:alphaModFix/>
          </a:blip>
          <a:srcRect/>
          <a:stretch/>
        </p:blipFill>
        <p:spPr>
          <a:xfrm>
            <a:off x="3594103" y="2009266"/>
            <a:ext cx="5578455" cy="2547920"/>
          </a:xfrm>
          <a:prstGeom prst="rect">
            <a:avLst/>
          </a:prstGeom>
          <a:noFill/>
          <a:ln>
            <a:noFill/>
          </a:ln>
        </p:spPr>
      </p:pic>
      <p:graphicFrame>
        <p:nvGraphicFramePr>
          <p:cNvPr id="328" name="Google Shape;328;p19"/>
          <p:cNvGraphicFramePr/>
          <p:nvPr/>
        </p:nvGraphicFramePr>
        <p:xfrm>
          <a:off x="646176" y="1016492"/>
          <a:ext cx="10899650" cy="5608320"/>
        </p:xfrm>
        <a:graphic>
          <a:graphicData uri="http://schemas.openxmlformats.org/drawingml/2006/table">
            <a:tbl>
              <a:tblPr firstRow="1" firstCol="1" bandRow="1">
                <a:noFill/>
                <a:tableStyleId>{7D41CA42-B22F-4840-8B77-86E0EA1812CA}</a:tableStyleId>
              </a:tblPr>
              <a:tblGrid>
                <a:gridCol w="10899650">
                  <a:extLst>
                    <a:ext uri="{9D8B030D-6E8A-4147-A177-3AD203B41FA5}">
                      <a16:colId xmlns:a16="http://schemas.microsoft.com/office/drawing/2014/main" val="20000"/>
                    </a:ext>
                  </a:extLst>
                </a:gridCol>
              </a:tblGrid>
              <a:tr h="2360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latin typeface="Gill Sans Nova" panose="020B0602020104020203" pitchFamily="34" charset="0"/>
                          <a:ea typeface="Avenir"/>
                          <a:cs typeface="Avenir"/>
                          <a:sym typeface="Avenir"/>
                        </a:rPr>
                        <a:t>Essentials: </a:t>
                      </a:r>
                      <a:endParaRPr sz="320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99CC"/>
                    </a:solidFill>
                  </a:tcPr>
                </a:tc>
                <a:extLst>
                  <a:ext uri="{0D108BD9-81ED-4DB2-BD59-A6C34878D82A}">
                    <a16:rowId xmlns:a16="http://schemas.microsoft.com/office/drawing/2014/main" val="10000"/>
                  </a:ext>
                </a:extLst>
              </a:tr>
              <a:tr h="2360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solidFill>
                            <a:srgbClr val="1F3864"/>
                          </a:solidFill>
                          <a:latin typeface="Gill Sans Nova" panose="020B0602020104020203" pitchFamily="34" charset="0"/>
                          <a:ea typeface="Avenir"/>
                          <a:cs typeface="Avenir"/>
                          <a:sym typeface="Avenir"/>
                        </a:rPr>
                        <a:t>Broader Context</a:t>
                      </a:r>
                      <a:endParaRPr sz="3200" u="none" strike="noStrike" cap="none" dirty="0">
                        <a:solidFill>
                          <a:srgbClr val="1F3864"/>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39933"/>
                    </a:solidFill>
                  </a:tcPr>
                </a:tc>
                <a:extLst>
                  <a:ext uri="{0D108BD9-81ED-4DB2-BD59-A6C34878D82A}">
                    <a16:rowId xmlns:a16="http://schemas.microsoft.com/office/drawing/2014/main" val="10001"/>
                  </a:ext>
                </a:extLst>
              </a:tr>
              <a:tr h="236025">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A1. Climate and disasters context</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36025">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A2. Social context</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360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chemeClr val="lt1"/>
                          </a:solidFill>
                          <a:latin typeface="Gill Sans Nova" panose="020B0602020104020203" pitchFamily="34" charset="0"/>
                          <a:ea typeface="Avenir"/>
                          <a:cs typeface="Avenir"/>
                          <a:sym typeface="Avenir"/>
                        </a:rPr>
                        <a:t>Recommended for Focus:</a:t>
                      </a:r>
                      <a:endParaRPr sz="32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99CC"/>
                    </a:solidFill>
                  </a:tcPr>
                </a:tc>
                <a:extLst>
                  <a:ext uri="{0D108BD9-81ED-4DB2-BD59-A6C34878D82A}">
                    <a16:rowId xmlns:a16="http://schemas.microsoft.com/office/drawing/2014/main" val="10004"/>
                  </a:ext>
                </a:extLst>
              </a:tr>
              <a:tr h="2360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solidFill>
                            <a:srgbClr val="1F3864"/>
                          </a:solidFill>
                          <a:latin typeface="Gill Sans Nova" panose="020B0602020104020203" pitchFamily="34" charset="0"/>
                          <a:ea typeface="Avenir"/>
                          <a:cs typeface="Avenir"/>
                          <a:sym typeface="Avenir"/>
                        </a:rPr>
                        <a:t>Underlying Causes of Vulnerability</a:t>
                      </a:r>
                      <a:endParaRPr sz="3200" u="none" strike="noStrike" cap="none" dirty="0">
                        <a:solidFill>
                          <a:srgbClr val="1F3864"/>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39933"/>
                    </a:solidFill>
                  </a:tcPr>
                </a:tc>
                <a:extLst>
                  <a:ext uri="{0D108BD9-81ED-4DB2-BD59-A6C34878D82A}">
                    <a16:rowId xmlns:a16="http://schemas.microsoft.com/office/drawing/2014/main" val="10005"/>
                  </a:ext>
                </a:extLst>
              </a:tr>
              <a:tr h="236025">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B1. Access to and control over assets and services</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B2. Decision-making and participation</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B3. Division of labour, use of time</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B4. Control over one’s body</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36025">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dirty="0">
                          <a:solidFill>
                            <a:schemeClr val="lt1"/>
                          </a:solidFill>
                          <a:latin typeface="Gill Sans Nova" panose="020B0602020104020203" pitchFamily="34" charset="0"/>
                          <a:ea typeface="Avenir"/>
                          <a:cs typeface="Avenir"/>
                          <a:sym typeface="Avenir"/>
                        </a:rPr>
                        <a:t>Possible areas of focus for GCVCA:</a:t>
                      </a:r>
                      <a:endParaRPr sz="3200" u="none" strike="noStrike" cap="none" dirty="0">
                        <a:solidFill>
                          <a:schemeClr val="lt1"/>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99CC"/>
                    </a:solidFill>
                  </a:tcPr>
                </a:tc>
                <a:extLst>
                  <a:ext uri="{0D108BD9-81ED-4DB2-BD59-A6C34878D82A}">
                    <a16:rowId xmlns:a16="http://schemas.microsoft.com/office/drawing/2014/main" val="10010"/>
                  </a:ext>
                </a:extLst>
              </a:tr>
              <a:tr h="2360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solidFill>
                            <a:srgbClr val="1F3864"/>
                          </a:solidFill>
                          <a:latin typeface="Gill Sans Nova" panose="020B0602020104020203" pitchFamily="34" charset="0"/>
                          <a:ea typeface="Avenir"/>
                          <a:cs typeface="Avenir"/>
                          <a:sym typeface="Avenir"/>
                        </a:rPr>
                        <a:t>Climate resilient livelihoods</a:t>
                      </a:r>
                      <a:endParaRPr sz="3200" u="none" strike="noStrike" cap="none" dirty="0">
                        <a:solidFill>
                          <a:srgbClr val="1F3864"/>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39933"/>
                    </a:solidFill>
                  </a:tcPr>
                </a:tc>
                <a:extLst>
                  <a:ext uri="{0D108BD9-81ED-4DB2-BD59-A6C34878D82A}">
                    <a16:rowId xmlns:a16="http://schemas.microsoft.com/office/drawing/2014/main" val="10011"/>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C1. Livelihoods</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C2. Coping and adaptive strategies</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360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solidFill>
                            <a:srgbClr val="1F3864"/>
                          </a:solidFill>
                          <a:latin typeface="Gill Sans Nova" panose="020B0602020104020203" pitchFamily="34" charset="0"/>
                          <a:ea typeface="Avenir"/>
                          <a:cs typeface="Avenir"/>
                          <a:sym typeface="Avenir"/>
                        </a:rPr>
                        <a:t>Disaster Risk Reduction</a:t>
                      </a:r>
                      <a:endParaRPr sz="3200" u="none" strike="noStrike" cap="none" dirty="0">
                        <a:solidFill>
                          <a:srgbClr val="1F3864"/>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39933"/>
                    </a:solidFill>
                  </a:tcPr>
                </a:tc>
                <a:extLst>
                  <a:ext uri="{0D108BD9-81ED-4DB2-BD59-A6C34878D82A}">
                    <a16:rowId xmlns:a16="http://schemas.microsoft.com/office/drawing/2014/main" val="10014"/>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C3. Hazards and changes</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C4. Disaster risk information</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C5. Response and risk management strategies</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360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solidFill>
                            <a:srgbClr val="1F3864"/>
                          </a:solidFill>
                          <a:latin typeface="Gill Sans Nova" panose="020B0602020104020203" pitchFamily="34" charset="0"/>
                          <a:ea typeface="Avenir"/>
                          <a:cs typeface="Avenir"/>
                          <a:sym typeface="Avenir"/>
                        </a:rPr>
                        <a:t>Local and community capacity</a:t>
                      </a:r>
                      <a:endParaRPr sz="3200" u="none" strike="noStrike" cap="none" dirty="0">
                        <a:solidFill>
                          <a:srgbClr val="1F3864"/>
                        </a:solidFill>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39933"/>
                    </a:solidFill>
                  </a:tcPr>
                </a:tc>
                <a:extLst>
                  <a:ext uri="{0D108BD9-81ED-4DB2-BD59-A6C34878D82A}">
                    <a16:rowId xmlns:a16="http://schemas.microsoft.com/office/drawing/2014/main" val="10018"/>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C6. Aspirations for oneself and strategic interest</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C7. Knowledge, information and innovation</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20"/>
                  </a:ext>
                </a:extLst>
              </a:tr>
              <a:tr h="236025">
                <a:tc>
                  <a:txBody>
                    <a:bodyPr/>
                    <a:lstStyle/>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latin typeface="Gill Sans Nova" panose="020B0602020104020203" pitchFamily="34" charset="0"/>
                          <a:ea typeface="Avenir"/>
                          <a:cs typeface="Avenir"/>
                          <a:sym typeface="Avenir"/>
                        </a:rPr>
                        <a:t>C8. Flexible and forward-looking decision-making</a:t>
                      </a:r>
                      <a:endParaRPr sz="2800" b="0" u="none" strike="noStrike" cap="none" dirty="0">
                        <a:latin typeface="Gill Sans Nova" panose="020B0602020104020203" pitchFamily="34" charset="0"/>
                        <a:ea typeface="Avenir"/>
                        <a:cs typeface="Avenir"/>
                        <a:sym typeface="Aveni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2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8"/>
                                        </p:tgtEl>
                                        <p:attrNameLst>
                                          <p:attrName>ppt_y</p:attrName>
                                        </p:attrNameLst>
                                      </p:cBhvr>
                                      <p:tavLst>
                                        <p:tav tm="0">
                                          <p:val>
                                            <p:strVal val="#ppt_y"/>
                                          </p:val>
                                        </p:tav>
                                        <p:tav tm="100000">
                                          <p:val>
                                            <p:strVal val="#ppt_y+1"/>
                                          </p:val>
                                        </p:tav>
                                      </p:tavLst>
                                    </p:anim>
                                    <p:set>
                                      <p:cBhvr>
                                        <p:cTn id="7" dur="1" fill="hold">
                                          <p:stCondLst>
                                            <p:cond delay="500"/>
                                          </p:stCondLst>
                                        </p:cTn>
                                        <p:tgtEl>
                                          <p:spTgt spid="3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 calcmode="lin" valueType="num">
                                      <p:cBhvr additive="base">
                                        <p:cTn id="12" dur="5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0"/>
          <p:cNvSpPr txBox="1">
            <a:spLocks noGrp="1"/>
          </p:cNvSpPr>
          <p:nvPr>
            <p:ph type="ctrTitle"/>
          </p:nvPr>
        </p:nvSpPr>
        <p:spPr>
          <a:xfrm>
            <a:off x="464369" y="590685"/>
            <a:ext cx="10581583"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Rapid Gender Assessment during crisis</a:t>
            </a:r>
            <a:endParaRPr sz="3600" dirty="0">
              <a:solidFill>
                <a:srgbClr val="339933"/>
              </a:solidFill>
              <a:latin typeface="Gill Sans Nova" panose="020B0602020104020203" pitchFamily="34" charset="0"/>
              <a:ea typeface="Avenir"/>
              <a:cs typeface="Avenir"/>
              <a:sym typeface="Avenir"/>
            </a:endParaRPr>
          </a:p>
        </p:txBody>
      </p:sp>
      <p:sp>
        <p:nvSpPr>
          <p:cNvPr id="334" name="Google Shape;334;p20"/>
          <p:cNvSpPr txBox="1">
            <a:spLocks noGrp="1"/>
          </p:cNvSpPr>
          <p:nvPr>
            <p:ph type="body" idx="1"/>
          </p:nvPr>
        </p:nvSpPr>
        <p:spPr>
          <a:xfrm>
            <a:off x="567033" y="1408020"/>
            <a:ext cx="4284303" cy="482667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Shortcut to a detailed gender analysis in emergency situations</a:t>
            </a:r>
            <a:endParaRPr sz="1800"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Immediate post-disaster situation and pandemic assessments</a:t>
            </a:r>
            <a:endParaRPr sz="1800"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Should include information on gender roles and responsibilities, capacities, and vulnerabilities, together with programming recommendations</a:t>
            </a:r>
            <a:endParaRPr sz="1800"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Builds up progressively, using a range of primary and secondary information </a:t>
            </a:r>
            <a:endParaRPr sz="1800"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600"/>
              </a:spcAft>
              <a:buClr>
                <a:schemeClr val="dk1"/>
              </a:buClr>
              <a:buSzPts val="1800"/>
              <a:buChar char="•"/>
            </a:pPr>
            <a:r>
              <a:rPr lang="en-GB" sz="1800" dirty="0">
                <a:latin typeface="Gill Sans Nova" panose="020B0602020104020203" pitchFamily="34" charset="0"/>
                <a:ea typeface="Avenir"/>
                <a:cs typeface="Avenir"/>
                <a:sym typeface="Avenir"/>
              </a:rPr>
              <a:t>The focus is to understand gender roles and relations and how these may change during a crisis</a:t>
            </a:r>
            <a:endParaRPr sz="1800" dirty="0">
              <a:latin typeface="Gill Sans Nova" panose="020B0602020104020203" pitchFamily="34" charset="0"/>
              <a:ea typeface="Avenir"/>
              <a:cs typeface="Avenir"/>
              <a:sym typeface="Avenir"/>
            </a:endParaRPr>
          </a:p>
        </p:txBody>
      </p:sp>
      <p:grpSp>
        <p:nvGrpSpPr>
          <p:cNvPr id="335" name="Google Shape;335;p20"/>
          <p:cNvGrpSpPr/>
          <p:nvPr/>
        </p:nvGrpSpPr>
        <p:grpSpPr>
          <a:xfrm>
            <a:off x="5297949" y="1545325"/>
            <a:ext cx="6598320" cy="4551885"/>
            <a:chOff x="189" y="1959"/>
            <a:chExt cx="7195551" cy="4454335"/>
          </a:xfrm>
        </p:grpSpPr>
        <p:sp>
          <p:nvSpPr>
            <p:cNvPr id="336" name="Google Shape;336;p20"/>
            <p:cNvSpPr/>
            <p:nvPr/>
          </p:nvSpPr>
          <p:spPr>
            <a:xfrm rot="5400000">
              <a:off x="3976322" y="-2446516"/>
              <a:ext cx="685282" cy="5753554"/>
            </a:xfrm>
            <a:prstGeom prst="round2SameRect">
              <a:avLst>
                <a:gd name="adj1" fmla="val 16667"/>
                <a:gd name="adj2" fmla="val 0"/>
              </a:avLst>
            </a:prstGeom>
            <a:solidFill>
              <a:schemeClr val="lt1">
                <a:alpha val="89411"/>
              </a:schemeClr>
            </a:solidFill>
            <a:ln w="12700" cap="flat" cmpd="sng">
              <a:solidFill>
                <a:srgbClr val="599B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37" name="Google Shape;337;p20"/>
            <p:cNvSpPr txBox="1"/>
            <p:nvPr/>
          </p:nvSpPr>
          <p:spPr>
            <a:xfrm>
              <a:off x="1442187" y="121072"/>
              <a:ext cx="5720101" cy="618376"/>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600" b="1" i="0" u="none" strike="noStrike" cap="none" dirty="0">
                  <a:solidFill>
                    <a:schemeClr val="dk1"/>
                  </a:solidFill>
                  <a:latin typeface="Gill Sans Nova" panose="020B0602020104020203" pitchFamily="34" charset="0"/>
                  <a:ea typeface="Avenir"/>
                  <a:cs typeface="Avenir"/>
                  <a:sym typeface="Avenir"/>
                </a:rPr>
                <a:t>Find</a:t>
              </a:r>
              <a:r>
                <a:rPr lang="en-GB" sz="1600" b="0" i="0" u="none" strike="noStrike" cap="none" dirty="0">
                  <a:solidFill>
                    <a:schemeClr val="dk1"/>
                  </a:solidFill>
                  <a:latin typeface="Gill Sans Nova" panose="020B0602020104020203" pitchFamily="34" charset="0"/>
                  <a:ea typeface="Avenir"/>
                  <a:cs typeface="Avenir"/>
                  <a:sym typeface="Avenir"/>
                </a:rPr>
                <a:t> available data that are disaggregated by sex and age, and existing analysis on gender relations. </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338" name="Google Shape;338;p20"/>
            <p:cNvSpPr/>
            <p:nvPr/>
          </p:nvSpPr>
          <p:spPr>
            <a:xfrm>
              <a:off x="189" y="1959"/>
              <a:ext cx="1441996" cy="856603"/>
            </a:xfrm>
            <a:prstGeom prst="roundRect">
              <a:avLst>
                <a:gd name="adj" fmla="val 16667"/>
              </a:avLst>
            </a:prstGeom>
            <a:solidFill>
              <a:srgbClr val="EDEDED"/>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39" name="Google Shape;339;p20"/>
            <p:cNvSpPr txBox="1"/>
            <p:nvPr/>
          </p:nvSpPr>
          <p:spPr>
            <a:xfrm>
              <a:off x="42005" y="43775"/>
              <a:ext cx="1358364" cy="772971"/>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Stage 1</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0" name="Google Shape;340;p20"/>
            <p:cNvSpPr/>
            <p:nvPr/>
          </p:nvSpPr>
          <p:spPr>
            <a:xfrm rot="5400000">
              <a:off x="3977080" y="-1545312"/>
              <a:ext cx="685282" cy="5750012"/>
            </a:xfrm>
            <a:prstGeom prst="round2SameRect">
              <a:avLst>
                <a:gd name="adj1" fmla="val 16667"/>
                <a:gd name="adj2" fmla="val 0"/>
              </a:avLst>
            </a:prstGeom>
            <a:solidFill>
              <a:schemeClr val="lt1">
                <a:alpha val="89411"/>
              </a:schemeClr>
            </a:solidFill>
            <a:ln w="12700" cap="flat" cmpd="sng">
              <a:solidFill>
                <a:srgbClr val="599B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1" name="Google Shape;341;p20"/>
            <p:cNvSpPr txBox="1"/>
            <p:nvPr/>
          </p:nvSpPr>
          <p:spPr>
            <a:xfrm>
              <a:off x="1444716" y="1020505"/>
              <a:ext cx="5716559" cy="618376"/>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600" b="1" i="0" u="none" strike="noStrike" cap="none" dirty="0">
                  <a:solidFill>
                    <a:schemeClr val="dk1"/>
                  </a:solidFill>
                  <a:latin typeface="Gill Sans Nova" panose="020B0602020104020203" pitchFamily="34" charset="0"/>
                  <a:ea typeface="Avenir"/>
                  <a:cs typeface="Avenir"/>
                  <a:sym typeface="Avenir"/>
                </a:rPr>
                <a:t>Collect</a:t>
              </a:r>
              <a:r>
                <a:rPr lang="en-GB" sz="1600" b="0" i="0" u="none" strike="noStrike" cap="none" dirty="0">
                  <a:solidFill>
                    <a:schemeClr val="dk1"/>
                  </a:solidFill>
                  <a:latin typeface="Gill Sans Nova" panose="020B0602020104020203" pitchFamily="34" charset="0"/>
                  <a:ea typeface="Avenir"/>
                  <a:cs typeface="Avenir"/>
                  <a:sym typeface="Avenir"/>
                </a:rPr>
                <a:t> additional data by sex and age through gender assessments. </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342" name="Google Shape;342;p20"/>
            <p:cNvSpPr/>
            <p:nvPr/>
          </p:nvSpPr>
          <p:spPr>
            <a:xfrm>
              <a:off x="189" y="901392"/>
              <a:ext cx="1444526" cy="856603"/>
            </a:xfrm>
            <a:prstGeom prst="roundRect">
              <a:avLst>
                <a:gd name="adj" fmla="val 16667"/>
              </a:avLst>
            </a:prstGeom>
            <a:solidFill>
              <a:srgbClr val="EDEDED"/>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3" name="Google Shape;343;p20"/>
            <p:cNvSpPr txBox="1"/>
            <p:nvPr/>
          </p:nvSpPr>
          <p:spPr>
            <a:xfrm>
              <a:off x="42005" y="943208"/>
              <a:ext cx="1360894" cy="772971"/>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Stage 2</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344" name="Google Shape;344;p20"/>
            <p:cNvSpPr/>
            <p:nvPr/>
          </p:nvSpPr>
          <p:spPr>
            <a:xfrm rot="5400000">
              <a:off x="3985101" y="-638720"/>
              <a:ext cx="685282" cy="5735695"/>
            </a:xfrm>
            <a:prstGeom prst="round2SameRect">
              <a:avLst>
                <a:gd name="adj1" fmla="val 16667"/>
                <a:gd name="adj2" fmla="val 0"/>
              </a:avLst>
            </a:prstGeom>
            <a:solidFill>
              <a:schemeClr val="lt1">
                <a:alpha val="89411"/>
              </a:schemeClr>
            </a:solidFill>
            <a:ln w="12700" cap="flat" cmpd="sng">
              <a:solidFill>
                <a:srgbClr val="599B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5" name="Google Shape;345;p20"/>
            <p:cNvSpPr txBox="1"/>
            <p:nvPr/>
          </p:nvSpPr>
          <p:spPr>
            <a:xfrm>
              <a:off x="1459895" y="1919939"/>
              <a:ext cx="5702242" cy="618376"/>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600" b="1" i="0" u="none" strike="noStrike" cap="none" dirty="0" err="1">
                  <a:solidFill>
                    <a:schemeClr val="dk1"/>
                  </a:solidFill>
                  <a:latin typeface="Gill Sans Nova" panose="020B0602020104020203" pitchFamily="34" charset="0"/>
                  <a:ea typeface="Avenir"/>
                  <a:cs typeface="Avenir"/>
                  <a:sym typeface="Avenir"/>
                </a:rPr>
                <a:t>Analyze</a:t>
              </a:r>
              <a:r>
                <a:rPr lang="en-GB" sz="1600" b="0" i="0" u="none" strike="noStrike" cap="none" dirty="0">
                  <a:solidFill>
                    <a:schemeClr val="dk1"/>
                  </a:solidFill>
                  <a:latin typeface="Gill Sans Nova" panose="020B0602020104020203" pitchFamily="34" charset="0"/>
                  <a:ea typeface="Avenir"/>
                  <a:cs typeface="Avenir"/>
                  <a:sym typeface="Avenir"/>
                </a:rPr>
                <a:t> SADDD by comparing existing information with the results of the gender assessments</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346" name="Google Shape;346;p20"/>
            <p:cNvSpPr/>
            <p:nvPr/>
          </p:nvSpPr>
          <p:spPr>
            <a:xfrm>
              <a:off x="189" y="1800825"/>
              <a:ext cx="1459705" cy="856603"/>
            </a:xfrm>
            <a:prstGeom prst="roundRect">
              <a:avLst>
                <a:gd name="adj" fmla="val 16667"/>
              </a:avLst>
            </a:prstGeom>
            <a:solidFill>
              <a:srgbClr val="EDEDED"/>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7" name="Google Shape;347;p20"/>
            <p:cNvSpPr txBox="1"/>
            <p:nvPr/>
          </p:nvSpPr>
          <p:spPr>
            <a:xfrm>
              <a:off x="42005" y="1842641"/>
              <a:ext cx="1376073" cy="772971"/>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Stage 3</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8" name="Google Shape;348;p20"/>
            <p:cNvSpPr/>
            <p:nvPr/>
          </p:nvSpPr>
          <p:spPr>
            <a:xfrm rot="5400000">
              <a:off x="4002774" y="278456"/>
              <a:ext cx="685282" cy="5700206"/>
            </a:xfrm>
            <a:prstGeom prst="round2SameRect">
              <a:avLst>
                <a:gd name="adj1" fmla="val 16667"/>
                <a:gd name="adj2" fmla="val 0"/>
              </a:avLst>
            </a:prstGeom>
            <a:solidFill>
              <a:schemeClr val="lt1">
                <a:alpha val="89411"/>
              </a:schemeClr>
            </a:solidFill>
            <a:ln w="12700" cap="flat" cmpd="sng">
              <a:solidFill>
                <a:srgbClr val="599B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49" name="Google Shape;349;p20"/>
            <p:cNvSpPr txBox="1"/>
            <p:nvPr/>
          </p:nvSpPr>
          <p:spPr>
            <a:xfrm>
              <a:off x="1495313" y="2819371"/>
              <a:ext cx="5666753" cy="618376"/>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600" b="1" i="0" u="none" strike="noStrike" cap="none" dirty="0">
                  <a:solidFill>
                    <a:schemeClr val="dk1"/>
                  </a:solidFill>
                  <a:latin typeface="Gill Sans Nova" panose="020B0602020104020203" pitchFamily="34" charset="0"/>
                  <a:ea typeface="Avenir"/>
                  <a:cs typeface="Avenir"/>
                  <a:sym typeface="Avenir"/>
                </a:rPr>
                <a:t>Write</a:t>
              </a:r>
              <a:r>
                <a:rPr lang="en-GB" sz="1600" b="0" i="0" u="none" strike="noStrike" cap="none" dirty="0">
                  <a:solidFill>
                    <a:schemeClr val="dk1"/>
                  </a:solidFill>
                  <a:latin typeface="Gill Sans Nova" panose="020B0602020104020203" pitchFamily="34" charset="0"/>
                  <a:ea typeface="Avenir"/>
                  <a:cs typeface="Avenir"/>
                  <a:sym typeface="Avenir"/>
                </a:rPr>
                <a:t> practical recommendation for humanitarian action based on the analysis</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350" name="Google Shape;350;p20"/>
            <p:cNvSpPr/>
            <p:nvPr/>
          </p:nvSpPr>
          <p:spPr>
            <a:xfrm>
              <a:off x="189" y="2700258"/>
              <a:ext cx="1495123" cy="856603"/>
            </a:xfrm>
            <a:prstGeom prst="roundRect">
              <a:avLst>
                <a:gd name="adj" fmla="val 16667"/>
              </a:avLst>
            </a:prstGeom>
            <a:solidFill>
              <a:srgbClr val="EDEDED"/>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51" name="Google Shape;351;p20"/>
            <p:cNvSpPr txBox="1"/>
            <p:nvPr/>
          </p:nvSpPr>
          <p:spPr>
            <a:xfrm>
              <a:off x="42005" y="2742074"/>
              <a:ext cx="1411491" cy="772971"/>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Stage 4</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352" name="Google Shape;352;p20"/>
            <p:cNvSpPr/>
            <p:nvPr/>
          </p:nvSpPr>
          <p:spPr>
            <a:xfrm rot="5400000">
              <a:off x="4036772" y="1212196"/>
              <a:ext cx="685282" cy="5631593"/>
            </a:xfrm>
            <a:prstGeom prst="round2SameRect">
              <a:avLst>
                <a:gd name="adj1" fmla="val 16667"/>
                <a:gd name="adj2" fmla="val 0"/>
              </a:avLst>
            </a:prstGeom>
            <a:solidFill>
              <a:schemeClr val="lt1">
                <a:alpha val="89411"/>
              </a:schemeClr>
            </a:solidFill>
            <a:ln w="12700" cap="flat" cmpd="sng">
              <a:solidFill>
                <a:srgbClr val="599BD5">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53" name="Google Shape;353;p20"/>
            <p:cNvSpPr txBox="1"/>
            <p:nvPr/>
          </p:nvSpPr>
          <p:spPr>
            <a:xfrm>
              <a:off x="1563617" y="3718805"/>
              <a:ext cx="5598140" cy="618376"/>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600" b="1" i="0" u="none" strike="noStrike" cap="none" dirty="0">
                  <a:solidFill>
                    <a:schemeClr val="dk1"/>
                  </a:solidFill>
                  <a:latin typeface="Gill Sans Nova" panose="020B0602020104020203" pitchFamily="34" charset="0"/>
                  <a:ea typeface="Avenir"/>
                  <a:cs typeface="Avenir"/>
                  <a:sym typeface="Avenir"/>
                </a:rPr>
                <a:t>Share</a:t>
              </a:r>
              <a:r>
                <a:rPr lang="en-GB" sz="1600" b="0" i="0" u="none" strike="noStrike" cap="none" dirty="0">
                  <a:solidFill>
                    <a:schemeClr val="dk1"/>
                  </a:solidFill>
                  <a:latin typeface="Gill Sans Nova" panose="020B0602020104020203" pitchFamily="34" charset="0"/>
                  <a:ea typeface="Avenir"/>
                  <a:cs typeface="Avenir"/>
                  <a:sym typeface="Avenir"/>
                </a:rPr>
                <a:t> Rapid Gender Analysis with other actors </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354" name="Google Shape;354;p20"/>
            <p:cNvSpPr/>
            <p:nvPr/>
          </p:nvSpPr>
          <p:spPr>
            <a:xfrm>
              <a:off x="189" y="3599691"/>
              <a:ext cx="1563428" cy="856603"/>
            </a:xfrm>
            <a:prstGeom prst="roundRect">
              <a:avLst>
                <a:gd name="adj" fmla="val 16667"/>
              </a:avLst>
            </a:prstGeom>
            <a:solidFill>
              <a:srgbClr val="EDEDED"/>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355" name="Google Shape;355;p20"/>
            <p:cNvSpPr txBox="1"/>
            <p:nvPr/>
          </p:nvSpPr>
          <p:spPr>
            <a:xfrm>
              <a:off x="42005" y="3641507"/>
              <a:ext cx="1479796" cy="772971"/>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Stage 5</a:t>
              </a:r>
              <a:endParaRPr sz="1600" b="0" i="0" u="none" strike="noStrike" cap="none" dirty="0">
                <a:solidFill>
                  <a:srgbClr val="000000"/>
                </a:solidFill>
                <a:latin typeface="Gill Sans Nova" panose="020B0602020104020203" pitchFamily="34" charset="0"/>
                <a:ea typeface="Avenir"/>
                <a:cs typeface="Avenir"/>
                <a:sym typeface="Aveni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ctrTitle"/>
          </p:nvPr>
        </p:nvSpPr>
        <p:spPr>
          <a:xfrm>
            <a:off x="464369" y="590685"/>
            <a:ext cx="7448365"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Sectoral Scoping Studies</a:t>
            </a:r>
            <a:endParaRPr sz="3600" dirty="0">
              <a:solidFill>
                <a:srgbClr val="339933"/>
              </a:solidFill>
              <a:latin typeface="Gill Sans Nova" panose="020B0602020104020203" pitchFamily="34" charset="0"/>
              <a:ea typeface="Avenir"/>
              <a:cs typeface="Avenir"/>
              <a:sym typeface="Avenir"/>
            </a:endParaRPr>
          </a:p>
        </p:txBody>
      </p:sp>
      <p:sp>
        <p:nvSpPr>
          <p:cNvPr id="361" name="Google Shape;361;p21"/>
          <p:cNvSpPr txBox="1">
            <a:spLocks noGrp="1"/>
          </p:cNvSpPr>
          <p:nvPr>
            <p:ph type="body" idx="1"/>
          </p:nvPr>
        </p:nvSpPr>
        <p:spPr>
          <a:xfrm>
            <a:off x="654226" y="1377167"/>
            <a:ext cx="10812350" cy="482667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Entry point for understanding the gender roles, responsibilities, and relations within the sector, and how these will be impacted by climate change </a:t>
            </a:r>
            <a:endParaRPr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0"/>
              </a:spcAft>
              <a:buClr>
                <a:schemeClr val="dk1"/>
              </a:buClr>
              <a:buSzPts val="1800"/>
              <a:buChar char="•"/>
            </a:pPr>
            <a:r>
              <a:rPr lang="en-GB" sz="1800" dirty="0">
                <a:latin typeface="Gill Sans Nova" panose="020B0602020104020203" pitchFamily="34" charset="0"/>
                <a:ea typeface="Avenir"/>
                <a:cs typeface="Avenir"/>
                <a:sym typeface="Avenir"/>
              </a:rPr>
              <a:t>Involves using mixed-method research design, which involves both quantitative and qualitative methods using primary and secondary data</a:t>
            </a:r>
            <a:endParaRPr dirty="0">
              <a:latin typeface="Gill Sans Nova" panose="020B0602020104020203" pitchFamily="34" charset="0"/>
              <a:ea typeface="Avenir"/>
              <a:cs typeface="Avenir"/>
              <a:sym typeface="Avenir"/>
            </a:endParaRPr>
          </a:p>
          <a:p>
            <a:pPr marL="228600" lvl="0" indent="-228600" algn="l" rtl="0">
              <a:lnSpc>
                <a:spcPct val="100000"/>
              </a:lnSpc>
              <a:spcBef>
                <a:spcPts val="1600"/>
              </a:spcBef>
              <a:spcAft>
                <a:spcPts val="600"/>
              </a:spcAft>
              <a:buClr>
                <a:schemeClr val="dk1"/>
              </a:buClr>
              <a:buSzPts val="1800"/>
              <a:buChar char="•"/>
            </a:pPr>
            <a:r>
              <a:rPr lang="en-GB" sz="1800" dirty="0">
                <a:latin typeface="Gill Sans Nova" panose="020B0602020104020203" pitchFamily="34" charset="0"/>
                <a:ea typeface="Avenir"/>
                <a:cs typeface="Avenir"/>
                <a:sym typeface="Avenir"/>
              </a:rPr>
              <a:t>More suited for research and policy influencing, especially providing inputs in National (Sectoral) Adaptation Plans, and to influence sectoral budgets</a:t>
            </a:r>
            <a:endParaRPr dirty="0">
              <a:latin typeface="Gill Sans Nova" panose="020B0602020104020203" pitchFamily="34" charset="0"/>
              <a:ea typeface="Avenir"/>
              <a:cs typeface="Avenir"/>
              <a:sym typeface="Avenir"/>
            </a:endParaRPr>
          </a:p>
        </p:txBody>
      </p:sp>
      <p:grpSp>
        <p:nvGrpSpPr>
          <p:cNvPr id="362" name="Google Shape;362;p21"/>
          <p:cNvGrpSpPr/>
          <p:nvPr/>
        </p:nvGrpSpPr>
        <p:grpSpPr>
          <a:xfrm>
            <a:off x="1457242" y="3893121"/>
            <a:ext cx="9277515" cy="1587712"/>
            <a:chOff x="-240818" y="457315"/>
            <a:chExt cx="8726233" cy="1587712"/>
          </a:xfrm>
        </p:grpSpPr>
        <p:sp>
          <p:nvSpPr>
            <p:cNvPr id="363" name="Google Shape;363;p21"/>
            <p:cNvSpPr/>
            <p:nvPr/>
          </p:nvSpPr>
          <p:spPr>
            <a:xfrm>
              <a:off x="0" y="477734"/>
              <a:ext cx="2121354"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64" name="Google Shape;364;p21"/>
            <p:cNvSpPr txBox="1"/>
            <p:nvPr/>
          </p:nvSpPr>
          <p:spPr>
            <a:xfrm>
              <a:off x="0" y="477734"/>
              <a:ext cx="2121354" cy="435600"/>
            </a:xfrm>
            <a:prstGeom prst="rect">
              <a:avLst/>
            </a:prstGeom>
            <a:noFill/>
            <a:ln>
              <a:noFill/>
            </a:ln>
          </p:spPr>
          <p:txBody>
            <a:bodyPr spcFirstLastPara="1" wrap="square" lIns="156450" tIns="55875" rIns="156450" bIns="55875" anchor="ctr" anchorCtr="0">
              <a:noAutofit/>
            </a:bodyPr>
            <a:lstStyle/>
            <a:p>
              <a:pPr marL="0" marR="0" lvl="0" indent="0" algn="r" rtl="0">
                <a:lnSpc>
                  <a:spcPct val="90000"/>
                </a:lnSpc>
                <a:spcBef>
                  <a:spcPts val="0"/>
                </a:spcBef>
                <a:spcAft>
                  <a:spcPts val="0"/>
                </a:spcAft>
                <a:buClr>
                  <a:srgbClr val="1F3864"/>
                </a:buClr>
                <a:buSzPts val="2200"/>
                <a:buFont typeface="DM Sans"/>
                <a:buNone/>
              </a:pPr>
              <a:r>
                <a:rPr lang="en-GB" sz="2200" b="1" i="0" u="none" strike="noStrike" cap="none" dirty="0">
                  <a:solidFill>
                    <a:srgbClr val="0099CC"/>
                  </a:solidFill>
                  <a:latin typeface="Gill Sans Nova" panose="020B0602020104020203" pitchFamily="34" charset="0"/>
                  <a:ea typeface="Avenir"/>
                  <a:cs typeface="Avenir"/>
                  <a:sym typeface="Avenir"/>
                </a:rPr>
                <a:t>Topic</a:t>
              </a:r>
              <a:endParaRPr sz="1400" b="0" i="0" u="none" strike="noStrike" cap="none" dirty="0">
                <a:solidFill>
                  <a:srgbClr val="0099CC"/>
                </a:solidFill>
                <a:latin typeface="Gill Sans Nova" panose="020B0602020104020203" pitchFamily="34" charset="0"/>
                <a:ea typeface="Avenir"/>
                <a:cs typeface="Avenir"/>
                <a:sym typeface="Avenir"/>
              </a:endParaRPr>
            </a:p>
          </p:txBody>
        </p:sp>
        <p:sp>
          <p:nvSpPr>
            <p:cNvPr id="365" name="Google Shape;365;p21"/>
            <p:cNvSpPr/>
            <p:nvPr/>
          </p:nvSpPr>
          <p:spPr>
            <a:xfrm>
              <a:off x="2121353" y="457315"/>
              <a:ext cx="424270" cy="476437"/>
            </a:xfrm>
            <a:prstGeom prst="leftBrace">
              <a:avLst>
                <a:gd name="adj1" fmla="val 35000"/>
                <a:gd name="adj2" fmla="val 50000"/>
              </a:avLst>
            </a:prstGeom>
            <a:noFill/>
            <a:ln w="12700" cap="flat" cmpd="sng">
              <a:solidFill>
                <a:srgbClr val="3399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66" name="Google Shape;366;p21"/>
            <p:cNvSpPr/>
            <p:nvPr/>
          </p:nvSpPr>
          <p:spPr>
            <a:xfrm>
              <a:off x="2715333" y="457315"/>
              <a:ext cx="5770082" cy="476437"/>
            </a:xfrm>
            <a:prstGeom prst="rect">
              <a:avLst/>
            </a:prstGeom>
            <a:solidFill>
              <a:srgbClr val="B3C6E7"/>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67" name="Google Shape;367;p21"/>
            <p:cNvSpPr txBox="1"/>
            <p:nvPr/>
          </p:nvSpPr>
          <p:spPr>
            <a:xfrm>
              <a:off x="2715333" y="457315"/>
              <a:ext cx="5770082" cy="476437"/>
            </a:xfrm>
            <a:prstGeom prst="rect">
              <a:avLst/>
            </a:prstGeom>
            <a:solidFill>
              <a:srgbClr val="0099CC"/>
            </a:solidFill>
            <a:ln>
              <a:noFill/>
            </a:ln>
          </p:spPr>
          <p:txBody>
            <a:bodyPr spcFirstLastPara="1" wrap="square" lIns="83800" tIns="83800" rIns="83800" bIns="83800" anchor="ctr" anchorCtr="0">
              <a:noAutofit/>
            </a:bodyPr>
            <a:lstStyle/>
            <a:p>
              <a:pPr marL="0" marR="0" lvl="1" indent="0" algn="l" rtl="0">
                <a:lnSpc>
                  <a:spcPct val="90000"/>
                </a:lnSpc>
                <a:spcBef>
                  <a:spcPts val="0"/>
                </a:spcBef>
                <a:spcAft>
                  <a:spcPts val="0"/>
                </a:spcAft>
                <a:buNone/>
              </a:pPr>
              <a:r>
                <a:rPr lang="en-GB" sz="2200" b="0" i="0" u="none" strike="noStrike" cap="none" dirty="0">
                  <a:solidFill>
                    <a:schemeClr val="lt1"/>
                  </a:solidFill>
                  <a:latin typeface="Gill Sans Nova" panose="020B0602020104020203" pitchFamily="34" charset="0"/>
                  <a:ea typeface="Avenir"/>
                  <a:cs typeface="Avenir"/>
                  <a:sym typeface="Avenir"/>
                </a:rPr>
                <a:t>Issues/ sectors</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68" name="Google Shape;368;p21"/>
            <p:cNvSpPr/>
            <p:nvPr/>
          </p:nvSpPr>
          <p:spPr>
            <a:xfrm>
              <a:off x="0" y="1033371"/>
              <a:ext cx="211928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69" name="Google Shape;369;p21"/>
            <p:cNvSpPr txBox="1"/>
            <p:nvPr/>
          </p:nvSpPr>
          <p:spPr>
            <a:xfrm>
              <a:off x="0" y="1033371"/>
              <a:ext cx="2119282" cy="435600"/>
            </a:xfrm>
            <a:prstGeom prst="rect">
              <a:avLst/>
            </a:prstGeom>
            <a:noFill/>
            <a:ln>
              <a:noFill/>
            </a:ln>
          </p:spPr>
          <p:txBody>
            <a:bodyPr spcFirstLastPara="1" wrap="square" lIns="156450" tIns="55875" rIns="156450" bIns="55875" anchor="ctr" anchorCtr="0">
              <a:noAutofit/>
            </a:bodyPr>
            <a:lstStyle/>
            <a:p>
              <a:pPr marL="0" marR="0" lvl="0" indent="0" algn="r" rtl="0">
                <a:lnSpc>
                  <a:spcPct val="90000"/>
                </a:lnSpc>
                <a:spcBef>
                  <a:spcPts val="0"/>
                </a:spcBef>
                <a:spcAft>
                  <a:spcPts val="0"/>
                </a:spcAft>
                <a:buClr>
                  <a:srgbClr val="1F3864"/>
                </a:buClr>
                <a:buSzPts val="2200"/>
                <a:buFont typeface="DM Sans"/>
                <a:buNone/>
              </a:pPr>
              <a:r>
                <a:rPr lang="en-GB" sz="2200" b="1" i="0" u="none" strike="noStrike" cap="none" dirty="0">
                  <a:solidFill>
                    <a:srgbClr val="0099CC"/>
                  </a:solidFill>
                  <a:latin typeface="Gill Sans Nova" panose="020B0602020104020203" pitchFamily="34" charset="0"/>
                  <a:ea typeface="Avenir"/>
                  <a:cs typeface="Avenir"/>
                  <a:sym typeface="Avenir"/>
                </a:rPr>
                <a:t>Method</a:t>
              </a:r>
              <a:endParaRPr sz="1400" b="0" i="0" u="none" strike="noStrike" cap="none" dirty="0">
                <a:solidFill>
                  <a:srgbClr val="0099CC"/>
                </a:solidFill>
                <a:latin typeface="Gill Sans Nova" panose="020B0602020104020203" pitchFamily="34" charset="0"/>
                <a:ea typeface="Avenir"/>
                <a:cs typeface="Avenir"/>
                <a:sym typeface="Avenir"/>
              </a:endParaRPr>
            </a:p>
          </p:txBody>
        </p:sp>
        <p:sp>
          <p:nvSpPr>
            <p:cNvPr id="370" name="Google Shape;370;p21"/>
            <p:cNvSpPr/>
            <p:nvPr/>
          </p:nvSpPr>
          <p:spPr>
            <a:xfrm>
              <a:off x="2119282" y="1012953"/>
              <a:ext cx="423856" cy="476437"/>
            </a:xfrm>
            <a:prstGeom prst="leftBrace">
              <a:avLst>
                <a:gd name="adj1" fmla="val 35000"/>
                <a:gd name="adj2" fmla="val 50000"/>
              </a:avLst>
            </a:prstGeom>
            <a:noFill/>
            <a:ln w="12700" cap="flat" cmpd="sng">
              <a:solidFill>
                <a:srgbClr val="3399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1" name="Google Shape;371;p21"/>
            <p:cNvSpPr/>
            <p:nvPr/>
          </p:nvSpPr>
          <p:spPr>
            <a:xfrm>
              <a:off x="2712681" y="1012953"/>
              <a:ext cx="5764448" cy="476437"/>
            </a:xfrm>
            <a:prstGeom prst="rect">
              <a:avLst/>
            </a:prstGeom>
            <a:solidFill>
              <a:srgbClr val="B3C6E7"/>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2" name="Google Shape;372;p21"/>
            <p:cNvSpPr txBox="1"/>
            <p:nvPr/>
          </p:nvSpPr>
          <p:spPr>
            <a:xfrm>
              <a:off x="2712681" y="1012953"/>
              <a:ext cx="5764448" cy="476437"/>
            </a:xfrm>
            <a:prstGeom prst="rect">
              <a:avLst/>
            </a:prstGeom>
            <a:solidFill>
              <a:srgbClr val="0099CC"/>
            </a:solidFill>
            <a:ln>
              <a:noFill/>
            </a:ln>
          </p:spPr>
          <p:txBody>
            <a:bodyPr spcFirstLastPara="1" wrap="square" lIns="83800" tIns="83800" rIns="83800" bIns="83800" anchor="ctr" anchorCtr="0">
              <a:noAutofit/>
            </a:bodyPr>
            <a:lstStyle/>
            <a:p>
              <a:pPr marL="0" marR="0" lvl="1" indent="0" algn="l" rtl="0">
                <a:lnSpc>
                  <a:spcPct val="90000"/>
                </a:lnSpc>
                <a:spcBef>
                  <a:spcPts val="0"/>
                </a:spcBef>
                <a:spcAft>
                  <a:spcPts val="0"/>
                </a:spcAft>
                <a:buNone/>
              </a:pPr>
              <a:r>
                <a:rPr lang="en-GB" sz="2200" b="0" i="0" u="none" strike="noStrike" cap="none" dirty="0">
                  <a:solidFill>
                    <a:schemeClr val="lt1"/>
                  </a:solidFill>
                  <a:latin typeface="Gill Sans Nova" panose="020B0602020104020203" pitchFamily="34" charset="0"/>
                  <a:ea typeface="Avenir"/>
                  <a:cs typeface="Avenir"/>
                  <a:sym typeface="Avenir"/>
                </a:rPr>
                <a:t>Qualitative, Quantitative, Participatory</a:t>
              </a: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3" name="Google Shape;373;p21"/>
            <p:cNvSpPr/>
            <p:nvPr/>
          </p:nvSpPr>
          <p:spPr>
            <a:xfrm>
              <a:off x="0" y="1589009"/>
              <a:ext cx="211928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4" name="Google Shape;374;p21"/>
            <p:cNvSpPr txBox="1"/>
            <p:nvPr/>
          </p:nvSpPr>
          <p:spPr>
            <a:xfrm>
              <a:off x="-240818" y="1589009"/>
              <a:ext cx="2360100" cy="435600"/>
            </a:xfrm>
            <a:prstGeom prst="rect">
              <a:avLst/>
            </a:prstGeom>
            <a:noFill/>
            <a:ln>
              <a:noFill/>
            </a:ln>
          </p:spPr>
          <p:txBody>
            <a:bodyPr spcFirstLastPara="1" wrap="square" lIns="156450" tIns="55875" rIns="156450" bIns="55875" anchor="ctr" anchorCtr="0">
              <a:noAutofit/>
            </a:bodyPr>
            <a:lstStyle/>
            <a:p>
              <a:pPr marL="0" marR="0" lvl="0" indent="0" algn="r" rtl="0">
                <a:lnSpc>
                  <a:spcPct val="90000"/>
                </a:lnSpc>
                <a:spcBef>
                  <a:spcPts val="0"/>
                </a:spcBef>
                <a:spcAft>
                  <a:spcPts val="0"/>
                </a:spcAft>
                <a:buClr>
                  <a:srgbClr val="1F3864"/>
                </a:buClr>
                <a:buSzPts val="2200"/>
                <a:buFont typeface="DM Sans"/>
                <a:buNone/>
              </a:pPr>
              <a:r>
                <a:rPr lang="en-GB" sz="2200" b="1" i="0" u="none" strike="noStrike" cap="none" dirty="0">
                  <a:solidFill>
                    <a:srgbClr val="0099CC"/>
                  </a:solidFill>
                  <a:latin typeface="Gill Sans Nova" panose="020B0602020104020203" pitchFamily="34" charset="0"/>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Representation</a:t>
              </a:r>
              <a:endParaRPr sz="1400" b="0" i="0" u="none" strike="noStrike" cap="none" dirty="0">
                <a:solidFill>
                  <a:srgbClr val="0099CC"/>
                </a:solidFill>
                <a:latin typeface="Gill Sans Nova" panose="020B0602020104020203" pitchFamily="34" charset="0"/>
                <a:ea typeface="Avenir"/>
                <a:cs typeface="Avenir"/>
                <a:sym typeface="Avenir"/>
              </a:endParaRPr>
            </a:p>
          </p:txBody>
        </p:sp>
        <p:sp>
          <p:nvSpPr>
            <p:cNvPr id="375" name="Google Shape;375;p21"/>
            <p:cNvSpPr/>
            <p:nvPr/>
          </p:nvSpPr>
          <p:spPr>
            <a:xfrm>
              <a:off x="2119282" y="1568590"/>
              <a:ext cx="423856" cy="476437"/>
            </a:xfrm>
            <a:prstGeom prst="leftBrace">
              <a:avLst>
                <a:gd name="adj1" fmla="val 35000"/>
                <a:gd name="adj2" fmla="val 50000"/>
              </a:avLst>
            </a:prstGeom>
            <a:noFill/>
            <a:ln w="12700" cap="flat" cmpd="sng">
              <a:solidFill>
                <a:srgbClr val="3399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6" name="Google Shape;376;p21"/>
            <p:cNvSpPr/>
            <p:nvPr/>
          </p:nvSpPr>
          <p:spPr>
            <a:xfrm>
              <a:off x="2712681" y="1568590"/>
              <a:ext cx="5764448" cy="476437"/>
            </a:xfrm>
            <a:prstGeom prst="rect">
              <a:avLst/>
            </a:prstGeom>
            <a:solidFill>
              <a:srgbClr val="B3C6E7"/>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Nova" panose="020B0602020104020203" pitchFamily="34" charset="0"/>
                <a:ea typeface="Avenir"/>
                <a:cs typeface="Avenir"/>
                <a:sym typeface="Avenir"/>
              </a:endParaRPr>
            </a:p>
          </p:txBody>
        </p:sp>
        <p:sp>
          <p:nvSpPr>
            <p:cNvPr id="377" name="Google Shape;377;p21"/>
            <p:cNvSpPr txBox="1"/>
            <p:nvPr/>
          </p:nvSpPr>
          <p:spPr>
            <a:xfrm>
              <a:off x="2712681" y="1568590"/>
              <a:ext cx="5764448" cy="476437"/>
            </a:xfrm>
            <a:prstGeom prst="rect">
              <a:avLst/>
            </a:prstGeom>
            <a:solidFill>
              <a:srgbClr val="0099CC"/>
            </a:solidFill>
            <a:ln>
              <a:noFill/>
            </a:ln>
          </p:spPr>
          <p:txBody>
            <a:bodyPr spcFirstLastPara="1" wrap="square" lIns="83800" tIns="83800" rIns="83800" bIns="83800" anchor="ctr" anchorCtr="0">
              <a:noAutofit/>
            </a:bodyPr>
            <a:lstStyle/>
            <a:p>
              <a:pPr marL="0" marR="0" lvl="1" indent="0" algn="l" rtl="0">
                <a:lnSpc>
                  <a:spcPct val="90000"/>
                </a:lnSpc>
                <a:spcBef>
                  <a:spcPts val="0"/>
                </a:spcBef>
                <a:spcAft>
                  <a:spcPts val="0"/>
                </a:spcAft>
                <a:buNone/>
              </a:pPr>
              <a:r>
                <a:rPr lang="en-GB" sz="2200" b="0" i="0" u="none" strike="noStrike" cap="none" dirty="0">
                  <a:solidFill>
                    <a:schemeClr val="lt1"/>
                  </a:solidFill>
                  <a:latin typeface="Gill Sans Nova" panose="020B0602020104020203" pitchFamily="34" charset="0"/>
                  <a:ea typeface="Avenir"/>
                  <a:cs typeface="Avenir"/>
                  <a:sym typeface="Avenir"/>
                </a:rPr>
                <a:t>Aggregated / Disaggregated</a:t>
              </a:r>
              <a:endParaRPr sz="1400" b="0" i="0" u="none" strike="noStrike" cap="none" dirty="0">
                <a:solidFill>
                  <a:srgbClr val="000000"/>
                </a:solidFill>
                <a:latin typeface="Gill Sans Nova" panose="020B0602020104020203" pitchFamily="34" charset="0"/>
                <a:ea typeface="Avenir"/>
                <a:cs typeface="Avenir"/>
                <a:sym typeface="Aveni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p:nvPr/>
        </p:nvSpPr>
        <p:spPr>
          <a:xfrm>
            <a:off x="332301" y="3989325"/>
            <a:ext cx="427945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chemeClr val="lt1"/>
                </a:solidFill>
                <a:latin typeface="Gill Sans Nova" panose="020B0602020104020203" pitchFamily="34" charset="0"/>
                <a:ea typeface="Avenir"/>
                <a:cs typeface="Avenir"/>
                <a:sym typeface="Avenir"/>
              </a:rPr>
              <a:t>Thank You!</a:t>
            </a:r>
            <a:endParaRPr sz="1600" b="1" i="0" u="none" strike="noStrike" cap="none" dirty="0">
              <a:solidFill>
                <a:srgbClr val="000000"/>
              </a:solidFill>
              <a:latin typeface="Gill Sans Nova" panose="020B0602020104020203" pitchFamily="34" charset="0"/>
              <a:ea typeface="Avenir"/>
              <a:cs typeface="Avenir"/>
              <a:sym typeface="Avenir"/>
            </a:endParaRPr>
          </a:p>
        </p:txBody>
      </p:sp>
      <p:sp>
        <p:nvSpPr>
          <p:cNvPr id="6" name="Google Shape;213;p14">
            <a:extLst>
              <a:ext uri="{FF2B5EF4-FFF2-40B4-BE49-F238E27FC236}">
                <a16:creationId xmlns:a16="http://schemas.microsoft.com/office/drawing/2014/main" id="{82E2C19F-5317-41E9-833F-BF2A6CD46E3D}"/>
              </a:ext>
            </a:extLst>
          </p:cNvPr>
          <p:cNvSpPr txBox="1"/>
          <p:nvPr/>
        </p:nvSpPr>
        <p:spPr>
          <a:xfrm>
            <a:off x="6096000" y="3619993"/>
            <a:ext cx="3983854"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1800" b="0" i="0" u="none" strike="noStrike" dirty="0">
                <a:solidFill>
                  <a:schemeClr val="dk1"/>
                </a:solidFill>
                <a:latin typeface="DM Sans"/>
                <a:ea typeface="DM Sans"/>
                <a:cs typeface="DM Sans"/>
                <a:sym typeface="DM Sans"/>
              </a:rPr>
              <a:t>Insert photo within the green frame</a:t>
            </a:r>
            <a:endParaRPr sz="1800" dirty="0">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9"/>
          <p:cNvSpPr txBox="1">
            <a:spLocks noGrp="1"/>
          </p:cNvSpPr>
          <p:nvPr>
            <p:ph type="ctrTitle"/>
          </p:nvPr>
        </p:nvSpPr>
        <p:spPr>
          <a:xfrm>
            <a:off x="464369" y="590685"/>
            <a:ext cx="9380967" cy="590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GB" dirty="0">
                <a:solidFill>
                  <a:srgbClr val="339933"/>
                </a:solidFill>
                <a:latin typeface="Gill Sans Nova" panose="020B0602020104020203" pitchFamily="34" charset="0"/>
                <a:ea typeface="Avenir"/>
                <a:cs typeface="Avenir"/>
                <a:sym typeface="Avenir"/>
              </a:rPr>
              <a:t>Let’s discuss</a:t>
            </a:r>
            <a:endParaRPr dirty="0">
              <a:solidFill>
                <a:srgbClr val="339933"/>
              </a:solidFill>
              <a:latin typeface="Gill Sans Nova" panose="020B0602020104020203" pitchFamily="34" charset="0"/>
              <a:ea typeface="Avenir"/>
              <a:cs typeface="Avenir"/>
              <a:sym typeface="Avenir"/>
            </a:endParaRPr>
          </a:p>
        </p:txBody>
      </p:sp>
      <p:sp>
        <p:nvSpPr>
          <p:cNvPr id="96" name="Google Shape;96;p29"/>
          <p:cNvSpPr txBox="1">
            <a:spLocks noGrp="1"/>
          </p:cNvSpPr>
          <p:nvPr>
            <p:ph type="body" idx="1"/>
          </p:nvPr>
        </p:nvSpPr>
        <p:spPr>
          <a:xfrm>
            <a:off x="992554" y="1551018"/>
            <a:ext cx="10238154" cy="482667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GB" sz="2200" b="1" dirty="0">
                <a:solidFill>
                  <a:srgbClr val="009BDD"/>
                </a:solidFill>
                <a:latin typeface="Gill Sans Nova" panose="020B0602020104020203" pitchFamily="34" charset="0"/>
                <a:ea typeface="Avenir"/>
                <a:cs typeface="Avenir"/>
                <a:sym typeface="Avenir"/>
              </a:rPr>
              <a:t>In which of the following stages of the project cycle do you think Gender Mainstreaming has to be applied (pick all that are applicable)</a:t>
            </a:r>
            <a:endParaRPr dirty="0"/>
          </a:p>
          <a:p>
            <a:pPr marL="685800" lvl="1" indent="-228600" algn="l" rtl="0">
              <a:lnSpc>
                <a:spcPct val="150000"/>
              </a:lnSpc>
              <a:spcBef>
                <a:spcPts val="500"/>
              </a:spcBef>
              <a:spcAft>
                <a:spcPts val="0"/>
              </a:spcAft>
              <a:buClr>
                <a:schemeClr val="dk1"/>
              </a:buClr>
              <a:buSzPts val="2400"/>
              <a:buChar char="•"/>
            </a:pPr>
            <a:r>
              <a:rPr lang="en-GB" dirty="0">
                <a:latin typeface="Gill Sans Nova" panose="020B0602020104020203" pitchFamily="34" charset="0"/>
                <a:ea typeface="Avenir"/>
                <a:cs typeface="Avenir"/>
                <a:sym typeface="Avenir"/>
              </a:rPr>
              <a:t>Project Identification: Situational Analysis and Need Assessment</a:t>
            </a:r>
            <a:endParaRPr dirty="0"/>
          </a:p>
          <a:p>
            <a:pPr marL="685800" lvl="1" indent="-228600" algn="l" rtl="0">
              <a:lnSpc>
                <a:spcPct val="150000"/>
              </a:lnSpc>
              <a:spcBef>
                <a:spcPts val="500"/>
              </a:spcBef>
              <a:spcAft>
                <a:spcPts val="0"/>
              </a:spcAft>
              <a:buClr>
                <a:schemeClr val="dk1"/>
              </a:buClr>
              <a:buSzPts val="2400"/>
              <a:buChar char="•"/>
            </a:pPr>
            <a:r>
              <a:rPr lang="en-GB" dirty="0">
                <a:latin typeface="Gill Sans Nova" panose="020B0602020104020203" pitchFamily="34" charset="0"/>
                <a:ea typeface="Avenir"/>
                <a:cs typeface="Avenir"/>
                <a:sym typeface="Avenir"/>
              </a:rPr>
              <a:t>Project Planning: Objective and Activity finalisation</a:t>
            </a:r>
            <a:endParaRPr dirty="0"/>
          </a:p>
          <a:p>
            <a:pPr marL="685800" lvl="1" indent="-228600" algn="l" rtl="0">
              <a:lnSpc>
                <a:spcPct val="150000"/>
              </a:lnSpc>
              <a:spcBef>
                <a:spcPts val="500"/>
              </a:spcBef>
              <a:spcAft>
                <a:spcPts val="0"/>
              </a:spcAft>
              <a:buClr>
                <a:schemeClr val="dk1"/>
              </a:buClr>
              <a:buSzPts val="2400"/>
              <a:buChar char="•"/>
            </a:pPr>
            <a:r>
              <a:rPr lang="en-GB" dirty="0">
                <a:latin typeface="Gill Sans Nova" panose="020B0602020104020203" pitchFamily="34" charset="0"/>
                <a:ea typeface="Avenir"/>
                <a:cs typeface="Avenir"/>
                <a:sym typeface="Avenir"/>
              </a:rPr>
              <a:t>Resource Mobilization: Budgeting </a:t>
            </a:r>
            <a:endParaRPr dirty="0"/>
          </a:p>
          <a:p>
            <a:pPr marL="685800" lvl="1" indent="-228600" algn="l" rtl="0">
              <a:lnSpc>
                <a:spcPct val="150000"/>
              </a:lnSpc>
              <a:spcBef>
                <a:spcPts val="500"/>
              </a:spcBef>
              <a:spcAft>
                <a:spcPts val="0"/>
              </a:spcAft>
              <a:buClr>
                <a:schemeClr val="dk1"/>
              </a:buClr>
              <a:buSzPts val="2400"/>
              <a:buChar char="•"/>
            </a:pPr>
            <a:r>
              <a:rPr lang="en-GB" dirty="0">
                <a:latin typeface="Gill Sans Nova" panose="020B0602020104020203" pitchFamily="34" charset="0"/>
                <a:ea typeface="Avenir"/>
                <a:cs typeface="Avenir"/>
                <a:sym typeface="Avenir"/>
              </a:rPr>
              <a:t>Project Implementation</a:t>
            </a:r>
            <a:endParaRPr dirty="0"/>
          </a:p>
          <a:p>
            <a:pPr marL="685800" lvl="1" indent="-228600" algn="l" rtl="0">
              <a:lnSpc>
                <a:spcPct val="150000"/>
              </a:lnSpc>
              <a:spcBef>
                <a:spcPts val="500"/>
              </a:spcBef>
              <a:spcAft>
                <a:spcPts val="0"/>
              </a:spcAft>
              <a:buClr>
                <a:schemeClr val="dk1"/>
              </a:buClr>
              <a:buSzPts val="2400"/>
              <a:buChar char="•"/>
            </a:pPr>
            <a:r>
              <a:rPr lang="en-GB" dirty="0">
                <a:latin typeface="Gill Sans Nova" panose="020B0602020104020203" pitchFamily="34" charset="0"/>
                <a:ea typeface="Avenir"/>
                <a:cs typeface="Avenir"/>
                <a:sym typeface="Avenir"/>
              </a:rPr>
              <a:t>Monitoring and Evaluation</a:t>
            </a:r>
            <a:endParaRPr dirty="0"/>
          </a:p>
          <a:p>
            <a:pPr marL="50800" lvl="0" indent="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a:p>
            <a:pPr marL="50800" lvl="0" indent="0" algn="l" rtl="0">
              <a:lnSpc>
                <a:spcPct val="90000"/>
              </a:lnSpc>
              <a:spcBef>
                <a:spcPts val="1000"/>
              </a:spcBef>
              <a:spcAft>
                <a:spcPts val="0"/>
              </a:spcAft>
              <a:buSzPts val="2800"/>
              <a:buNone/>
            </a:pPr>
            <a:endParaRPr sz="2400" dirty="0">
              <a:latin typeface="Gill Sans Nova" panose="020B0602020104020203" pitchFamily="34" charset="0"/>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0"/>
          <p:cNvSpPr txBox="1">
            <a:spLocks noGrp="1"/>
          </p:cNvSpPr>
          <p:nvPr>
            <p:ph type="ctrTitle"/>
          </p:nvPr>
        </p:nvSpPr>
        <p:spPr>
          <a:xfrm>
            <a:off x="464369" y="590685"/>
            <a:ext cx="10683922" cy="7116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dirty="0">
                <a:solidFill>
                  <a:srgbClr val="339933"/>
                </a:solidFill>
                <a:latin typeface="Gill Sans Nova" panose="020B0602020104020203" pitchFamily="34" charset="0"/>
                <a:ea typeface="Avenir"/>
                <a:cs typeface="Avenir"/>
                <a:sym typeface="Avenir"/>
              </a:rPr>
              <a:t>Gender mainstreaming is required</a:t>
            </a:r>
            <a:endParaRPr dirty="0">
              <a:solidFill>
                <a:srgbClr val="339933"/>
              </a:solidFill>
              <a:latin typeface="Gill Sans Nova" panose="020B0602020104020203" pitchFamily="34" charset="0"/>
              <a:ea typeface="Avenir"/>
              <a:cs typeface="Avenir"/>
              <a:sym typeface="Avenir"/>
            </a:endParaRPr>
          </a:p>
        </p:txBody>
      </p:sp>
      <p:sp>
        <p:nvSpPr>
          <p:cNvPr id="102" name="Google Shape;102;p30"/>
          <p:cNvSpPr txBox="1">
            <a:spLocks noGrp="1"/>
          </p:cNvSpPr>
          <p:nvPr>
            <p:ph type="body" idx="1"/>
          </p:nvPr>
        </p:nvSpPr>
        <p:spPr>
          <a:xfrm>
            <a:off x="715464" y="1551018"/>
            <a:ext cx="11014718" cy="49513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000"/>
              <a:buChar char="•"/>
            </a:pPr>
            <a:r>
              <a:rPr lang="en-GB" sz="2200" dirty="0">
                <a:latin typeface="Gill Sans Nova" panose="020B0602020104020203" pitchFamily="34" charset="0"/>
                <a:ea typeface="Avenir"/>
                <a:cs typeface="Avenir"/>
                <a:sym typeface="Avenir"/>
              </a:rPr>
              <a:t>Across all stages–</a:t>
            </a:r>
            <a:endParaRPr dirty="0"/>
          </a:p>
          <a:p>
            <a:pPr marL="685800" lvl="1" indent="-228600" algn="l" rtl="0">
              <a:lnSpc>
                <a:spcPct val="90000"/>
              </a:lnSpc>
              <a:spcBef>
                <a:spcPts val="1700"/>
              </a:spcBef>
              <a:spcAft>
                <a:spcPts val="0"/>
              </a:spcAft>
              <a:buSzPts val="2000"/>
              <a:buChar char="•"/>
            </a:pPr>
            <a:r>
              <a:rPr lang="en-GB" sz="2200" dirty="0">
                <a:latin typeface="Gill Sans Nova" panose="020B0602020104020203" pitchFamily="34" charset="0"/>
                <a:ea typeface="Avenir"/>
                <a:cs typeface="Avenir"/>
                <a:sym typeface="Avenir"/>
              </a:rPr>
              <a:t>project identification, situation analysis, assessment and planning, implementation, and monitoring and evaluation</a:t>
            </a:r>
            <a:endParaRPr dirty="0"/>
          </a:p>
          <a:p>
            <a:pPr marL="228600" lvl="0" indent="-228600" algn="l" rtl="0">
              <a:lnSpc>
                <a:spcPct val="90000"/>
              </a:lnSpc>
              <a:spcBef>
                <a:spcPts val="2200"/>
              </a:spcBef>
              <a:spcAft>
                <a:spcPts val="0"/>
              </a:spcAft>
              <a:buSzPts val="2000"/>
              <a:buChar char="•"/>
            </a:pPr>
            <a:r>
              <a:rPr lang="en-GB" sz="2200" dirty="0">
                <a:latin typeface="Gill Sans Nova" panose="020B0602020104020203" pitchFamily="34" charset="0"/>
                <a:ea typeface="Avenir"/>
                <a:cs typeface="Avenir"/>
                <a:sym typeface="Avenir"/>
              </a:rPr>
              <a:t>At all levels– </a:t>
            </a:r>
            <a:endParaRPr dirty="0"/>
          </a:p>
          <a:p>
            <a:pPr marL="685800" lvl="1" indent="-228600" algn="l" rtl="0">
              <a:lnSpc>
                <a:spcPct val="90000"/>
              </a:lnSpc>
              <a:spcBef>
                <a:spcPts val="1700"/>
              </a:spcBef>
              <a:spcAft>
                <a:spcPts val="0"/>
              </a:spcAft>
              <a:buSzPts val="2000"/>
              <a:buChar char="•"/>
            </a:pPr>
            <a:r>
              <a:rPr lang="en-GB" sz="2200" dirty="0">
                <a:latin typeface="Gill Sans Nova" panose="020B0602020104020203" pitchFamily="34" charset="0"/>
                <a:ea typeface="Avenir"/>
                <a:cs typeface="Avenir"/>
                <a:sym typeface="Avenir"/>
              </a:rPr>
              <a:t>institutional, policy, programmes/project</a:t>
            </a:r>
            <a:endParaRPr dirty="0"/>
          </a:p>
          <a:p>
            <a:pPr marL="228600" lvl="0" indent="-228600" algn="l" rtl="0">
              <a:lnSpc>
                <a:spcPct val="90000"/>
              </a:lnSpc>
              <a:spcBef>
                <a:spcPts val="2200"/>
              </a:spcBef>
              <a:spcAft>
                <a:spcPts val="0"/>
              </a:spcAft>
              <a:buClr>
                <a:schemeClr val="dk1"/>
              </a:buClr>
              <a:buSzPts val="2000"/>
              <a:buChar char="•"/>
            </a:pPr>
            <a:r>
              <a:rPr lang="en-GB" sz="2200" dirty="0">
                <a:latin typeface="Gill Sans Nova" panose="020B0602020104020203" pitchFamily="34" charset="0"/>
                <a:ea typeface="Avenir"/>
                <a:cs typeface="Avenir"/>
                <a:sym typeface="Avenir"/>
              </a:rPr>
              <a:t>It is also important to include other gender identities (LGBTIQ)</a:t>
            </a:r>
            <a:endParaRPr sz="2200" dirty="0">
              <a:latin typeface="Gill Sans Nova" panose="020B0602020104020203" pitchFamily="34" charset="0"/>
              <a:ea typeface="Avenir"/>
              <a:cs typeface="Avenir"/>
              <a:sym typeface="Avenir"/>
            </a:endParaRPr>
          </a:p>
          <a:p>
            <a:pPr marL="228600" lvl="0" indent="-228600" algn="l" rtl="0">
              <a:lnSpc>
                <a:spcPct val="90000"/>
              </a:lnSpc>
              <a:spcBef>
                <a:spcPts val="2200"/>
              </a:spcBef>
              <a:spcAft>
                <a:spcPts val="0"/>
              </a:spcAft>
              <a:buClr>
                <a:schemeClr val="dk1"/>
              </a:buClr>
              <a:buSzPts val="2000"/>
              <a:buChar char="•"/>
            </a:pPr>
            <a:r>
              <a:rPr lang="en-GB" sz="2200" dirty="0">
                <a:latin typeface="Gill Sans Nova" panose="020B0602020104020203" pitchFamily="34" charset="0"/>
                <a:ea typeface="Avenir"/>
                <a:cs typeface="Avenir"/>
                <a:sym typeface="Avenir"/>
              </a:rPr>
              <a:t>Women are also not a homogeneous group, so an intersectionality lens should be applied</a:t>
            </a:r>
            <a:endParaRPr sz="2200" dirty="0">
              <a:latin typeface="Gill Sans Nova" panose="020B0602020104020203" pitchFamily="34" charset="0"/>
              <a:ea typeface="Avenir"/>
              <a:cs typeface="Avenir"/>
              <a:sym typeface="Avenir"/>
            </a:endParaRPr>
          </a:p>
          <a:p>
            <a:pPr marL="685800" lvl="1" indent="-228600" algn="l" rtl="0">
              <a:lnSpc>
                <a:spcPct val="90000"/>
              </a:lnSpc>
              <a:spcBef>
                <a:spcPts val="1700"/>
              </a:spcBef>
              <a:spcAft>
                <a:spcPts val="1200"/>
              </a:spcAft>
              <a:buClr>
                <a:schemeClr val="dk1"/>
              </a:buClr>
              <a:buSzPts val="1700"/>
              <a:buChar char="•"/>
            </a:pPr>
            <a:r>
              <a:rPr lang="en-GB" sz="2200" dirty="0">
                <a:latin typeface="Gill Sans Nova" panose="020B0602020104020203" pitchFamily="34" charset="0"/>
                <a:ea typeface="Avenir"/>
                <a:cs typeface="Avenir"/>
                <a:sym typeface="Avenir"/>
              </a:rPr>
              <a:t>With a focus on specific groups of women based on age, (dis)ability, class, race, ethnicity, social status, and others</a:t>
            </a:r>
            <a:endParaRPr sz="2200" dirty="0">
              <a:latin typeface="Gill Sans Nova" panose="020B0602020104020203" pitchFamily="34" charset="0"/>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ctrTitle"/>
          </p:nvPr>
        </p:nvSpPr>
        <p:spPr>
          <a:xfrm>
            <a:off x="464376" y="590675"/>
            <a:ext cx="11120100" cy="59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ct val="100000"/>
              <a:buFont typeface="DM Sans"/>
              <a:buNone/>
            </a:pPr>
            <a:r>
              <a:rPr lang="en-GB" dirty="0">
                <a:solidFill>
                  <a:srgbClr val="339933"/>
                </a:solidFill>
                <a:latin typeface="Gill Sans Nova" panose="020B0602020104020203" pitchFamily="34" charset="0"/>
                <a:ea typeface="Avenir"/>
                <a:cs typeface="Avenir"/>
                <a:sym typeface="Avenir"/>
              </a:rPr>
              <a:t>Gender mainstreaming tools across the project cycle</a:t>
            </a:r>
            <a:endParaRPr dirty="0">
              <a:solidFill>
                <a:srgbClr val="339933"/>
              </a:solidFill>
              <a:latin typeface="Gill Sans Nova" panose="020B0602020104020203" pitchFamily="34" charset="0"/>
              <a:ea typeface="Avenir"/>
              <a:cs typeface="Avenir"/>
              <a:sym typeface="Avenir"/>
            </a:endParaRPr>
          </a:p>
        </p:txBody>
      </p:sp>
      <p:grpSp>
        <p:nvGrpSpPr>
          <p:cNvPr id="108" name="Google Shape;108;p3"/>
          <p:cNvGrpSpPr/>
          <p:nvPr/>
        </p:nvGrpSpPr>
        <p:grpSpPr>
          <a:xfrm>
            <a:off x="1320800" y="1422400"/>
            <a:ext cx="9448799" cy="5126181"/>
            <a:chOff x="3589867" y="214265"/>
            <a:chExt cx="5406570" cy="4837483"/>
          </a:xfrm>
        </p:grpSpPr>
        <p:cxnSp>
          <p:nvCxnSpPr>
            <p:cNvPr id="109" name="Google Shape;109;p3"/>
            <p:cNvCxnSpPr/>
            <p:nvPr/>
          </p:nvCxnSpPr>
          <p:spPr>
            <a:xfrm>
              <a:off x="3589867" y="468294"/>
              <a:ext cx="0" cy="4363962"/>
            </a:xfrm>
            <a:prstGeom prst="straightConnector1">
              <a:avLst/>
            </a:prstGeom>
            <a:noFill/>
            <a:ln w="76200" cap="flat" cmpd="sng">
              <a:solidFill>
                <a:srgbClr val="0099CC"/>
              </a:solidFill>
              <a:prstDash val="solid"/>
              <a:miter lim="800000"/>
              <a:headEnd type="none" w="sm" len="sm"/>
              <a:tailEnd type="triangle" w="med" len="med"/>
            </a:ln>
          </p:spPr>
        </p:cxnSp>
        <p:grpSp>
          <p:nvGrpSpPr>
            <p:cNvPr id="110" name="Google Shape;110;p3"/>
            <p:cNvGrpSpPr/>
            <p:nvPr/>
          </p:nvGrpSpPr>
          <p:grpSpPr>
            <a:xfrm>
              <a:off x="3771748" y="214265"/>
              <a:ext cx="4797420" cy="4837483"/>
              <a:chOff x="3771749" y="112665"/>
              <a:chExt cx="4797420" cy="4837483"/>
            </a:xfrm>
          </p:grpSpPr>
          <p:sp>
            <p:nvSpPr>
              <p:cNvPr id="111" name="Google Shape;111;p3"/>
              <p:cNvSpPr/>
              <p:nvPr/>
            </p:nvSpPr>
            <p:spPr>
              <a:xfrm>
                <a:off x="3782787" y="313080"/>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National Climate Action Plans &amp; Strategies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2" name="Google Shape;112;p3"/>
              <p:cNvSpPr/>
              <p:nvPr/>
            </p:nvSpPr>
            <p:spPr>
              <a:xfrm>
                <a:off x="6331429" y="328400"/>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Project Identification</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3" name="Google Shape;113;p3"/>
              <p:cNvSpPr/>
              <p:nvPr/>
            </p:nvSpPr>
            <p:spPr>
              <a:xfrm>
                <a:off x="3782787" y="1147392"/>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Information Collection using Frameworks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4" name="Google Shape;114;p3"/>
              <p:cNvSpPr/>
              <p:nvPr/>
            </p:nvSpPr>
            <p:spPr>
              <a:xfrm>
                <a:off x="6322683" y="1138885"/>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Gender Analysis Matrix</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5" name="Google Shape;115;p3"/>
              <p:cNvSpPr/>
              <p:nvPr/>
            </p:nvSpPr>
            <p:spPr>
              <a:xfrm>
                <a:off x="3784139" y="1972318"/>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Risk, Vulnerability &amp; Resilience Mapping</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6" name="Google Shape;116;p3"/>
              <p:cNvSpPr/>
              <p:nvPr/>
            </p:nvSpPr>
            <p:spPr>
              <a:xfrm>
                <a:off x="6300267" y="1972318"/>
                <a:ext cx="2268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Sectoral Narratives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7" name="Google Shape;117;p3"/>
              <p:cNvSpPr/>
              <p:nvPr/>
            </p:nvSpPr>
            <p:spPr>
              <a:xfrm>
                <a:off x="3771749" y="3641776"/>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Meaningful Participation of all Stakeholders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18" name="Google Shape;118;p3"/>
              <p:cNvSpPr/>
              <p:nvPr/>
            </p:nvSpPr>
            <p:spPr>
              <a:xfrm>
                <a:off x="6322683" y="3641776"/>
                <a:ext cx="223200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People’s Institution Building &amp; Knowledge Sharing</a:t>
                </a:r>
                <a:endParaRPr sz="1600" b="0" i="0" u="none" strike="noStrike" cap="none" dirty="0">
                  <a:solidFill>
                    <a:schemeClr val="dk1"/>
                  </a:solidFill>
                  <a:latin typeface="Gill Sans Nova" panose="020B0602020104020203" pitchFamily="34" charset="0"/>
                  <a:ea typeface="Avenir"/>
                  <a:cs typeface="Avenir"/>
                  <a:sym typeface="Avenir"/>
                </a:endParaRPr>
              </a:p>
            </p:txBody>
          </p:sp>
          <p:sp>
            <p:nvSpPr>
              <p:cNvPr id="119" name="Google Shape;119;p3"/>
              <p:cNvSpPr/>
              <p:nvPr/>
            </p:nvSpPr>
            <p:spPr>
              <a:xfrm>
                <a:off x="3773187" y="2814401"/>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Problems &amp; Solutions Tree</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0" name="Google Shape;120;p3"/>
              <p:cNvSpPr/>
              <p:nvPr/>
            </p:nvSpPr>
            <p:spPr>
              <a:xfrm>
                <a:off x="5394164" y="2814085"/>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Gender Action Plan</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1" name="Google Shape;121;p3"/>
              <p:cNvSpPr/>
              <p:nvPr/>
            </p:nvSpPr>
            <p:spPr>
              <a:xfrm>
                <a:off x="7019293" y="2802961"/>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Gender Assessment Scale</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2" name="Google Shape;122;p3"/>
              <p:cNvSpPr/>
              <p:nvPr/>
            </p:nvSpPr>
            <p:spPr>
              <a:xfrm>
                <a:off x="3773187" y="4482148"/>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Gender-Aware Indicators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3" name="Google Shape;123;p3"/>
              <p:cNvSpPr/>
              <p:nvPr/>
            </p:nvSpPr>
            <p:spPr>
              <a:xfrm>
                <a:off x="5394164" y="4480591"/>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Results Framework</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4" name="Google Shape;124;p3"/>
              <p:cNvSpPr/>
              <p:nvPr/>
            </p:nvSpPr>
            <p:spPr>
              <a:xfrm>
                <a:off x="7016579" y="4480591"/>
                <a:ext cx="1535390" cy="468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Gill Sans Nova" panose="020B0602020104020203" pitchFamily="34" charset="0"/>
                    <a:ea typeface="Avenir"/>
                    <a:cs typeface="Avenir"/>
                    <a:sym typeface="Avenir"/>
                  </a:rPr>
                  <a:t>Report on Gender Outcome</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5" name="Google Shape;125;p3"/>
              <p:cNvSpPr/>
              <p:nvPr/>
            </p:nvSpPr>
            <p:spPr>
              <a:xfrm>
                <a:off x="3782787" y="112665"/>
                <a:ext cx="4780220" cy="216000"/>
              </a:xfrm>
              <a:prstGeom prst="rect">
                <a:avLst/>
              </a:prstGeom>
              <a:solidFill>
                <a:schemeClr val="lt1"/>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Gender-Informed Project Identification</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6" name="Google Shape;126;p3"/>
              <p:cNvSpPr/>
              <p:nvPr/>
            </p:nvSpPr>
            <p:spPr>
              <a:xfrm>
                <a:off x="3779599" y="951744"/>
                <a:ext cx="4780220" cy="216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Gender</a:t>
                </a:r>
                <a:r>
                  <a:rPr lang="en-GB" sz="1600" b="0" i="0" u="none" strike="noStrike" cap="none" dirty="0">
                    <a:solidFill>
                      <a:schemeClr val="dk1"/>
                    </a:solidFill>
                    <a:latin typeface="Gill Sans Nova" panose="020B0602020104020203" pitchFamily="34" charset="0"/>
                    <a:ea typeface="Avenir"/>
                    <a:cs typeface="Avenir"/>
                    <a:sym typeface="Avenir"/>
                  </a:rPr>
                  <a:t> </a:t>
                </a:r>
                <a:r>
                  <a:rPr lang="en-GB" sz="1600" b="1" i="0" u="none" strike="noStrike" cap="none" dirty="0">
                    <a:solidFill>
                      <a:schemeClr val="dk1"/>
                    </a:solidFill>
                    <a:latin typeface="Gill Sans Nova" panose="020B0602020104020203" pitchFamily="34" charset="0"/>
                    <a:ea typeface="Avenir"/>
                    <a:cs typeface="Avenir"/>
                    <a:sym typeface="Avenir"/>
                  </a:rPr>
                  <a:t>Analysis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7" name="Google Shape;127;p3"/>
              <p:cNvSpPr/>
              <p:nvPr/>
            </p:nvSpPr>
            <p:spPr>
              <a:xfrm>
                <a:off x="3788949" y="1758741"/>
                <a:ext cx="4780220" cy="216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Gender Assessment</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8" name="Google Shape;128;p3"/>
              <p:cNvSpPr/>
              <p:nvPr/>
            </p:nvSpPr>
            <p:spPr>
              <a:xfrm>
                <a:off x="3774463" y="2598085"/>
                <a:ext cx="4780220" cy="216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Planning for Gendered Solutions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29" name="Google Shape;129;p3"/>
              <p:cNvSpPr/>
              <p:nvPr/>
            </p:nvSpPr>
            <p:spPr>
              <a:xfrm>
                <a:off x="3771749" y="3429421"/>
                <a:ext cx="4780220" cy="216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Project Implementation</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30" name="Google Shape;130;p3"/>
              <p:cNvSpPr/>
              <p:nvPr/>
            </p:nvSpPr>
            <p:spPr>
              <a:xfrm>
                <a:off x="3771749" y="4265166"/>
                <a:ext cx="4780220" cy="216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Gill Sans Nova" panose="020B0602020104020203" pitchFamily="34" charset="0"/>
                    <a:ea typeface="Avenir"/>
                    <a:cs typeface="Avenir"/>
                    <a:sym typeface="Avenir"/>
                  </a:rPr>
                  <a:t>Monitoring &amp; Evaluation</a:t>
                </a:r>
                <a:endParaRPr sz="1600" b="0" i="0" u="none" strike="noStrike" cap="none" dirty="0">
                  <a:solidFill>
                    <a:srgbClr val="000000"/>
                  </a:solidFill>
                  <a:latin typeface="Gill Sans Nova" panose="020B0602020104020203" pitchFamily="34" charset="0"/>
                  <a:ea typeface="Avenir"/>
                  <a:cs typeface="Avenir"/>
                  <a:sym typeface="Avenir"/>
                </a:endParaRPr>
              </a:p>
            </p:txBody>
          </p:sp>
          <p:cxnSp>
            <p:nvCxnSpPr>
              <p:cNvPr id="131" name="Google Shape;131;p3"/>
              <p:cNvCxnSpPr/>
              <p:nvPr/>
            </p:nvCxnSpPr>
            <p:spPr>
              <a:xfrm>
                <a:off x="5932539" y="571729"/>
                <a:ext cx="540000" cy="0"/>
              </a:xfrm>
              <a:prstGeom prst="straightConnector1">
                <a:avLst/>
              </a:prstGeom>
              <a:noFill/>
              <a:ln w="76200" cap="flat" cmpd="sng">
                <a:solidFill>
                  <a:srgbClr val="0099CC"/>
                </a:solidFill>
                <a:prstDash val="solid"/>
                <a:miter lim="800000"/>
                <a:headEnd type="none" w="sm" len="sm"/>
                <a:tailEnd type="triangle" w="med" len="med"/>
              </a:ln>
            </p:spPr>
          </p:cxnSp>
        </p:grpSp>
        <p:cxnSp>
          <p:nvCxnSpPr>
            <p:cNvPr id="132" name="Google Shape;132;p3"/>
            <p:cNvCxnSpPr/>
            <p:nvPr/>
          </p:nvCxnSpPr>
          <p:spPr>
            <a:xfrm rot="10800000">
              <a:off x="8568266" y="583340"/>
              <a:ext cx="418495" cy="0"/>
            </a:xfrm>
            <a:prstGeom prst="straightConnector1">
              <a:avLst/>
            </a:prstGeom>
            <a:noFill/>
            <a:ln w="76200" cap="flat" cmpd="sng">
              <a:solidFill>
                <a:schemeClr val="accent5"/>
              </a:solidFill>
              <a:prstDash val="solid"/>
              <a:miter lim="800000"/>
              <a:headEnd type="none" w="sm" len="sm"/>
              <a:tailEnd type="triangle" w="med" len="med"/>
            </a:ln>
          </p:spPr>
        </p:cxnSp>
        <p:cxnSp>
          <p:nvCxnSpPr>
            <p:cNvPr id="133" name="Google Shape;133;p3"/>
            <p:cNvCxnSpPr/>
            <p:nvPr/>
          </p:nvCxnSpPr>
          <p:spPr>
            <a:xfrm>
              <a:off x="8996437" y="549418"/>
              <a:ext cx="0" cy="4248000"/>
            </a:xfrm>
            <a:prstGeom prst="straightConnector1">
              <a:avLst/>
            </a:prstGeom>
            <a:noFill/>
            <a:ln w="76200" cap="flat" cmpd="sng">
              <a:solidFill>
                <a:srgbClr val="0099CC"/>
              </a:solidFill>
              <a:prstDash val="solid"/>
              <a:miter lim="800000"/>
              <a:headEnd type="none" w="sm" len="sm"/>
              <a:tailEnd type="none" w="sm" len="sm"/>
            </a:ln>
          </p:spPr>
        </p:cxnSp>
        <p:cxnSp>
          <p:nvCxnSpPr>
            <p:cNvPr id="134" name="Google Shape;134;p3"/>
            <p:cNvCxnSpPr/>
            <p:nvPr/>
          </p:nvCxnSpPr>
          <p:spPr>
            <a:xfrm rot="10800000">
              <a:off x="8563429" y="4761132"/>
              <a:ext cx="432000" cy="0"/>
            </a:xfrm>
            <a:prstGeom prst="straightConnector1">
              <a:avLst/>
            </a:prstGeom>
            <a:noFill/>
            <a:ln w="76200" cap="flat" cmpd="sng">
              <a:solidFill>
                <a:schemeClr val="accent5"/>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1"/>
          <p:cNvSpPr txBox="1">
            <a:spLocks noGrp="1"/>
          </p:cNvSpPr>
          <p:nvPr>
            <p:ph type="ctrTitle"/>
          </p:nvPr>
        </p:nvSpPr>
        <p:spPr>
          <a:xfrm>
            <a:off x="3231511" y="3860631"/>
            <a:ext cx="7448365" cy="59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00"/>
              <a:buNone/>
            </a:pPr>
            <a:r>
              <a:rPr lang="en-GB" sz="4800" dirty="0">
                <a:solidFill>
                  <a:srgbClr val="0099CC"/>
                </a:solidFill>
                <a:latin typeface="Gill Sans Nova" panose="020B0602020104020203" pitchFamily="34" charset="0"/>
                <a:ea typeface="Avenir"/>
                <a:cs typeface="Avenir"/>
                <a:sym typeface="Avenir"/>
              </a:rPr>
              <a:t>Step 1: Gender Analysis</a:t>
            </a:r>
            <a:endParaRPr dirty="0"/>
          </a:p>
        </p:txBody>
      </p:sp>
      <p:sp>
        <p:nvSpPr>
          <p:cNvPr id="140" name="Google Shape;140;p31"/>
          <p:cNvSpPr txBox="1">
            <a:spLocks noGrp="1"/>
          </p:cNvSpPr>
          <p:nvPr>
            <p:ph type="body" idx="1"/>
          </p:nvPr>
        </p:nvSpPr>
        <p:spPr>
          <a:xfrm>
            <a:off x="811904" y="1303124"/>
            <a:ext cx="829326" cy="78638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1000"/>
              </a:spcBef>
              <a:spcAft>
                <a:spcPts val="0"/>
              </a:spcAft>
              <a:buSzPts val="2800"/>
              <a:buNone/>
            </a:pPr>
            <a:r>
              <a:rPr lang="en-GB"/>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464369" y="590685"/>
            <a:ext cx="11556185" cy="590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Gender Analysis is the first step of gender mainstreaming</a:t>
            </a:r>
            <a:endParaRPr sz="3600" dirty="0">
              <a:solidFill>
                <a:srgbClr val="339933"/>
              </a:solidFill>
              <a:latin typeface="Gill Sans Nova" panose="020B0602020104020203" pitchFamily="34" charset="0"/>
              <a:ea typeface="Avenir"/>
              <a:cs typeface="Avenir"/>
              <a:sym typeface="Avenir"/>
            </a:endParaRPr>
          </a:p>
        </p:txBody>
      </p:sp>
      <p:sp>
        <p:nvSpPr>
          <p:cNvPr id="146" name="Google Shape;146;p5"/>
          <p:cNvSpPr txBox="1">
            <a:spLocks noGrp="1"/>
          </p:cNvSpPr>
          <p:nvPr>
            <p:ph type="body" idx="1"/>
          </p:nvPr>
        </p:nvSpPr>
        <p:spPr>
          <a:xfrm>
            <a:off x="715463" y="1888538"/>
            <a:ext cx="2628101" cy="3981564"/>
          </a:xfrm>
          <a:prstGeom prst="rect">
            <a:avLst/>
          </a:prstGeom>
          <a:solidFill>
            <a:srgbClr val="339933"/>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GB" sz="1800" dirty="0">
                <a:solidFill>
                  <a:schemeClr val="lt1"/>
                </a:solidFill>
                <a:latin typeface="Gill Sans Nova" panose="020B0602020104020203" pitchFamily="34" charset="0"/>
                <a:ea typeface="Avenir"/>
                <a:cs typeface="Avenir"/>
                <a:sym typeface="Avenir"/>
              </a:rPr>
              <a:t>Gender Analysis is defined as</a:t>
            </a:r>
            <a:endParaRPr sz="1800"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lt1"/>
              </a:buClr>
              <a:buSzPts val="2000"/>
              <a:buChar char="•"/>
            </a:pPr>
            <a:r>
              <a:rPr lang="en-GB" sz="1800" dirty="0">
                <a:solidFill>
                  <a:schemeClr val="lt1"/>
                </a:solidFill>
                <a:latin typeface="Gill Sans Nova" panose="020B0602020104020203" pitchFamily="34" charset="0"/>
                <a:ea typeface="Avenir"/>
                <a:cs typeface="Avenir"/>
                <a:sym typeface="Avenir"/>
              </a:rPr>
              <a:t>Analysis focused on</a:t>
            </a:r>
            <a:endParaRPr sz="1800"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lt1"/>
              </a:buClr>
              <a:buSzPts val="2000"/>
              <a:buChar char="•"/>
            </a:pPr>
            <a:r>
              <a:rPr lang="en-GB" sz="1800" dirty="0">
                <a:solidFill>
                  <a:schemeClr val="lt1"/>
                </a:solidFill>
                <a:latin typeface="Gill Sans Nova" panose="020B0602020104020203" pitchFamily="34" charset="0"/>
                <a:ea typeface="Avenir"/>
                <a:cs typeface="Avenir"/>
                <a:sym typeface="Avenir"/>
              </a:rPr>
              <a:t>the relative distribution across genders of </a:t>
            </a:r>
            <a:endParaRPr sz="1800"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lt1"/>
              </a:buClr>
              <a:buSzPts val="2000"/>
              <a:buChar char="•"/>
            </a:pPr>
            <a:r>
              <a:rPr lang="en-GB" sz="1800" dirty="0">
                <a:solidFill>
                  <a:schemeClr val="lt1"/>
                </a:solidFill>
                <a:latin typeface="Gill Sans Nova" panose="020B0602020104020203" pitchFamily="34" charset="0"/>
                <a:ea typeface="Avenir"/>
                <a:cs typeface="Avenir"/>
                <a:sym typeface="Avenir"/>
              </a:rPr>
              <a:t>resources, opportunities, constraints, and power </a:t>
            </a:r>
            <a:endParaRPr sz="1800" dirty="0">
              <a:latin typeface="Gill Sans Nova" panose="020B0602020104020203" pitchFamily="34" charset="0"/>
              <a:ea typeface="Avenir"/>
              <a:cs typeface="Avenir"/>
              <a:sym typeface="Avenir"/>
            </a:endParaRPr>
          </a:p>
          <a:p>
            <a:pPr marL="228600" lvl="0" indent="-228600" algn="l" rtl="0">
              <a:lnSpc>
                <a:spcPct val="90000"/>
              </a:lnSpc>
              <a:spcBef>
                <a:spcPts val="1000"/>
              </a:spcBef>
              <a:spcAft>
                <a:spcPts val="0"/>
              </a:spcAft>
              <a:buClr>
                <a:schemeClr val="lt1"/>
              </a:buClr>
              <a:buSzPts val="2000"/>
              <a:buChar char="•"/>
            </a:pPr>
            <a:r>
              <a:rPr lang="en-GB" sz="1800" dirty="0">
                <a:solidFill>
                  <a:schemeClr val="lt1"/>
                </a:solidFill>
                <a:latin typeface="Gill Sans Nova" panose="020B0602020104020203" pitchFamily="34" charset="0"/>
                <a:ea typeface="Avenir"/>
                <a:cs typeface="Avenir"/>
                <a:sym typeface="Avenir"/>
              </a:rPr>
              <a:t>in a given context</a:t>
            </a:r>
            <a:endParaRPr sz="1800" dirty="0">
              <a:latin typeface="Gill Sans Nova" panose="020B0602020104020203" pitchFamily="34" charset="0"/>
              <a:ea typeface="Avenir"/>
              <a:cs typeface="Avenir"/>
              <a:sym typeface="Avenir"/>
            </a:endParaRPr>
          </a:p>
          <a:p>
            <a:pPr marL="0" lvl="0" indent="0" algn="l" rtl="0">
              <a:lnSpc>
                <a:spcPct val="90000"/>
              </a:lnSpc>
              <a:spcBef>
                <a:spcPts val="1000"/>
              </a:spcBef>
              <a:spcAft>
                <a:spcPts val="0"/>
              </a:spcAft>
              <a:buClr>
                <a:schemeClr val="lt1"/>
              </a:buClr>
              <a:buSzPts val="2000"/>
              <a:buNone/>
            </a:pPr>
            <a:r>
              <a:rPr lang="en-GB" sz="1800" dirty="0">
                <a:solidFill>
                  <a:schemeClr val="lt1"/>
                </a:solidFill>
                <a:latin typeface="Gill Sans Nova" panose="020B0602020104020203" pitchFamily="34" charset="0"/>
                <a:ea typeface="Avenir"/>
                <a:cs typeface="Avenir"/>
                <a:sym typeface="Avenir"/>
              </a:rPr>
              <a:t>It must address the following questions</a:t>
            </a:r>
            <a:endParaRPr sz="1800" dirty="0">
              <a:latin typeface="Gill Sans Nova" panose="020B0602020104020203" pitchFamily="34" charset="0"/>
              <a:ea typeface="Avenir"/>
              <a:cs typeface="Avenir"/>
              <a:sym typeface="Avenir"/>
            </a:endParaRPr>
          </a:p>
        </p:txBody>
      </p:sp>
      <p:grpSp>
        <p:nvGrpSpPr>
          <p:cNvPr id="147" name="Google Shape;147;p5"/>
          <p:cNvGrpSpPr/>
          <p:nvPr/>
        </p:nvGrpSpPr>
        <p:grpSpPr>
          <a:xfrm>
            <a:off x="3691654" y="1888538"/>
            <a:ext cx="7973874" cy="4052936"/>
            <a:chOff x="346" y="1113"/>
            <a:chExt cx="8162645" cy="4052936"/>
          </a:xfrm>
        </p:grpSpPr>
        <p:sp>
          <p:nvSpPr>
            <p:cNvPr id="148" name="Google Shape;148;p5"/>
            <p:cNvSpPr/>
            <p:nvPr/>
          </p:nvSpPr>
          <p:spPr>
            <a:xfrm rot="5400000">
              <a:off x="4331270" y="-3246985"/>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49" name="Google Shape;149;p5"/>
            <p:cNvSpPr txBox="1"/>
            <p:nvPr/>
          </p:nvSpPr>
          <p:spPr>
            <a:xfrm>
              <a:off x="1018324" y="91286"/>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Are the socio-economic context and cultural norms related to gender equality?</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50" name="Google Shape;150;p5"/>
            <p:cNvSpPr/>
            <p:nvPr/>
          </p:nvSpPr>
          <p:spPr>
            <a:xfrm>
              <a:off x="346" y="1113"/>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51" name="Google Shape;151;p5"/>
            <p:cNvSpPr txBox="1"/>
            <p:nvPr/>
          </p:nvSpPr>
          <p:spPr>
            <a:xfrm>
              <a:off x="32002" y="32769"/>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WHAT</a:t>
              </a: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52" name="Google Shape;152;p5"/>
            <p:cNvSpPr/>
            <p:nvPr/>
          </p:nvSpPr>
          <p:spPr>
            <a:xfrm rot="5400000">
              <a:off x="4331270" y="-2566092"/>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53" name="Google Shape;153;p5"/>
            <p:cNvSpPr txBox="1"/>
            <p:nvPr/>
          </p:nvSpPr>
          <p:spPr>
            <a:xfrm>
              <a:off x="1018324" y="772179"/>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Is responsible for caregiving, resource management and cash income?</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54" name="Google Shape;154;p5"/>
            <p:cNvSpPr/>
            <p:nvPr/>
          </p:nvSpPr>
          <p:spPr>
            <a:xfrm>
              <a:off x="346" y="682007"/>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55" name="Google Shape;155;p5"/>
            <p:cNvSpPr txBox="1"/>
            <p:nvPr/>
          </p:nvSpPr>
          <p:spPr>
            <a:xfrm>
              <a:off x="32002" y="713663"/>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WHO</a:t>
              </a: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56" name="Google Shape;156;p5"/>
            <p:cNvSpPr/>
            <p:nvPr/>
          </p:nvSpPr>
          <p:spPr>
            <a:xfrm rot="5400000">
              <a:off x="4331270" y="-1885198"/>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57" name="Google Shape;157;p5"/>
            <p:cNvSpPr txBox="1"/>
            <p:nvPr/>
          </p:nvSpPr>
          <p:spPr>
            <a:xfrm>
              <a:off x="1018324" y="1453073"/>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Has access, control and ownership of resources, goods and services?</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58" name="Google Shape;158;p5"/>
            <p:cNvSpPr/>
            <p:nvPr/>
          </p:nvSpPr>
          <p:spPr>
            <a:xfrm>
              <a:off x="346" y="1362900"/>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59" name="Google Shape;159;p5"/>
            <p:cNvSpPr txBox="1"/>
            <p:nvPr/>
          </p:nvSpPr>
          <p:spPr>
            <a:xfrm>
              <a:off x="32002" y="1394556"/>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WHO</a:t>
              </a: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60" name="Google Shape;160;p5"/>
            <p:cNvSpPr/>
            <p:nvPr/>
          </p:nvSpPr>
          <p:spPr>
            <a:xfrm rot="5400000">
              <a:off x="4331270" y="-1204305"/>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61" name="Google Shape;161;p5"/>
            <p:cNvSpPr txBox="1"/>
            <p:nvPr/>
          </p:nvSpPr>
          <p:spPr>
            <a:xfrm>
              <a:off x="1018324" y="2133966"/>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Makes all decisions at household and community level?</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62" name="Google Shape;162;p5"/>
            <p:cNvSpPr/>
            <p:nvPr/>
          </p:nvSpPr>
          <p:spPr>
            <a:xfrm>
              <a:off x="346" y="2043793"/>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63" name="Google Shape;163;p5"/>
            <p:cNvSpPr txBox="1"/>
            <p:nvPr/>
          </p:nvSpPr>
          <p:spPr>
            <a:xfrm>
              <a:off x="32002" y="2075449"/>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WHO</a:t>
              </a: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64" name="Google Shape;164;p5"/>
            <p:cNvSpPr/>
            <p:nvPr/>
          </p:nvSpPr>
          <p:spPr>
            <a:xfrm rot="5400000">
              <a:off x="4331270" y="-523412"/>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65" name="Google Shape;165;p5"/>
            <p:cNvSpPr txBox="1"/>
            <p:nvPr/>
          </p:nvSpPr>
          <p:spPr>
            <a:xfrm>
              <a:off x="1018324" y="2814859"/>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Is more vulnerable to climate change and disaster risks?</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66" name="Google Shape;166;p5"/>
            <p:cNvSpPr/>
            <p:nvPr/>
          </p:nvSpPr>
          <p:spPr>
            <a:xfrm>
              <a:off x="346" y="2724687"/>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67" name="Google Shape;167;p5"/>
            <p:cNvSpPr txBox="1"/>
            <p:nvPr/>
          </p:nvSpPr>
          <p:spPr>
            <a:xfrm>
              <a:off x="32002" y="2756343"/>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WHO</a:t>
              </a:r>
              <a:endParaRPr sz="1800" b="1" i="0" u="none" strike="noStrike" cap="none" dirty="0">
                <a:solidFill>
                  <a:srgbClr val="000000"/>
                </a:solidFill>
                <a:latin typeface="Gill Sans Nova" panose="020B0602020104020203" pitchFamily="34" charset="0"/>
                <a:ea typeface="Avenir"/>
                <a:cs typeface="Avenir"/>
                <a:sym typeface="Avenir"/>
              </a:endParaRPr>
            </a:p>
          </p:txBody>
        </p:sp>
        <p:sp>
          <p:nvSpPr>
            <p:cNvPr id="168" name="Google Shape;168;p5"/>
            <p:cNvSpPr/>
            <p:nvPr/>
          </p:nvSpPr>
          <p:spPr>
            <a:xfrm rot="5400000">
              <a:off x="4331270" y="157481"/>
              <a:ext cx="518775" cy="7144668"/>
            </a:xfrm>
            <a:prstGeom prst="round2SameRect">
              <a:avLst>
                <a:gd name="adj1" fmla="val 16667"/>
                <a:gd name="adj2" fmla="val 0"/>
              </a:avLst>
            </a:prstGeom>
            <a:solidFill>
              <a:schemeClr val="lt1">
                <a:alpha val="89411"/>
              </a:schemeClr>
            </a:solidFill>
            <a:ln w="12700" cap="flat" cmpd="sng">
              <a:solidFill>
                <a:schemeClr val="accent3">
                  <a:alpha val="89411"/>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69" name="Google Shape;169;p5"/>
            <p:cNvSpPr txBox="1"/>
            <p:nvPr/>
          </p:nvSpPr>
          <p:spPr>
            <a:xfrm>
              <a:off x="1018324" y="3495753"/>
              <a:ext cx="7119343" cy="468125"/>
            </a:xfrm>
            <a:prstGeom prst="rect">
              <a:avLst/>
            </a:prstGeom>
            <a:noFill/>
            <a:ln>
              <a:noFill/>
            </a:ln>
          </p:spPr>
          <p:txBody>
            <a:bodyPr spcFirstLastPara="1" wrap="square" lIns="247650" tIns="123825" rIns="247650" bIns="123825" anchor="ctr" anchorCtr="0">
              <a:noAutofit/>
            </a:bodyPr>
            <a:lstStyle/>
            <a:p>
              <a:pPr marL="0" marR="0" lvl="1" indent="0" algn="l" rtl="0">
                <a:lnSpc>
                  <a:spcPct val="90000"/>
                </a:lnSpc>
                <a:spcBef>
                  <a:spcPts val="0"/>
                </a:spcBef>
                <a:spcAft>
                  <a:spcPts val="0"/>
                </a:spcAft>
                <a:buNone/>
              </a:pPr>
              <a:r>
                <a:rPr lang="en-GB" sz="1800" b="0" i="0" u="none" strike="noStrike" cap="none" dirty="0">
                  <a:solidFill>
                    <a:schemeClr val="dk1"/>
                  </a:solidFill>
                  <a:latin typeface="Gill Sans Nova" panose="020B0602020104020203" pitchFamily="34" charset="0"/>
                  <a:ea typeface="Avenir"/>
                  <a:cs typeface="Avenir"/>
                  <a:sym typeface="Avenir"/>
                </a:rPr>
                <a:t>Will the project address the existing inequalities?</a:t>
              </a:r>
              <a:endParaRPr sz="1800" b="0" i="0" u="none" strike="noStrike" cap="none" dirty="0">
                <a:solidFill>
                  <a:schemeClr val="dk1"/>
                </a:solidFill>
                <a:latin typeface="Gill Sans Nova" panose="020B0602020104020203" pitchFamily="34" charset="0"/>
                <a:ea typeface="Avenir"/>
                <a:cs typeface="Avenir"/>
                <a:sym typeface="Avenir"/>
              </a:endParaRPr>
            </a:p>
          </p:txBody>
        </p:sp>
        <p:sp>
          <p:nvSpPr>
            <p:cNvPr id="170" name="Google Shape;170;p5"/>
            <p:cNvSpPr/>
            <p:nvPr/>
          </p:nvSpPr>
          <p:spPr>
            <a:xfrm>
              <a:off x="346" y="3405580"/>
              <a:ext cx="1017978" cy="648469"/>
            </a:xfrm>
            <a:prstGeom prst="roundRect">
              <a:avLst>
                <a:gd name="adj" fmla="val 16667"/>
              </a:avLst>
            </a:prstGeom>
            <a:solidFill>
              <a:srgbClr val="DDEAF6"/>
            </a:solidFill>
            <a:ln w="12700" cap="flat" cmpd="sng">
              <a:solidFill>
                <a:srgbClr val="95959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Gill Sans Nova" panose="020B0602020104020203" pitchFamily="34" charset="0"/>
                <a:ea typeface="Avenir"/>
                <a:cs typeface="Avenir"/>
                <a:sym typeface="Avenir"/>
              </a:endParaRPr>
            </a:p>
          </p:txBody>
        </p:sp>
        <p:sp>
          <p:nvSpPr>
            <p:cNvPr id="171" name="Google Shape;171;p5"/>
            <p:cNvSpPr txBox="1"/>
            <p:nvPr/>
          </p:nvSpPr>
          <p:spPr>
            <a:xfrm>
              <a:off x="32002" y="3437236"/>
              <a:ext cx="954666" cy="585157"/>
            </a:xfrm>
            <a:prstGeom prst="rect">
              <a:avLst/>
            </a:prstGeom>
            <a:solidFill>
              <a:srgbClr val="0099C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800" b="1" i="0" u="none" strike="noStrike" cap="none" dirty="0">
                  <a:solidFill>
                    <a:schemeClr val="lt1"/>
                  </a:solidFill>
                  <a:latin typeface="Gill Sans Nova" panose="020B0602020104020203" pitchFamily="34" charset="0"/>
                  <a:ea typeface="Avenir"/>
                  <a:cs typeface="Avenir"/>
                  <a:sym typeface="Avenir"/>
                </a:rPr>
                <a:t>HOW</a:t>
              </a:r>
              <a:endParaRPr sz="1800" b="1" i="0" u="none" strike="noStrike" cap="none" dirty="0">
                <a:solidFill>
                  <a:srgbClr val="000000"/>
                </a:solidFill>
                <a:latin typeface="Gill Sans Nova" panose="020B0602020104020203" pitchFamily="34" charset="0"/>
                <a:ea typeface="Avenir"/>
                <a:cs typeface="Avenir"/>
                <a:sym typeface="Aveni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ctrTitle"/>
          </p:nvPr>
        </p:nvSpPr>
        <p:spPr>
          <a:xfrm>
            <a:off x="464369" y="590685"/>
            <a:ext cx="4736123" cy="590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Moser Framework</a:t>
            </a:r>
            <a:endParaRPr sz="3600" dirty="0">
              <a:solidFill>
                <a:srgbClr val="339933"/>
              </a:solidFill>
              <a:latin typeface="Gill Sans Nova" panose="020B0602020104020203" pitchFamily="34" charset="0"/>
              <a:ea typeface="Avenir"/>
              <a:cs typeface="Avenir"/>
              <a:sym typeface="Avenir"/>
            </a:endParaRPr>
          </a:p>
        </p:txBody>
      </p:sp>
      <p:sp>
        <p:nvSpPr>
          <p:cNvPr id="177" name="Google Shape;177;p6"/>
          <p:cNvSpPr txBox="1">
            <a:spLocks noGrp="1"/>
          </p:cNvSpPr>
          <p:nvPr>
            <p:ph type="body" idx="1"/>
          </p:nvPr>
        </p:nvSpPr>
        <p:spPr>
          <a:xfrm>
            <a:off x="464368" y="1498744"/>
            <a:ext cx="5631631" cy="511449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20000"/>
              </a:lnSpc>
              <a:spcBef>
                <a:spcPts val="0"/>
              </a:spcBef>
              <a:spcAft>
                <a:spcPts val="0"/>
              </a:spcAft>
              <a:buClr>
                <a:schemeClr val="dk1"/>
              </a:buClr>
              <a:buSzPct val="137931"/>
              <a:buChar char="•"/>
            </a:pPr>
            <a:r>
              <a:rPr lang="en-GB" sz="2900" dirty="0">
                <a:latin typeface="Gill Sans Nova" panose="020B0602020104020203" pitchFamily="34" charset="0"/>
                <a:ea typeface="Avenir"/>
                <a:cs typeface="Avenir"/>
                <a:sym typeface="Avenir"/>
              </a:rPr>
              <a:t>Developed by Caroline Moser in the early 1980’s it focuses on gender planning as an independent exercise</a:t>
            </a:r>
            <a:endParaRPr sz="2900" dirty="0">
              <a:latin typeface="Gill Sans Nova" panose="020B0602020104020203" pitchFamily="34" charset="0"/>
              <a:ea typeface="Avenir"/>
              <a:cs typeface="Avenir"/>
              <a:sym typeface="Avenir"/>
            </a:endParaRPr>
          </a:p>
          <a:p>
            <a:pPr marL="228600" lvl="0" indent="-228600" algn="l" rtl="0">
              <a:lnSpc>
                <a:spcPct val="120000"/>
              </a:lnSpc>
              <a:spcBef>
                <a:spcPts val="2200"/>
              </a:spcBef>
              <a:spcAft>
                <a:spcPts val="0"/>
              </a:spcAft>
              <a:buClr>
                <a:schemeClr val="dk1"/>
              </a:buClr>
              <a:buSzPct val="137931"/>
              <a:buChar char="•"/>
            </a:pPr>
            <a:r>
              <a:rPr lang="en-GB" sz="2900" dirty="0">
                <a:latin typeface="Gill Sans Nova" panose="020B0602020104020203" pitchFamily="34" charset="0"/>
                <a:ea typeface="Avenir"/>
                <a:cs typeface="Avenir"/>
                <a:sym typeface="Avenir"/>
              </a:rPr>
              <a:t>The framework consists of six tools based on three fundamental concepts</a:t>
            </a:r>
            <a:endParaRPr sz="2900" dirty="0">
              <a:latin typeface="Gill Sans Nova" panose="020B0602020104020203" pitchFamily="34" charset="0"/>
              <a:ea typeface="Avenir"/>
              <a:cs typeface="Avenir"/>
              <a:sym typeface="Avenir"/>
            </a:endParaRPr>
          </a:p>
          <a:p>
            <a:pPr marL="685800" lvl="1" indent="-228600" algn="l" rtl="0">
              <a:lnSpc>
                <a:spcPct val="120000"/>
              </a:lnSpc>
              <a:spcBef>
                <a:spcPts val="1700"/>
              </a:spcBef>
              <a:spcAft>
                <a:spcPts val="0"/>
              </a:spcAft>
              <a:buClr>
                <a:schemeClr val="dk1"/>
              </a:buClr>
              <a:buSzPct val="131868"/>
              <a:buChar char="•"/>
            </a:pPr>
            <a:r>
              <a:rPr lang="en-GB" sz="2600" dirty="0">
                <a:latin typeface="Gill Sans Nova" panose="020B0602020104020203" pitchFamily="34" charset="0"/>
                <a:ea typeface="Avenir"/>
                <a:cs typeface="Avenir"/>
                <a:sym typeface="Avenir"/>
              </a:rPr>
              <a:t>Identification of gender roles and women’s triple burden (productive, reproductive, and community works)</a:t>
            </a:r>
            <a:endParaRPr sz="2600" dirty="0">
              <a:latin typeface="Gill Sans Nova" panose="020B0602020104020203" pitchFamily="34" charset="0"/>
              <a:ea typeface="Avenir"/>
              <a:cs typeface="Avenir"/>
              <a:sym typeface="Avenir"/>
            </a:endParaRPr>
          </a:p>
          <a:p>
            <a:pPr marL="685800" lvl="1" indent="-228600" algn="l" rtl="0">
              <a:lnSpc>
                <a:spcPct val="120000"/>
              </a:lnSpc>
              <a:spcBef>
                <a:spcPts val="1700"/>
              </a:spcBef>
              <a:spcAft>
                <a:spcPts val="0"/>
              </a:spcAft>
              <a:buClr>
                <a:schemeClr val="dk1"/>
              </a:buClr>
              <a:buSzPct val="131868"/>
              <a:buChar char="•"/>
            </a:pPr>
            <a:r>
              <a:rPr lang="en-GB" sz="2600" dirty="0">
                <a:latin typeface="Gill Sans Nova" panose="020B0602020104020203" pitchFamily="34" charset="0"/>
                <a:ea typeface="Avenir"/>
                <a:cs typeface="Avenir"/>
                <a:sym typeface="Avenir"/>
              </a:rPr>
              <a:t>Practical needs and Strategic gender interests</a:t>
            </a:r>
            <a:endParaRPr sz="2600" dirty="0">
              <a:latin typeface="Gill Sans Nova" panose="020B0602020104020203" pitchFamily="34" charset="0"/>
              <a:ea typeface="Avenir"/>
              <a:cs typeface="Avenir"/>
              <a:sym typeface="Avenir"/>
            </a:endParaRPr>
          </a:p>
          <a:p>
            <a:pPr marL="685800" lvl="1" indent="-228600" algn="l" rtl="0">
              <a:lnSpc>
                <a:spcPct val="120000"/>
              </a:lnSpc>
              <a:spcBef>
                <a:spcPts val="1700"/>
              </a:spcBef>
              <a:spcAft>
                <a:spcPts val="0"/>
              </a:spcAft>
              <a:buClr>
                <a:schemeClr val="dk1"/>
              </a:buClr>
              <a:buSzPct val="131868"/>
              <a:buChar char="•"/>
            </a:pPr>
            <a:r>
              <a:rPr lang="en-GB" sz="2600" dirty="0">
                <a:latin typeface="Gill Sans Nova" panose="020B0602020104020203" pitchFamily="34" charset="0"/>
                <a:ea typeface="Avenir"/>
                <a:cs typeface="Avenir"/>
                <a:sym typeface="Avenir"/>
              </a:rPr>
              <a:t>Categories of Women in Development (WID) and Gender and Development (GAD) policy approaches</a:t>
            </a:r>
            <a:endParaRPr sz="2600" dirty="0">
              <a:latin typeface="Gill Sans Nova" panose="020B0602020104020203" pitchFamily="34" charset="0"/>
              <a:ea typeface="Avenir"/>
              <a:cs typeface="Avenir"/>
              <a:sym typeface="Avenir"/>
            </a:endParaRPr>
          </a:p>
          <a:p>
            <a:pPr marL="228600" lvl="0" indent="-50800" algn="l" rtl="0">
              <a:lnSpc>
                <a:spcPct val="90000"/>
              </a:lnSpc>
              <a:spcBef>
                <a:spcPts val="2200"/>
              </a:spcBef>
              <a:spcAft>
                <a:spcPts val="0"/>
              </a:spcAft>
              <a:buClr>
                <a:schemeClr val="dk1"/>
              </a:buClr>
              <a:buSzPct val="166666"/>
              <a:buNone/>
            </a:pPr>
            <a:endParaRPr dirty="0"/>
          </a:p>
        </p:txBody>
      </p:sp>
      <p:pic>
        <p:nvPicPr>
          <p:cNvPr id="178" name="Google Shape;178;p6"/>
          <p:cNvPicPr preferRelativeResize="0"/>
          <p:nvPr/>
        </p:nvPicPr>
        <p:blipFill rotWithShape="1">
          <a:blip r:embed="rId3">
            <a:alphaModFix/>
          </a:blip>
          <a:srcRect/>
          <a:stretch/>
        </p:blipFill>
        <p:spPr>
          <a:xfrm>
            <a:off x="6783328" y="590686"/>
            <a:ext cx="4736122" cy="2937606"/>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6813746" y="3666836"/>
            <a:ext cx="4768654" cy="2689014"/>
          </a:xfrm>
          <a:prstGeom prst="rect">
            <a:avLst/>
          </a:prstGeom>
          <a:noFill/>
          <a:ln>
            <a:noFill/>
          </a:ln>
        </p:spPr>
      </p:pic>
      <p:sp>
        <p:nvSpPr>
          <p:cNvPr id="7" name="TextBox 6">
            <a:extLst>
              <a:ext uri="{FF2B5EF4-FFF2-40B4-BE49-F238E27FC236}">
                <a16:creationId xmlns:a16="http://schemas.microsoft.com/office/drawing/2014/main" id="{7C548112-4DDC-4C29-AE6B-30EF73FFF639}"/>
              </a:ext>
            </a:extLst>
          </p:cNvPr>
          <p:cNvSpPr txBox="1"/>
          <p:nvPr/>
        </p:nvSpPr>
        <p:spPr>
          <a:xfrm>
            <a:off x="8648004" y="590685"/>
            <a:ext cx="2767709" cy="307777"/>
          </a:xfrm>
          <a:prstGeom prst="rect">
            <a:avLst/>
          </a:prstGeom>
          <a:noFill/>
        </p:spPr>
        <p:txBody>
          <a:bodyPr wrap="square">
            <a:spAutoFit/>
          </a:bodyPr>
          <a:lstStyle/>
          <a:p>
            <a:r>
              <a:rPr lang="en-IN" dirty="0">
                <a:solidFill>
                  <a:schemeClr val="bg1"/>
                </a:solidFill>
              </a:rPr>
              <a:t>Photo: UN Women/Fahad </a:t>
            </a:r>
            <a:r>
              <a:rPr lang="en-IN" dirty="0" err="1">
                <a:solidFill>
                  <a:schemeClr val="bg1"/>
                </a:solidFill>
              </a:rPr>
              <a:t>Kaizer</a:t>
            </a:r>
            <a:endParaRPr lang="en-IN" dirty="0">
              <a:solidFill>
                <a:schemeClr val="bg1"/>
              </a:solidFill>
            </a:endParaRPr>
          </a:p>
        </p:txBody>
      </p:sp>
      <p:sp>
        <p:nvSpPr>
          <p:cNvPr id="9" name="TextBox 8">
            <a:extLst>
              <a:ext uri="{FF2B5EF4-FFF2-40B4-BE49-F238E27FC236}">
                <a16:creationId xmlns:a16="http://schemas.microsoft.com/office/drawing/2014/main" id="{E9B23621-0664-4B1A-ABB3-35D0CE1FC195}"/>
              </a:ext>
            </a:extLst>
          </p:cNvPr>
          <p:cNvSpPr txBox="1"/>
          <p:nvPr/>
        </p:nvSpPr>
        <p:spPr>
          <a:xfrm>
            <a:off x="8116466" y="3666836"/>
            <a:ext cx="3611166" cy="307777"/>
          </a:xfrm>
          <a:prstGeom prst="rect">
            <a:avLst/>
          </a:prstGeom>
          <a:noFill/>
        </p:spPr>
        <p:txBody>
          <a:bodyPr wrap="square">
            <a:spAutoFit/>
          </a:bodyPr>
          <a:lstStyle/>
          <a:p>
            <a:r>
              <a:rPr lang="en-IN" dirty="0">
                <a:solidFill>
                  <a:schemeClr val="bg1"/>
                </a:solidFill>
              </a:rPr>
              <a:t>Photo: UN Women/</a:t>
            </a:r>
            <a:r>
              <a:rPr lang="en-IN" dirty="0" err="1">
                <a:solidFill>
                  <a:schemeClr val="bg1"/>
                </a:solidFill>
              </a:rPr>
              <a:t>Vidura</a:t>
            </a:r>
            <a:r>
              <a:rPr lang="en-IN" dirty="0">
                <a:solidFill>
                  <a:schemeClr val="bg1"/>
                </a:solidFill>
              </a:rPr>
              <a:t> Jang Bahadur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ctrTitle"/>
          </p:nvPr>
        </p:nvSpPr>
        <p:spPr>
          <a:xfrm>
            <a:off x="464369" y="591127"/>
            <a:ext cx="7448365" cy="5899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9933"/>
              </a:buClr>
              <a:buSzPts val="3600"/>
              <a:buFont typeface="DM Sans"/>
              <a:buNone/>
            </a:pPr>
            <a:r>
              <a:rPr lang="en-GB" sz="3600" dirty="0">
                <a:solidFill>
                  <a:srgbClr val="339933"/>
                </a:solidFill>
                <a:latin typeface="Gill Sans Nova" panose="020B0602020104020203" pitchFamily="34" charset="0"/>
                <a:ea typeface="Avenir"/>
                <a:cs typeface="Avenir"/>
                <a:sym typeface="Avenir"/>
              </a:rPr>
              <a:t>Moser Framework…continued</a:t>
            </a:r>
            <a:endParaRPr sz="3600" dirty="0">
              <a:solidFill>
                <a:srgbClr val="339933"/>
              </a:solidFill>
              <a:latin typeface="Gill Sans Nova" panose="020B0602020104020203" pitchFamily="34" charset="0"/>
              <a:ea typeface="Avenir"/>
              <a:cs typeface="Avenir"/>
              <a:sym typeface="Avenir"/>
            </a:endParaRPr>
          </a:p>
        </p:txBody>
      </p:sp>
      <p:sp>
        <p:nvSpPr>
          <p:cNvPr id="185" name="Google Shape;185;p7"/>
          <p:cNvSpPr txBox="1">
            <a:spLocks noGrp="1"/>
          </p:cNvSpPr>
          <p:nvPr>
            <p:ph type="body" idx="1"/>
          </p:nvPr>
        </p:nvSpPr>
        <p:spPr>
          <a:xfrm>
            <a:off x="633874" y="1173781"/>
            <a:ext cx="6879237" cy="3038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6"/>
              </a:buClr>
              <a:buSzPct val="100000"/>
              <a:buNone/>
            </a:pPr>
            <a:r>
              <a:rPr lang="en-GB" sz="1800" b="1" dirty="0">
                <a:solidFill>
                  <a:srgbClr val="009BDD"/>
                </a:solidFill>
                <a:latin typeface="Gill Sans Nova" panose="020B0602020104020203" pitchFamily="34" charset="0"/>
                <a:ea typeface="Avenir"/>
                <a:cs typeface="Avenir"/>
                <a:sym typeface="Avenir"/>
              </a:rPr>
              <a:t>Tool 1: Gender Role Identification</a:t>
            </a:r>
            <a:endParaRPr sz="1800" b="1" dirty="0">
              <a:solidFill>
                <a:srgbClr val="009BDD"/>
              </a:solidFill>
              <a:latin typeface="Gill Sans Nova" panose="020B0602020104020203" pitchFamily="34" charset="0"/>
              <a:ea typeface="Avenir"/>
              <a:cs typeface="Avenir"/>
              <a:sym typeface="Avenir"/>
            </a:endParaRPr>
          </a:p>
        </p:txBody>
      </p:sp>
      <p:grpSp>
        <p:nvGrpSpPr>
          <p:cNvPr id="186" name="Google Shape;186;p7"/>
          <p:cNvGrpSpPr/>
          <p:nvPr/>
        </p:nvGrpSpPr>
        <p:grpSpPr>
          <a:xfrm>
            <a:off x="633874" y="1562783"/>
            <a:ext cx="6787925" cy="1866217"/>
            <a:chOff x="2122" y="11027"/>
            <a:chExt cx="6787925" cy="1866217"/>
          </a:xfrm>
        </p:grpSpPr>
        <p:sp>
          <p:nvSpPr>
            <p:cNvPr id="187" name="Google Shape;187;p7"/>
            <p:cNvSpPr/>
            <p:nvPr/>
          </p:nvSpPr>
          <p:spPr>
            <a:xfrm>
              <a:off x="2122" y="11027"/>
              <a:ext cx="2069489" cy="489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88" name="Google Shape;188;p7"/>
            <p:cNvSpPr txBox="1"/>
            <p:nvPr/>
          </p:nvSpPr>
          <p:spPr>
            <a:xfrm>
              <a:off x="2122" y="11027"/>
              <a:ext cx="2069489" cy="4896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Reproductive Work</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89" name="Google Shape;189;p7"/>
            <p:cNvSpPr/>
            <p:nvPr/>
          </p:nvSpPr>
          <p:spPr>
            <a:xfrm>
              <a:off x="2122" y="500627"/>
              <a:ext cx="2069489" cy="1376617"/>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0" name="Google Shape;190;p7"/>
            <p:cNvSpPr txBox="1"/>
            <p:nvPr/>
          </p:nvSpPr>
          <p:spPr>
            <a:xfrm>
              <a:off x="2122" y="500627"/>
              <a:ext cx="2069489" cy="1376617"/>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Food preparation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Water collection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Fuel collection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Care</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191" name="Google Shape;191;p7"/>
            <p:cNvSpPr/>
            <p:nvPr/>
          </p:nvSpPr>
          <p:spPr>
            <a:xfrm>
              <a:off x="2361340" y="11027"/>
              <a:ext cx="2069489" cy="489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2" name="Google Shape;192;p7"/>
            <p:cNvSpPr txBox="1"/>
            <p:nvPr/>
          </p:nvSpPr>
          <p:spPr>
            <a:xfrm>
              <a:off x="2361340" y="11027"/>
              <a:ext cx="2069489" cy="4896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Productive Work</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3" name="Google Shape;193;p7"/>
            <p:cNvSpPr/>
            <p:nvPr/>
          </p:nvSpPr>
          <p:spPr>
            <a:xfrm>
              <a:off x="2361340" y="500627"/>
              <a:ext cx="2069489" cy="1376617"/>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4" name="Google Shape;194;p7"/>
            <p:cNvSpPr txBox="1"/>
            <p:nvPr/>
          </p:nvSpPr>
          <p:spPr>
            <a:xfrm>
              <a:off x="2361340" y="500627"/>
              <a:ext cx="2069489" cy="1376617"/>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Agriculture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Livestock</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Fodder collection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Labour</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195" name="Google Shape;195;p7"/>
            <p:cNvSpPr/>
            <p:nvPr/>
          </p:nvSpPr>
          <p:spPr>
            <a:xfrm>
              <a:off x="4720558" y="11027"/>
              <a:ext cx="2069489" cy="489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6" name="Google Shape;196;p7"/>
            <p:cNvSpPr txBox="1"/>
            <p:nvPr/>
          </p:nvSpPr>
          <p:spPr>
            <a:xfrm>
              <a:off x="4720558" y="11027"/>
              <a:ext cx="2069489" cy="4896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Community Work</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7" name="Google Shape;197;p7"/>
            <p:cNvSpPr/>
            <p:nvPr/>
          </p:nvSpPr>
          <p:spPr>
            <a:xfrm>
              <a:off x="4720558" y="500627"/>
              <a:ext cx="2069489" cy="1376617"/>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198" name="Google Shape;198;p7"/>
            <p:cNvSpPr txBox="1"/>
            <p:nvPr/>
          </p:nvSpPr>
          <p:spPr>
            <a:xfrm>
              <a:off x="4720558" y="500627"/>
              <a:ext cx="2069489" cy="1376617"/>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Village health &amp; Sanitation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Forest protection</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sp>
        <p:nvSpPr>
          <p:cNvPr id="199" name="Google Shape;199;p7"/>
          <p:cNvSpPr txBox="1"/>
          <p:nvPr/>
        </p:nvSpPr>
        <p:spPr>
          <a:xfrm>
            <a:off x="7912734" y="1045325"/>
            <a:ext cx="3930021" cy="4308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700" b="1" i="0" u="none" strike="noStrike" cap="none" dirty="0">
                <a:solidFill>
                  <a:srgbClr val="009BDD"/>
                </a:solidFill>
                <a:latin typeface="Gill Sans Nova" panose="020B0602020104020203" pitchFamily="34" charset="0"/>
                <a:ea typeface="Avenir"/>
                <a:cs typeface="Avenir"/>
                <a:sym typeface="Avenir"/>
              </a:rPr>
              <a:t>Tool 2: Gender Needs Assessment</a:t>
            </a:r>
            <a:endParaRPr sz="1700" b="1" i="0" u="none" strike="noStrike" cap="none" dirty="0">
              <a:solidFill>
                <a:srgbClr val="009BDD"/>
              </a:solidFill>
              <a:latin typeface="Gill Sans Nova" panose="020B0602020104020203" pitchFamily="34" charset="0"/>
              <a:ea typeface="Avenir"/>
              <a:cs typeface="Avenir"/>
              <a:sym typeface="Avenir"/>
            </a:endParaRPr>
          </a:p>
        </p:txBody>
      </p:sp>
      <p:grpSp>
        <p:nvGrpSpPr>
          <p:cNvPr id="200" name="Google Shape;200;p7"/>
          <p:cNvGrpSpPr/>
          <p:nvPr/>
        </p:nvGrpSpPr>
        <p:grpSpPr>
          <a:xfrm>
            <a:off x="8380311" y="1506079"/>
            <a:ext cx="3028927" cy="4407181"/>
            <a:chOff x="302072" y="53"/>
            <a:chExt cx="3028927" cy="4407181"/>
          </a:xfrm>
        </p:grpSpPr>
        <p:sp>
          <p:nvSpPr>
            <p:cNvPr id="201" name="Google Shape;201;p7"/>
            <p:cNvSpPr/>
            <p:nvPr/>
          </p:nvSpPr>
          <p:spPr>
            <a:xfrm>
              <a:off x="316493" y="53"/>
              <a:ext cx="3000085" cy="214984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02" name="Google Shape;202;p7"/>
            <p:cNvSpPr txBox="1"/>
            <p:nvPr/>
          </p:nvSpPr>
          <p:spPr>
            <a:xfrm>
              <a:off x="316493" y="53"/>
              <a:ext cx="3000085" cy="2149844"/>
            </a:xfrm>
            <a:prstGeom prst="rect">
              <a:avLst/>
            </a:prstGeom>
            <a:solidFill>
              <a:srgbClr val="0099CC"/>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2400"/>
                <a:buFont typeface="DM Sans"/>
                <a:buNone/>
              </a:pPr>
              <a:r>
                <a:rPr lang="en-GB" sz="1600" b="1" i="0" u="none" strike="noStrike" cap="none" dirty="0">
                  <a:solidFill>
                    <a:schemeClr val="lt1"/>
                  </a:solidFill>
                  <a:latin typeface="Gill Sans Nova" panose="020B0602020104020203" pitchFamily="34" charset="0"/>
                  <a:ea typeface="Avenir"/>
                  <a:cs typeface="Avenir"/>
                  <a:sym typeface="Avenir"/>
                </a:rPr>
                <a:t>Practical Needs</a:t>
              </a:r>
              <a:endParaRPr sz="1600" b="1" i="0" u="none" strike="noStrike" cap="none" dirty="0">
                <a:solidFill>
                  <a:srgbClr val="000000"/>
                </a:solidFill>
                <a:latin typeface="Gill Sans Nova" panose="020B0602020104020203" pitchFamily="34" charset="0"/>
                <a:ea typeface="Avenir"/>
                <a:cs typeface="Avenir"/>
                <a:sym typeface="Avenir"/>
              </a:endParaRPr>
            </a:p>
            <a:p>
              <a:pPr marL="171450" marR="0" lvl="1" indent="-171450" algn="l" rtl="0">
                <a:lnSpc>
                  <a:spcPct val="90000"/>
                </a:lnSpc>
                <a:spcBef>
                  <a:spcPts val="84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Food Security</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Water Provision</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Primary health care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Fuel and fodder provision</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203" name="Google Shape;203;p7"/>
            <p:cNvSpPr/>
            <p:nvPr/>
          </p:nvSpPr>
          <p:spPr>
            <a:xfrm>
              <a:off x="302072" y="2257390"/>
              <a:ext cx="3028927" cy="214984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04" name="Google Shape;204;p7"/>
            <p:cNvSpPr txBox="1"/>
            <p:nvPr/>
          </p:nvSpPr>
          <p:spPr>
            <a:xfrm>
              <a:off x="302072" y="2257390"/>
              <a:ext cx="3028927" cy="2149844"/>
            </a:xfrm>
            <a:prstGeom prst="rect">
              <a:avLst/>
            </a:prstGeom>
            <a:solidFill>
              <a:srgbClr val="0099CC"/>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2400"/>
                <a:buFont typeface="Calibri"/>
                <a:buNone/>
              </a:pPr>
              <a:r>
                <a:rPr lang="en-GB" sz="1600" b="1" i="0" u="none" strike="noStrike" cap="none" dirty="0">
                  <a:solidFill>
                    <a:schemeClr val="lt1"/>
                  </a:solidFill>
                  <a:latin typeface="Gill Sans Nova" panose="020B0602020104020203" pitchFamily="34" charset="0"/>
                  <a:ea typeface="Avenir"/>
                  <a:cs typeface="Avenir"/>
                  <a:sym typeface="Avenir"/>
                </a:rPr>
                <a:t>Strategic Needs</a:t>
              </a:r>
              <a:endParaRPr sz="1600" b="1" i="0" u="none" strike="noStrike" cap="none" dirty="0">
                <a:solidFill>
                  <a:srgbClr val="000000"/>
                </a:solidFill>
                <a:latin typeface="Gill Sans Nova" panose="020B0602020104020203" pitchFamily="34" charset="0"/>
                <a:ea typeface="Avenir"/>
                <a:cs typeface="Avenir"/>
                <a:sym typeface="Avenir"/>
              </a:endParaRPr>
            </a:p>
            <a:p>
              <a:pPr marL="171450" marR="0" lvl="1" indent="-171450" algn="l" rtl="0">
                <a:lnSpc>
                  <a:spcPct val="90000"/>
                </a:lnSpc>
                <a:spcBef>
                  <a:spcPts val="840"/>
                </a:spcBef>
                <a:spcAft>
                  <a:spcPts val="0"/>
                </a:spcAft>
                <a:buClr>
                  <a:schemeClr val="lt1"/>
                </a:buClr>
                <a:buSzPts val="1800"/>
                <a:buFont typeface="Calibri"/>
                <a:buChar char="•"/>
              </a:pPr>
              <a:r>
                <a:rPr lang="en-GB" sz="1600" b="0" i="0" u="none" strike="noStrike" cap="none" dirty="0">
                  <a:solidFill>
                    <a:schemeClr val="lt1"/>
                  </a:solidFill>
                  <a:latin typeface="Gill Sans Nova" panose="020B0602020104020203" pitchFamily="34" charset="0"/>
                  <a:ea typeface="Avenir"/>
                  <a:cs typeface="Avenir"/>
                  <a:sym typeface="Avenir"/>
                </a:rPr>
                <a:t>Joint land and house title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Calibri"/>
                <a:buChar char="•"/>
              </a:pPr>
              <a:r>
                <a:rPr lang="en-GB" sz="1600" b="0" i="0" u="none" strike="noStrike" cap="none" dirty="0">
                  <a:solidFill>
                    <a:schemeClr val="lt1"/>
                  </a:solidFill>
                  <a:latin typeface="Gill Sans Nova" panose="020B0602020104020203" pitchFamily="34" charset="0"/>
                  <a:ea typeface="Avenir"/>
                  <a:cs typeface="Avenir"/>
                  <a:sym typeface="Avenir"/>
                </a:rPr>
                <a:t>More cash income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Calibri"/>
                <a:buChar char="•"/>
              </a:pPr>
              <a:r>
                <a:rPr lang="en-GB" sz="1600" b="0" i="0" u="none" strike="noStrike" cap="none" dirty="0">
                  <a:solidFill>
                    <a:schemeClr val="lt1"/>
                  </a:solidFill>
                  <a:latin typeface="Gill Sans Nova" panose="020B0602020104020203" pitchFamily="34" charset="0"/>
                  <a:ea typeface="Avenir"/>
                  <a:cs typeface="Avenir"/>
                  <a:sym typeface="Avenir"/>
                </a:rPr>
                <a:t>Involvement in policy making</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Calibri"/>
                <a:buChar char="•"/>
              </a:pPr>
              <a:r>
                <a:rPr lang="en-GB" sz="1600" b="0" i="0" u="none" strike="noStrike" cap="none" dirty="0">
                  <a:solidFill>
                    <a:schemeClr val="lt1"/>
                  </a:solidFill>
                  <a:latin typeface="Gill Sans Nova" panose="020B0602020104020203" pitchFamily="34" charset="0"/>
                  <a:ea typeface="Avenir"/>
                  <a:cs typeface="Avenir"/>
                  <a:sym typeface="Avenir"/>
                </a:rPr>
                <a:t>Access to legal mechanisms in case of abuse</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sp>
        <p:nvSpPr>
          <p:cNvPr id="205" name="Google Shape;205;p7"/>
          <p:cNvSpPr txBox="1"/>
          <p:nvPr/>
        </p:nvSpPr>
        <p:spPr>
          <a:xfrm>
            <a:off x="590593" y="3626099"/>
            <a:ext cx="6965798" cy="304437"/>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accent6"/>
              </a:buClr>
              <a:buSzPts val="1700"/>
              <a:buFont typeface="Arial"/>
              <a:buNone/>
            </a:pPr>
            <a:r>
              <a:rPr lang="en-GB" sz="1700" b="1" i="0" u="none" strike="noStrike" cap="none" dirty="0">
                <a:solidFill>
                  <a:srgbClr val="009BDD"/>
                </a:solidFill>
                <a:latin typeface="Gill Sans Nova" panose="020B0602020104020203" pitchFamily="34" charset="0"/>
                <a:ea typeface="Avenir"/>
                <a:cs typeface="Avenir"/>
                <a:sym typeface="Avenir"/>
              </a:rPr>
              <a:t>Tool 3: Disaggregated control of resources and decision-making</a:t>
            </a:r>
            <a:endParaRPr sz="1700" b="1" i="0" u="none" strike="noStrike" cap="none" dirty="0">
              <a:solidFill>
                <a:srgbClr val="009BDD"/>
              </a:solidFill>
              <a:latin typeface="Gill Sans Nova" panose="020B0602020104020203" pitchFamily="34" charset="0"/>
              <a:ea typeface="Avenir"/>
              <a:cs typeface="Avenir"/>
              <a:sym typeface="Avenir"/>
            </a:endParaRPr>
          </a:p>
        </p:txBody>
      </p:sp>
      <p:grpSp>
        <p:nvGrpSpPr>
          <p:cNvPr id="206" name="Google Shape;206;p7"/>
          <p:cNvGrpSpPr/>
          <p:nvPr/>
        </p:nvGrpSpPr>
        <p:grpSpPr>
          <a:xfrm>
            <a:off x="642611" y="4033196"/>
            <a:ext cx="6792438" cy="1901880"/>
            <a:chOff x="2123" y="103426"/>
            <a:chExt cx="6792438" cy="1901880"/>
          </a:xfrm>
        </p:grpSpPr>
        <p:sp>
          <p:nvSpPr>
            <p:cNvPr id="207" name="Google Shape;207;p7"/>
            <p:cNvSpPr/>
            <p:nvPr/>
          </p:nvSpPr>
          <p:spPr>
            <a:xfrm>
              <a:off x="2123" y="103426"/>
              <a:ext cx="2070865" cy="5184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08" name="Google Shape;208;p7"/>
            <p:cNvSpPr txBox="1"/>
            <p:nvPr/>
          </p:nvSpPr>
          <p:spPr>
            <a:xfrm>
              <a:off x="2123" y="103426"/>
              <a:ext cx="2070865" cy="5184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Resources</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09" name="Google Shape;209;p7"/>
            <p:cNvSpPr/>
            <p:nvPr/>
          </p:nvSpPr>
          <p:spPr>
            <a:xfrm>
              <a:off x="2123" y="621826"/>
              <a:ext cx="2070865" cy="138348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0" name="Google Shape;210;p7"/>
            <p:cNvSpPr txBox="1"/>
            <p:nvPr/>
          </p:nvSpPr>
          <p:spPr>
            <a:xfrm>
              <a:off x="2123" y="621826"/>
              <a:ext cx="2070865" cy="1383480"/>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Land</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House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Cash Income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Food Stock</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211" name="Google Shape;211;p7"/>
            <p:cNvSpPr/>
            <p:nvPr/>
          </p:nvSpPr>
          <p:spPr>
            <a:xfrm>
              <a:off x="2362910" y="103426"/>
              <a:ext cx="2070865" cy="5184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2" name="Google Shape;212;p7"/>
            <p:cNvSpPr txBox="1"/>
            <p:nvPr/>
          </p:nvSpPr>
          <p:spPr>
            <a:xfrm>
              <a:off x="2362910" y="103426"/>
              <a:ext cx="2070865" cy="5184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Control</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3" name="Google Shape;213;p7"/>
            <p:cNvSpPr/>
            <p:nvPr/>
          </p:nvSpPr>
          <p:spPr>
            <a:xfrm>
              <a:off x="2362910" y="621826"/>
              <a:ext cx="2070865" cy="138348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4" name="Google Shape;214;p7"/>
            <p:cNvSpPr txBox="1"/>
            <p:nvPr/>
          </p:nvSpPr>
          <p:spPr>
            <a:xfrm>
              <a:off x="2362910" y="621826"/>
              <a:ext cx="2070865" cy="1383480"/>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Female</a:t>
              </a:r>
              <a:endParaRPr sz="1600" b="0" i="0" u="none" strike="noStrike" cap="none" dirty="0">
                <a:solidFill>
                  <a:schemeClr val="lt1"/>
                </a:solidFill>
                <a:latin typeface="Gill Sans Nova" panose="020B0602020104020203" pitchFamily="34" charset="0"/>
                <a:ea typeface="Avenir"/>
                <a:cs typeface="Avenir"/>
                <a:sym typeface="Avenir"/>
              </a:endParaRPr>
            </a:p>
          </p:txBody>
        </p:sp>
        <p:sp>
          <p:nvSpPr>
            <p:cNvPr id="215" name="Google Shape;215;p7"/>
            <p:cNvSpPr/>
            <p:nvPr/>
          </p:nvSpPr>
          <p:spPr>
            <a:xfrm>
              <a:off x="4723696" y="103426"/>
              <a:ext cx="2070865" cy="5184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6" name="Google Shape;216;p7"/>
            <p:cNvSpPr txBox="1"/>
            <p:nvPr/>
          </p:nvSpPr>
          <p:spPr>
            <a:xfrm>
              <a:off x="4723696" y="103426"/>
              <a:ext cx="2070865" cy="518400"/>
            </a:xfrm>
            <a:prstGeom prst="rect">
              <a:avLst/>
            </a:prstGeom>
            <a:solidFill>
              <a:srgbClr val="0099CC"/>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DM Sans"/>
                <a:buNone/>
              </a:pPr>
              <a:r>
                <a:rPr lang="en-GB" sz="1600" b="0" i="0" u="none" strike="noStrike" cap="none" dirty="0">
                  <a:solidFill>
                    <a:schemeClr val="lt1"/>
                  </a:solidFill>
                  <a:latin typeface="Gill Sans Nova" panose="020B0602020104020203" pitchFamily="34" charset="0"/>
                  <a:ea typeface="Avenir"/>
                  <a:cs typeface="Avenir"/>
                  <a:sym typeface="Avenir"/>
                </a:rPr>
                <a:t>Decision-making</a:t>
              </a: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7" name="Google Shape;217;p7"/>
            <p:cNvSpPr/>
            <p:nvPr/>
          </p:nvSpPr>
          <p:spPr>
            <a:xfrm>
              <a:off x="4723696" y="621826"/>
              <a:ext cx="2070865" cy="138348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ill Sans Nova" panose="020B0602020104020203" pitchFamily="34" charset="0"/>
                <a:ea typeface="Avenir"/>
                <a:cs typeface="Avenir"/>
                <a:sym typeface="Avenir"/>
              </a:endParaRPr>
            </a:p>
          </p:txBody>
        </p:sp>
        <p:sp>
          <p:nvSpPr>
            <p:cNvPr id="218" name="Google Shape;218;p7"/>
            <p:cNvSpPr txBox="1"/>
            <p:nvPr/>
          </p:nvSpPr>
          <p:spPr>
            <a:xfrm>
              <a:off x="4723696" y="621826"/>
              <a:ext cx="2070865" cy="1383480"/>
            </a:xfrm>
            <a:prstGeom prst="rect">
              <a:avLst/>
            </a:prstGeom>
            <a:solidFill>
              <a:srgbClr val="339933"/>
            </a:solidFill>
            <a:ln>
              <a:noFill/>
            </a:ln>
          </p:spPr>
          <p:txBody>
            <a:bodyPr spcFirstLastPara="1" wrap="square" lIns="96000" tIns="96000" rIns="128000" bIns="144000" anchor="t" anchorCtr="0">
              <a:noAutofit/>
            </a:bodyPr>
            <a:lstStyle/>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 and Female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Male</a:t>
              </a:r>
              <a:endParaRPr sz="1600" b="0" i="0" u="none" strike="noStrike" cap="none" dirty="0">
                <a:solidFill>
                  <a:schemeClr val="lt1"/>
                </a:solidFill>
                <a:latin typeface="Gill Sans Nova" panose="020B0602020104020203" pitchFamily="34" charset="0"/>
                <a:ea typeface="Avenir"/>
                <a:cs typeface="Avenir"/>
                <a:sym typeface="Avenir"/>
              </a:endParaRPr>
            </a:p>
            <a:p>
              <a:pPr marL="171450" marR="0" lvl="1" indent="-171450" algn="l" rtl="0">
                <a:lnSpc>
                  <a:spcPct val="90000"/>
                </a:lnSpc>
                <a:spcBef>
                  <a:spcPts val="270"/>
                </a:spcBef>
                <a:spcAft>
                  <a:spcPts val="0"/>
                </a:spcAft>
                <a:buClr>
                  <a:schemeClr val="lt1"/>
                </a:buClr>
                <a:buSzPts val="1800"/>
                <a:buFont typeface="DM Sans"/>
                <a:buChar char="•"/>
              </a:pPr>
              <a:r>
                <a:rPr lang="en-GB" sz="1600" b="0" i="0" u="none" strike="noStrike" cap="none" dirty="0">
                  <a:solidFill>
                    <a:schemeClr val="lt1"/>
                  </a:solidFill>
                  <a:latin typeface="Gill Sans Nova" panose="020B0602020104020203" pitchFamily="34" charset="0"/>
                  <a:ea typeface="Avenir"/>
                  <a:cs typeface="Avenir"/>
                  <a:sym typeface="Avenir"/>
                </a:rPr>
                <a:t>Female</a:t>
              </a:r>
              <a:endParaRPr sz="1600" b="0" i="0" u="none" strike="noStrike" cap="none" dirty="0">
                <a:solidFill>
                  <a:schemeClr val="lt1"/>
                </a:solidFill>
                <a:latin typeface="Gill Sans Nova" panose="020B0602020104020203" pitchFamily="34" charset="0"/>
                <a:ea typeface="Avenir"/>
                <a:cs typeface="Avenir"/>
                <a:sym typeface="Avenir"/>
              </a:endParaRPr>
            </a:p>
          </p:txBody>
        </p:sp>
      </p:grpSp>
      <p:sp>
        <p:nvSpPr>
          <p:cNvPr id="219" name="Google Shape;219;p7"/>
          <p:cNvSpPr/>
          <p:nvPr/>
        </p:nvSpPr>
        <p:spPr>
          <a:xfrm>
            <a:off x="7525481" y="1914324"/>
            <a:ext cx="843862" cy="486340"/>
          </a:xfrm>
          <a:prstGeom prst="rightArrow">
            <a:avLst>
              <a:gd name="adj1" fmla="val 50000"/>
              <a:gd name="adj2" fmla="val 50000"/>
            </a:avLst>
          </a:prstGeom>
          <a:solidFill>
            <a:srgbClr val="0099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7"/>
          <p:cNvSpPr/>
          <p:nvPr/>
        </p:nvSpPr>
        <p:spPr>
          <a:xfrm>
            <a:off x="7525481" y="4374837"/>
            <a:ext cx="770887" cy="486340"/>
          </a:xfrm>
          <a:prstGeom prst="rightArrow">
            <a:avLst>
              <a:gd name="adj1" fmla="val 50000"/>
              <a:gd name="adj2" fmla="val 50000"/>
            </a:avLst>
          </a:prstGeom>
          <a:solidFill>
            <a:srgbClr val="0099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1C2DE2654EABE24CB34213B932CACF73" ma:contentTypeVersion="13" ma:contentTypeDescription="Create a new document." ma:contentTypeScope="" ma:versionID="ebce395a1a78621b3ae358f12c65b431">
  <xsd:schema xmlns:xsd="http://www.w3.org/2001/XMLSchema" xmlns:xs="http://www.w3.org/2001/XMLSchema" xmlns:p="http://schemas.microsoft.com/office/2006/metadata/properties" xmlns:ns2="6af957f9-d7c2-49ad-b823-204c2929738d" xmlns:ns3="2adba978-3ea5-49dc-a411-a06306ec3566" targetNamespace="http://schemas.microsoft.com/office/2006/metadata/properties" ma:root="true" ma:fieldsID="3bc52847a05b6c3b46fb7945f0e4bddd" ns2:_="" ns3:_="">
    <xsd:import namespace="6af957f9-d7c2-49ad-b823-204c2929738d"/>
    <xsd:import namespace="2adba978-3ea5-49dc-a411-a06306ec356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957f9-d7c2-49ad-b823-204c292973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dba978-3ea5-49dc-a411-a06306ec35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EAB1C-DFA4-4B21-BD4E-7AEABC407B77}">
  <ds:schemaRefs>
    <ds:schemaRef ds:uri="http://schemas.microsoft.com/sharepoint/v3/contenttype/forms"/>
  </ds:schemaRefs>
</ds:datastoreItem>
</file>

<file path=customXml/itemProps2.xml><?xml version="1.0" encoding="utf-8"?>
<ds:datastoreItem xmlns:ds="http://schemas.openxmlformats.org/officeDocument/2006/customXml" ds:itemID="{FE00D3D9-DB1A-4A81-BE7E-141EDE0BB103}">
  <ds:schemaRefs>
    <ds:schemaRef ds:uri="http://schemas.microsoft.com/sharepoint/events"/>
  </ds:schemaRefs>
</ds:datastoreItem>
</file>

<file path=customXml/itemProps3.xml><?xml version="1.0" encoding="utf-8"?>
<ds:datastoreItem xmlns:ds="http://schemas.openxmlformats.org/officeDocument/2006/customXml" ds:itemID="{2C92D7CE-A127-4FA2-9BCC-640C060B5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957f9-d7c2-49ad-b823-204c2929738d"/>
    <ds:schemaRef ds:uri="2adba978-3ea5-49dc-a411-a06306ec3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F8E0ED-6168-4A44-9E22-60FF7C4424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TotalTime>
  <Words>2104</Words>
  <Application>Microsoft Office PowerPoint</Application>
  <PresentationFormat>Widescreen</PresentationFormat>
  <Paragraphs>382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 Nova</vt:lpstr>
      <vt:lpstr>Calibri</vt:lpstr>
      <vt:lpstr>Roboto</vt:lpstr>
      <vt:lpstr>DM Sans</vt:lpstr>
      <vt:lpstr>Arial</vt:lpstr>
      <vt:lpstr>Barlow</vt:lpstr>
      <vt:lpstr>Office Theme</vt:lpstr>
      <vt:lpstr>Tools for Gender Analysis and   Assessment for Climate Change and Disaster Risk Reduction Projects</vt:lpstr>
      <vt:lpstr>Understanding Gender Mainstreaming</vt:lpstr>
      <vt:lpstr>Let’s discuss</vt:lpstr>
      <vt:lpstr>Gender mainstreaming is required</vt:lpstr>
      <vt:lpstr>Gender mainstreaming tools across the project cycle</vt:lpstr>
      <vt:lpstr>Step 1: Gender Analysis</vt:lpstr>
      <vt:lpstr>Gender Analysis is the first step of gender mainstreaming</vt:lpstr>
      <vt:lpstr>Moser Framework</vt:lpstr>
      <vt:lpstr>Moser Framework…continued</vt:lpstr>
      <vt:lpstr>Moser Framework…continued</vt:lpstr>
      <vt:lpstr>Harvard Analytical Framework</vt:lpstr>
      <vt:lpstr>Harvard Framework Tool 1: Activity Profile</vt:lpstr>
      <vt:lpstr>Harvard Framework Tool 2: Access and Control Profile</vt:lpstr>
      <vt:lpstr>Harvard Framework Tool 3: Influencing Factors</vt:lpstr>
      <vt:lpstr>Gender Analysis Matrix (GAM)</vt:lpstr>
      <vt:lpstr>Step 2: Gender Assessment</vt:lpstr>
      <vt:lpstr>Gender Assessments are key in CCDRR projects</vt:lpstr>
      <vt:lpstr>Gender Assessments Tools</vt:lpstr>
      <vt:lpstr>Capacity and Vulnerability Analysis (CVA) Framework</vt:lpstr>
      <vt:lpstr>CVA framework continued</vt:lpstr>
      <vt:lpstr>Gender-Aware Climate Vulnerability and Capacity Assessment (GCVCA)</vt:lpstr>
      <vt:lpstr>GCVCA continued</vt:lpstr>
      <vt:lpstr>Rapid Gender Assessment during crisis</vt:lpstr>
      <vt:lpstr>Sectoral Scoping Studies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Gender Analysis and   Assessment for Climate Change and Disaster Risk Reduction Projects</dc:title>
  <dc:creator>SOEJOETI Ariani Hasanah</dc:creator>
  <cp:lastModifiedBy>Bobae Lee</cp:lastModifiedBy>
  <cp:revision>3</cp:revision>
  <dcterms:created xsi:type="dcterms:W3CDTF">2021-08-11T15:12:32Z</dcterms:created>
  <dcterms:modified xsi:type="dcterms:W3CDTF">2021-12-02T07:53:24Z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2021-08-09T11:46:02Z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06ef6f17-73ef-4d09-8d6d-30b795058354</vt:lpwstr>
  </property>
  <property fmtid="{D5CDD505-2E9C-101B-9397-08002B2CF9AE}" pid="8" name="MSIP_Label_2059aa38-f392-4105-be92-628035578272_ContentBits">
    <vt:lpwstr>0</vt:lpwstr>
  </property>
  <property fmtid="{D5CDD505-2E9C-101B-9397-08002B2CF9AE}" pid="9" name="ContentTypeId">
    <vt:lpwstr>0x0101001C2DE2654EABE24CB34213B932CACF73</vt:lpwstr>
  </property>
</Properties>
</file>