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5"/>
  </p:sldMasterIdLst>
  <p:notesMasterIdLst>
    <p:notesMasterId r:id="rId33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12192000" cy="6858000"/>
  <p:notesSz cx="6858000" cy="9144000"/>
  <p:embeddedFontLst>
    <p:embeddedFont>
      <p:font typeface="Aharoni" panose="02010803020104030203" pitchFamily="2" charset="-79"/>
      <p:bold r:id="rId34"/>
    </p:embeddedFont>
    <p:embeddedFont>
      <p:font typeface="Barlow" panose="00000500000000000000" pitchFamily="2" charset="0"/>
      <p:regular r:id="rId35"/>
      <p:bold r:id="rId36"/>
      <p:italic r:id="rId37"/>
      <p:bold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DM Sans" panose="020B0604020202020204" charset="0"/>
      <p:regular r:id="rId43"/>
      <p:bold r:id="rId44"/>
      <p:italic r:id="rId45"/>
      <p:boldItalic r:id="rId46"/>
    </p:embeddedFont>
    <p:embeddedFont>
      <p:font typeface="Gill Sans Nova" panose="020B0602020104020203" pitchFamily="34" charset="0"/>
      <p:regular r:id="rId47"/>
      <p:bold r:id="rId48"/>
      <p:italic r:id="rId49"/>
      <p:boldItalic r:id="rId50"/>
    </p:embeddedFont>
    <p:embeddedFont>
      <p:font typeface="Roboto" panose="02000000000000000000" pitchFamily="2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5" roundtripDataSignature="AMtx7mjAEYo/MTlgfSjZwyPflyrP/0q7L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bae Lee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DB4F9D-BFFF-4F5E-9129-02CD0E70B973}" v="1" dt="2021-12-02T07:54:30.983"/>
  </p1510:revLst>
</p1510:revInfo>
</file>

<file path=ppt/tableStyles.xml><?xml version="1.0" encoding="utf-8"?>
<a:tblStyleLst xmlns:a="http://schemas.openxmlformats.org/drawingml/2006/main" def="{568B3D39-7AFF-4EF3-8DEA-15A475AD830A}">
  <a:tblStyle styleId="{568B3D39-7AFF-4EF3-8DEA-15A475AD830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8EBF5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/>
      <a:tcStyle>
        <a:tcBdr/>
        <a:fill>
          <a:solidFill>
            <a:srgbClr val="E8EBF5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0B4222F3-0FB7-4AD1-8364-582993F68F8F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14"/>
    <p:restoredTop sz="94697"/>
  </p:normalViewPr>
  <p:slideViewPr>
    <p:cSldViewPr snapToGrid="0">
      <p:cViewPr varScale="1">
        <p:scale>
          <a:sx n="51" d="100"/>
          <a:sy n="51" d="100"/>
        </p:scale>
        <p:origin x="3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6.fntdata"/><Relationship Id="rId21" Type="http://schemas.openxmlformats.org/officeDocument/2006/relationships/slide" Target="slides/slide16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customschemas.google.com/relationships/presentationmetadata" Target="metadata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font" Target="fonts/font8.fntdata"/><Relationship Id="rId54" Type="http://schemas.openxmlformats.org/officeDocument/2006/relationships/font" Target="fonts/font21.fntdata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font" Target="fonts/font20.fntdata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57" Type="http://schemas.openxmlformats.org/officeDocument/2006/relationships/presProps" Target="presProps.xml"/><Relationship Id="rId61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11.fntdata"/><Relationship Id="rId52" Type="http://schemas.openxmlformats.org/officeDocument/2006/relationships/font" Target="fonts/font19.fntdata"/><Relationship Id="rId60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font" Target="fonts/font18.fntdata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5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bae Lee" userId="85db40ad-74ec-4d22-96e0-1292884f05e3" providerId="ADAL" clId="{CADB4F9D-BFFF-4F5E-9129-02CD0E70B973}"/>
    <pc:docChg chg="custSel modSld">
      <pc:chgData name="Bobae Lee" userId="85db40ad-74ec-4d22-96e0-1292884f05e3" providerId="ADAL" clId="{CADB4F9D-BFFF-4F5E-9129-02CD0E70B973}" dt="2021-12-02T07:54:38.008" v="3" actId="20577"/>
      <pc:docMkLst>
        <pc:docMk/>
      </pc:docMkLst>
      <pc:sldChg chg="modSp mod">
        <pc:chgData name="Bobae Lee" userId="85db40ad-74ec-4d22-96e0-1292884f05e3" providerId="ADAL" clId="{CADB4F9D-BFFF-4F5E-9129-02CD0E70B973}" dt="2021-12-02T07:54:38.008" v="3" actId="20577"/>
        <pc:sldMkLst>
          <pc:docMk/>
          <pc:sldMk cId="0" sldId="256"/>
        </pc:sldMkLst>
        <pc:spChg chg="mod">
          <ac:chgData name="Bobae Lee" userId="85db40ad-74ec-4d22-96e0-1292884f05e3" providerId="ADAL" clId="{CADB4F9D-BFFF-4F5E-9129-02CD0E70B973}" dt="2021-12-02T07:54:38.008" v="3" actId="20577"/>
          <ac:spMkLst>
            <pc:docMk/>
            <pc:sldMk cId="0" sldId="256"/>
            <ac:spMk id="75" creationId="{00000000-0000-0000-0000-000000000000}"/>
          </ac:spMkLst>
        </pc:spChg>
      </pc:sldChg>
      <pc:sldChg chg="modSp mod">
        <pc:chgData name="Bobae Lee" userId="85db40ad-74ec-4d22-96e0-1292884f05e3" providerId="ADAL" clId="{CADB4F9D-BFFF-4F5E-9129-02CD0E70B973}" dt="2021-12-02T07:54:31.589" v="0" actId="27636"/>
        <pc:sldMkLst>
          <pc:docMk/>
          <pc:sldMk cId="0" sldId="259"/>
        </pc:sldMkLst>
        <pc:spChg chg="mod">
          <ac:chgData name="Bobae Lee" userId="85db40ad-74ec-4d22-96e0-1292884f05e3" providerId="ADAL" clId="{CADB4F9D-BFFF-4F5E-9129-02CD0E70B973}" dt="2021-12-02T07:54:31.589" v="0" actId="27636"/>
          <ac:spMkLst>
            <pc:docMk/>
            <pc:sldMk cId="0" sldId="259"/>
            <ac:spMk id="96" creationId="{00000000-0000-0000-0000-000000000000}"/>
          </ac:spMkLst>
        </pc:spChg>
      </pc:sldChg>
      <pc:sldChg chg="modSp mod">
        <pc:chgData name="Bobae Lee" userId="85db40ad-74ec-4d22-96e0-1292884f05e3" providerId="ADAL" clId="{CADB4F9D-BFFF-4F5E-9129-02CD0E70B973}" dt="2021-12-02T07:54:31.604" v="1" actId="27636"/>
        <pc:sldMkLst>
          <pc:docMk/>
          <pc:sldMk cId="0" sldId="262"/>
        </pc:sldMkLst>
        <pc:spChg chg="mod">
          <ac:chgData name="Bobae Lee" userId="85db40ad-74ec-4d22-96e0-1292884f05e3" providerId="ADAL" clId="{CADB4F9D-BFFF-4F5E-9129-02CD0E70B973}" dt="2021-12-02T07:54:31.604" v="1" actId="27636"/>
          <ac:spMkLst>
            <pc:docMk/>
            <pc:sldMk cId="0" sldId="262"/>
            <ac:spMk id="115" creationId="{00000000-0000-0000-0000-000000000000}"/>
          </ac:spMkLst>
        </pc:spChg>
      </pc:sldChg>
      <pc:sldChg chg="modSp mod">
        <pc:chgData name="Bobae Lee" userId="85db40ad-74ec-4d22-96e0-1292884f05e3" providerId="ADAL" clId="{CADB4F9D-BFFF-4F5E-9129-02CD0E70B973}" dt="2021-12-02T07:54:31.621" v="2" actId="27636"/>
        <pc:sldMkLst>
          <pc:docMk/>
          <pc:sldMk cId="0" sldId="268"/>
        </pc:sldMkLst>
        <pc:spChg chg="mod">
          <ac:chgData name="Bobae Lee" userId="85db40ad-74ec-4d22-96e0-1292884f05e3" providerId="ADAL" clId="{CADB4F9D-BFFF-4F5E-9129-02CD0E70B973}" dt="2021-12-02T07:54:31.621" v="2" actId="27636"/>
          <ac:spMkLst>
            <pc:docMk/>
            <pc:sldMk cId="0" sldId="268"/>
            <ac:spMk id="18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1" dirty="0">
                <a:solidFill>
                  <a:schemeClr val="lt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Suggested time for the presentation: 30 minutes</a:t>
            </a:r>
            <a:endParaRPr sz="1100" b="1" i="0" u="none" strike="noStrike" cap="none" dirty="0">
              <a:solidFill>
                <a:schemeClr val="lt1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chemeClr val="lt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More information: UN Women Training Manual on Gender and Climate Change Resilience (Pages 156-171)</a:t>
            </a:r>
            <a:endParaRPr sz="1100" b="1" i="0" u="none" strike="noStrike" cap="none" dirty="0">
              <a:solidFill>
                <a:schemeClr val="lt1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2" name="Google Shape;16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Undertaking gender analysis with both men and women helps the communities understand the gender concerns in CCDRR and plan for the same</a:t>
            </a:r>
            <a:endParaRPr dirty="0"/>
          </a:p>
        </p:txBody>
      </p:sp>
      <p:sp>
        <p:nvSpPr>
          <p:cNvPr id="168" name="Google Shape;1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Pre-select the tools to be shown based on participant profile and time availability</a:t>
            </a:r>
            <a:endParaRPr/>
          </a:p>
        </p:txBody>
      </p:sp>
      <p:sp>
        <p:nvSpPr>
          <p:cNvPr id="174" name="Google Shape;17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/>
              <a:t>Source: Mahila Housing </a:t>
            </a:r>
            <a:r>
              <a:rPr lang="en-GB" dirty="0" err="1"/>
              <a:t>Sewa</a:t>
            </a:r>
            <a:r>
              <a:rPr lang="en-GB" dirty="0"/>
              <a:t> Trust (n.d.)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/>
              <a:t>The pictures are for a visual effect only, do not read the content</a:t>
            </a:r>
            <a:endParaRPr dirty="0"/>
          </a:p>
        </p:txBody>
      </p:sp>
      <p:sp>
        <p:nvSpPr>
          <p:cNvPr id="180" name="Google Shape;1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Source: NEST (2011)</a:t>
            </a:r>
            <a:endParaRPr/>
          </a:p>
        </p:txBody>
      </p:sp>
      <p:sp>
        <p:nvSpPr>
          <p:cNvPr id="195" name="Google Shape;19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3" name="Google Shape;20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CBA is Community-based adaptation project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Source: NEST (2011)</a:t>
            </a:r>
            <a:endParaRPr/>
          </a:p>
        </p:txBody>
      </p:sp>
      <p:sp>
        <p:nvSpPr>
          <p:cNvPr id="211" name="Google Shape;21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17" name="Google Shape;21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3" name="Google Shape;22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6" name="Google Shape;29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1" name="Google Shape;37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IN" dirty="0"/>
              <a:t>Source: FAO (2013)</a:t>
            </a:r>
            <a:endParaRPr dirty="0"/>
          </a:p>
        </p:txBody>
      </p:sp>
      <p:sp>
        <p:nvSpPr>
          <p:cNvPr id="379" name="Google Shape;37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IN" dirty="0"/>
              <a:t>Source: Care International Vietnam (2015)</a:t>
            </a:r>
            <a:endParaRPr dirty="0"/>
          </a:p>
        </p:txBody>
      </p:sp>
      <p:sp>
        <p:nvSpPr>
          <p:cNvPr id="386" name="Google Shape;38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IN" dirty="0"/>
              <a:t>Source: Mahila Housing </a:t>
            </a:r>
            <a:r>
              <a:rPr lang="en-IN" dirty="0" err="1"/>
              <a:t>Sewa</a:t>
            </a:r>
            <a:r>
              <a:rPr lang="en-IN" dirty="0"/>
              <a:t> Trust (n.d.)</a:t>
            </a:r>
            <a:endParaRPr dirty="0"/>
          </a:p>
        </p:txBody>
      </p:sp>
      <p:sp>
        <p:nvSpPr>
          <p:cNvPr id="393" name="Google Shape;39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dirty="0"/>
              <a:t>Source: Mahila Housing </a:t>
            </a:r>
            <a:r>
              <a:rPr lang="en-GB" dirty="0" err="1"/>
              <a:t>Sewa</a:t>
            </a:r>
            <a:r>
              <a:rPr lang="en-GB" dirty="0"/>
              <a:t> Trust (n.d.)</a:t>
            </a:r>
          </a:p>
        </p:txBody>
      </p:sp>
      <p:sp>
        <p:nvSpPr>
          <p:cNvPr id="400" name="Google Shape;40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dirty="0"/>
              <a:t>Source: Mahila Housing </a:t>
            </a:r>
            <a:r>
              <a:rPr lang="en-GB" dirty="0" err="1"/>
              <a:t>Sewa</a:t>
            </a:r>
            <a:r>
              <a:rPr lang="en-GB" dirty="0"/>
              <a:t> Trust (n.d.)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/>
              <a:t>Visual not to be read</a:t>
            </a:r>
            <a:endParaRPr dirty="0"/>
          </a:p>
        </p:txBody>
      </p:sp>
      <p:sp>
        <p:nvSpPr>
          <p:cNvPr id="407" name="Google Shape;40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/>
              <a:t>Source: Building budgets from below, Bhat et al (2003)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/>
              <a:t>Visual not to be read</a:t>
            </a:r>
            <a:endParaRPr dirty="0"/>
          </a:p>
        </p:txBody>
      </p:sp>
      <p:sp>
        <p:nvSpPr>
          <p:cNvPr id="414" name="Google Shape;41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" name="Google Shape;8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" name="Google Shape;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3" name="Google Shape;1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4" name="Google Shape;14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8" descr="A green rectangle with a white background&#10;&#10;Description automatically generated with low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8"/>
          <p:cNvSpPr txBox="1">
            <a:spLocks noGrp="1"/>
          </p:cNvSpPr>
          <p:nvPr>
            <p:ph type="ctrTitle"/>
          </p:nvPr>
        </p:nvSpPr>
        <p:spPr>
          <a:xfrm>
            <a:off x="4038600" y="1122363"/>
            <a:ext cx="78486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subTitle" idx="1"/>
          </p:nvPr>
        </p:nvSpPr>
        <p:spPr>
          <a:xfrm>
            <a:off x="4038599" y="3602038"/>
            <a:ext cx="7848599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8" name="Google Shape;18;p28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222" y="-66104"/>
            <a:ext cx="3509273" cy="1328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8" descr="Background pattern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 l="62897" t="32105" b="14086"/>
          <a:stretch/>
        </p:blipFill>
        <p:spPr>
          <a:xfrm>
            <a:off x="8793330" y="207635"/>
            <a:ext cx="3200400" cy="78078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8"/>
          <p:cNvSpPr txBox="1"/>
          <p:nvPr/>
        </p:nvSpPr>
        <p:spPr>
          <a:xfrm>
            <a:off x="304802" y="4428998"/>
            <a:ext cx="31301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TRAINING OF TRAINERS PROGRAMME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" name="Google Shape;21;p28"/>
          <p:cNvSpPr txBox="1"/>
          <p:nvPr/>
        </p:nvSpPr>
        <p:spPr>
          <a:xfrm>
            <a:off x="304802" y="4824851"/>
            <a:ext cx="256564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Barlow"/>
              <a:buNone/>
            </a:pPr>
            <a:r>
              <a:rPr lang="en-GB" sz="1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Gender and Climate Change Adaptation and Resilience </a:t>
            </a:r>
            <a:endParaRPr sz="1400" b="1" i="0" u="none" strike="noStrike" cap="none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37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4708" y="-1"/>
            <a:ext cx="12246708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7"/>
          <p:cNvSpPr txBox="1">
            <a:spLocks noGrp="1"/>
          </p:cNvSpPr>
          <p:nvPr>
            <p:ph type="ctrTitle"/>
          </p:nvPr>
        </p:nvSpPr>
        <p:spPr>
          <a:xfrm>
            <a:off x="3231511" y="3860631"/>
            <a:ext cx="7448365" cy="59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7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7"/>
          <p:cNvSpPr txBox="1">
            <a:spLocks noGrp="1"/>
          </p:cNvSpPr>
          <p:nvPr>
            <p:ph type="body" idx="1"/>
          </p:nvPr>
        </p:nvSpPr>
        <p:spPr>
          <a:xfrm>
            <a:off x="811904" y="1303124"/>
            <a:ext cx="829326" cy="786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9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7"/>
          <p:cNvSpPr txBox="1"/>
          <p:nvPr/>
        </p:nvSpPr>
        <p:spPr>
          <a:xfrm>
            <a:off x="425292" y="480309"/>
            <a:ext cx="7448365" cy="59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4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Section</a:t>
            </a:r>
            <a:endParaRPr sz="40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38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4708" y="-1"/>
            <a:ext cx="12246708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8"/>
          <p:cNvSpPr/>
          <p:nvPr/>
        </p:nvSpPr>
        <p:spPr>
          <a:xfrm>
            <a:off x="219796" y="286789"/>
            <a:ext cx="5133742" cy="63562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38"/>
          <p:cNvSpPr txBox="1">
            <a:spLocks noGrp="1"/>
          </p:cNvSpPr>
          <p:nvPr>
            <p:ph type="ctrTitle"/>
          </p:nvPr>
        </p:nvSpPr>
        <p:spPr>
          <a:xfrm>
            <a:off x="464369" y="590685"/>
            <a:ext cx="7448365" cy="59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000" b="1">
                <a:solidFill>
                  <a:srgbClr val="0099C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8"/>
          <p:cNvSpPr/>
          <p:nvPr/>
        </p:nvSpPr>
        <p:spPr>
          <a:xfrm>
            <a:off x="10152187" y="291215"/>
            <a:ext cx="1750646" cy="11103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38"/>
          <p:cNvSpPr txBox="1">
            <a:spLocks noGrp="1"/>
          </p:cNvSpPr>
          <p:nvPr>
            <p:ph type="body" idx="1"/>
          </p:nvPr>
        </p:nvSpPr>
        <p:spPr>
          <a:xfrm>
            <a:off x="992554" y="1551018"/>
            <a:ext cx="10238154" cy="4826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7" name="Google Shape;37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74703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32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27" y="0"/>
            <a:ext cx="3509273" cy="1328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32" descr="Background pattern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 l="62897" t="32105" b="14086"/>
          <a:stretch/>
        </p:blipFill>
        <p:spPr>
          <a:xfrm>
            <a:off x="8610600" y="6056020"/>
            <a:ext cx="3200400" cy="780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173942"/>
            <a:ext cx="11736280" cy="2765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9" descr="Shape, squar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59770"/>
          <a:stretch/>
        </p:blipFill>
        <p:spPr>
          <a:xfrm>
            <a:off x="381000" y="5919088"/>
            <a:ext cx="2614829" cy="874524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73136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1" name="Google Shape;51;p29" descr="Background pattern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 l="62897" t="32105" b="14086"/>
          <a:stretch/>
        </p:blipFill>
        <p:spPr>
          <a:xfrm>
            <a:off x="8610600" y="5816314"/>
            <a:ext cx="3200400" cy="780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173942"/>
            <a:ext cx="11736280" cy="2765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30" descr="Shape, squar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59770"/>
          <a:stretch/>
        </p:blipFill>
        <p:spPr>
          <a:xfrm>
            <a:off x="381000" y="5919088"/>
            <a:ext cx="2614829" cy="87452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7724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1" name="Google Shape;61;p30" descr="Background pattern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 l="62897" t="32105" b="14086"/>
          <a:stretch/>
        </p:blipFill>
        <p:spPr>
          <a:xfrm>
            <a:off x="8610600" y="5816314"/>
            <a:ext cx="3200400" cy="780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173942"/>
            <a:ext cx="11736280" cy="2765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31" descr="Shape, squar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59770"/>
          <a:stretch/>
        </p:blipFill>
        <p:spPr>
          <a:xfrm>
            <a:off x="381000" y="5919088"/>
            <a:ext cx="2614829" cy="87452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31"/>
          <p:cNvSpPr txBox="1">
            <a:spLocks noGrp="1"/>
          </p:cNvSpPr>
          <p:nvPr>
            <p:ph type="title"/>
          </p:nvPr>
        </p:nvSpPr>
        <p:spPr>
          <a:xfrm>
            <a:off x="838200" y="373459"/>
            <a:ext cx="71783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body" idx="1"/>
          </p:nvPr>
        </p:nvSpPr>
        <p:spPr>
          <a:xfrm>
            <a:off x="838200" y="179214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0" name="Google Shape;70;p31" descr="Background pattern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 l="62897" t="32105" b="14086"/>
          <a:stretch/>
        </p:blipFill>
        <p:spPr>
          <a:xfrm>
            <a:off x="8610600" y="5816314"/>
            <a:ext cx="3200400" cy="780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slide" Target="slide22.xml"/><Relationship Id="rId7" Type="http://schemas.openxmlformats.org/officeDocument/2006/relationships/slide" Target="slide2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5.xml"/><Relationship Id="rId5" Type="http://schemas.openxmlformats.org/officeDocument/2006/relationships/slide" Target="slide24.xml"/><Relationship Id="rId4" Type="http://schemas.openxmlformats.org/officeDocument/2006/relationships/slide" Target="slide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slide" Target="slide21.xml"/><Relationship Id="rId4" Type="http://schemas.openxmlformats.org/officeDocument/2006/relationships/slide" Target="slide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"/>
          <p:cNvSpPr txBox="1">
            <a:spLocks noGrp="1"/>
          </p:cNvSpPr>
          <p:nvPr>
            <p:ph type="ctrTitle"/>
          </p:nvPr>
        </p:nvSpPr>
        <p:spPr>
          <a:xfrm>
            <a:off x="4607125" y="1810448"/>
            <a:ext cx="7739268" cy="2291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</a:pPr>
            <a:r>
              <a:rPr lang="en-GB" sz="3800" dirty="0">
                <a:solidFill>
                  <a:schemeClr val="dk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Gender Responsive Planning, Implementation, </a:t>
            </a:r>
            <a:r>
              <a:rPr lang="en-GB" sz="3800">
                <a:solidFill>
                  <a:schemeClr val="dk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Monitoring </a:t>
            </a:r>
            <a:br>
              <a:rPr lang="en-GB" sz="3800">
                <a:solidFill>
                  <a:schemeClr val="dk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</a:br>
            <a:r>
              <a:rPr lang="en-GB" sz="3800">
                <a:solidFill>
                  <a:schemeClr val="dk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and </a:t>
            </a:r>
            <a:r>
              <a:rPr lang="en-GB" sz="3800" dirty="0">
                <a:solidFill>
                  <a:schemeClr val="dk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Evaluation</a:t>
            </a:r>
            <a:endParaRPr sz="3800" dirty="0">
              <a:solidFill>
                <a:schemeClr val="dk1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76" name="Google Shape;76;p1"/>
          <p:cNvSpPr txBox="1">
            <a:spLocks noGrp="1"/>
          </p:cNvSpPr>
          <p:nvPr>
            <p:ph type="subTitle" idx="1"/>
          </p:nvPr>
        </p:nvSpPr>
        <p:spPr>
          <a:xfrm>
            <a:off x="5181729" y="4507560"/>
            <a:ext cx="6732102" cy="543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/>
              <a:t>(Insert Name and Organisation of the Presenter)</a:t>
            </a:r>
            <a:endParaRPr/>
          </a:p>
        </p:txBody>
      </p:sp>
      <p:sp>
        <p:nvSpPr>
          <p:cNvPr id="77" name="Google Shape;77;p1"/>
          <p:cNvSpPr txBox="1"/>
          <p:nvPr/>
        </p:nvSpPr>
        <p:spPr>
          <a:xfrm>
            <a:off x="295183" y="5443249"/>
            <a:ext cx="60945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chemeClr val="lt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[insert date, month, year | time, time zone] </a:t>
            </a:r>
            <a:endParaRPr sz="1200" b="0" i="0" u="none" strike="noStrike" cap="none" dirty="0">
              <a:solidFill>
                <a:schemeClr val="lt1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78" name="Google Shape;78;p1"/>
          <p:cNvSpPr txBox="1"/>
          <p:nvPr/>
        </p:nvSpPr>
        <p:spPr>
          <a:xfrm>
            <a:off x="1908307" y="2371526"/>
            <a:ext cx="286827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1" i="0" u="none" strike="noStrike" cap="none" dirty="0">
                <a:solidFill>
                  <a:schemeClr val="lt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SESSION 04</a:t>
            </a:r>
            <a:endParaRPr sz="3200" b="1" i="0" u="none" strike="noStrike" cap="none" dirty="0">
              <a:solidFill>
                <a:schemeClr val="lt1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5"/>
          <p:cNvSpPr txBox="1">
            <a:spLocks noGrp="1"/>
          </p:cNvSpPr>
          <p:nvPr>
            <p:ph type="ctrTitle"/>
          </p:nvPr>
        </p:nvSpPr>
        <p:spPr>
          <a:xfrm>
            <a:off x="464369" y="590685"/>
            <a:ext cx="11487486" cy="59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ct val="100000"/>
              <a:buNone/>
            </a:pPr>
            <a:r>
              <a:rPr lang="en-GB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However, mere group formation is not enough</a:t>
            </a:r>
            <a:endParaRPr dirty="0">
              <a:solidFill>
                <a:srgbClr val="339933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165" name="Google Shape;165;p35"/>
          <p:cNvSpPr txBox="1">
            <a:spLocks noGrp="1"/>
          </p:cNvSpPr>
          <p:nvPr>
            <p:ph type="body" idx="1"/>
          </p:nvPr>
        </p:nvSpPr>
        <p:spPr>
          <a:xfrm>
            <a:off x="530735" y="1440643"/>
            <a:ext cx="11236391" cy="5089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GB" sz="21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It is important to also consult with these groups on all project-related matters</a:t>
            </a:r>
            <a:endParaRPr sz="21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13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21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Utilise the women’s groups as a building block for increasing women’s knowledge and leadership skills</a:t>
            </a:r>
            <a:endParaRPr dirty="0"/>
          </a:p>
          <a:p>
            <a:pPr marL="685800" lvl="1" indent="-22860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</a:pPr>
            <a:r>
              <a:rPr lang="en-GB" sz="20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Create a cadre of community trainers and extension volunteers</a:t>
            </a:r>
            <a:endParaRPr dirty="0"/>
          </a:p>
          <a:p>
            <a:pPr marL="685800" lvl="1" indent="-22860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</a:pPr>
            <a:r>
              <a:rPr lang="en-GB" sz="20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Create a cadre of women leaders</a:t>
            </a:r>
            <a:endParaRPr sz="20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130000"/>
              </a:lnSpc>
              <a:spcBef>
                <a:spcPts val="2200"/>
              </a:spcBef>
              <a:spcAft>
                <a:spcPts val="0"/>
              </a:spcAft>
              <a:buSzPts val="1800"/>
              <a:buChar char="•"/>
            </a:pPr>
            <a:r>
              <a:rPr lang="en-GB" sz="21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Building capacities of women leaders to enable inclusion of all marginalized women irrespective of their race, caste, class, age, (dis) ability, marital status needs to be ensured</a:t>
            </a:r>
            <a:endParaRPr sz="21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130000"/>
              </a:lnSpc>
              <a:spcBef>
                <a:spcPts val="2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•"/>
            </a:pPr>
            <a:r>
              <a:rPr lang="en-GB" sz="21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Involving adolescent girls and young women are especially important for futuristic thinking and technology adaptiveness</a:t>
            </a:r>
            <a:endParaRPr sz="21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"/>
          <p:cNvSpPr txBox="1">
            <a:spLocks noGrp="1"/>
          </p:cNvSpPr>
          <p:nvPr>
            <p:ph type="ctrTitle"/>
          </p:nvPr>
        </p:nvSpPr>
        <p:spPr>
          <a:xfrm>
            <a:off x="464368" y="415636"/>
            <a:ext cx="10111267" cy="849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3600"/>
              <a:buFont typeface="DM Sans"/>
              <a:buNone/>
            </a:pPr>
            <a:r>
              <a:rPr lang="en-GB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Engendering Community-based Planning</a:t>
            </a:r>
            <a:endParaRPr dirty="0">
              <a:solidFill>
                <a:srgbClr val="339933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171" name="Google Shape;171;p10"/>
          <p:cNvSpPr txBox="1">
            <a:spLocks noGrp="1"/>
          </p:cNvSpPr>
          <p:nvPr>
            <p:ph type="body" idx="1"/>
          </p:nvPr>
        </p:nvSpPr>
        <p:spPr>
          <a:xfrm>
            <a:off x="576916" y="1440643"/>
            <a:ext cx="10848465" cy="4826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1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Women should be part of the assessment and plan facilitation team</a:t>
            </a:r>
            <a:endParaRPr sz="21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685800" lvl="1" indent="-228600" algn="just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20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This should be at the organizational as well as </a:t>
            </a:r>
            <a:r>
              <a:rPr lang="en-GB" sz="2000" dirty="0">
                <a:latin typeface="Gill Sans Nova" panose="020B0602020104020203" pitchFamily="34" charset="0"/>
                <a:ea typeface="Avenir"/>
                <a:cs typeface="Avenir"/>
                <a:sym typeface="Avenir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community</a:t>
            </a:r>
            <a:r>
              <a:rPr lang="en-GB" sz="20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 level </a:t>
            </a:r>
            <a:endParaRPr sz="20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just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1800"/>
              <a:buChar char="•"/>
            </a:pPr>
            <a:r>
              <a:rPr lang="en-GB" sz="21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Train community women on the tools and processes as also on facilitation skills</a:t>
            </a:r>
            <a:endParaRPr sz="21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just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1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Ensure that the entire facilitation team is trained on gender</a:t>
            </a:r>
            <a:endParaRPr sz="21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685800" lvl="1" indent="-228600" algn="just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1800"/>
              <a:buChar char="•"/>
            </a:pPr>
            <a:r>
              <a:rPr lang="en-GB" sz="20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To guide the process to bring gender concerns and women’s issues into the forefront</a:t>
            </a:r>
            <a:endParaRPr sz="20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just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1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Women should be part of the consultation and planning processes</a:t>
            </a:r>
            <a:endParaRPr dirty="0"/>
          </a:p>
          <a:p>
            <a:pPr marL="685800" lvl="1" indent="-228600" algn="just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1800"/>
              <a:buChar char="•"/>
            </a:pPr>
            <a:r>
              <a:rPr lang="en-GB" sz="20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Ensure that most exercises are conducted separately with women’s groups</a:t>
            </a:r>
            <a:endParaRPr dirty="0"/>
          </a:p>
          <a:p>
            <a:pPr marL="685800" lvl="1" indent="-228600" algn="just" rtl="0">
              <a:lnSpc>
                <a:spcPct val="100000"/>
              </a:lnSpc>
              <a:spcBef>
                <a:spcPts val="1700"/>
              </a:spcBef>
              <a:spcAft>
                <a:spcPts val="1200"/>
              </a:spcAft>
              <a:buSzPts val="1800"/>
              <a:buChar char="•"/>
            </a:pPr>
            <a:r>
              <a:rPr lang="en-GB" sz="20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Use Moser or Harvard frameworks for gender analysis with both men and women</a:t>
            </a:r>
            <a:endParaRPr sz="20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"/>
          <p:cNvSpPr txBox="1">
            <a:spLocks noGrp="1"/>
          </p:cNvSpPr>
          <p:nvPr>
            <p:ph type="ctrTitle"/>
          </p:nvPr>
        </p:nvSpPr>
        <p:spPr>
          <a:xfrm>
            <a:off x="538260" y="480310"/>
            <a:ext cx="10840940" cy="896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3600"/>
              <a:buFont typeface="DM Sans"/>
              <a:buNone/>
            </a:pPr>
            <a:r>
              <a:rPr lang="en-GB" sz="3600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Participatory Vulnerability Assessment and Adaptation Planning tools</a:t>
            </a:r>
            <a:endParaRPr sz="3600" dirty="0">
              <a:solidFill>
                <a:srgbClr val="339933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177" name="Google Shape;177;p11"/>
          <p:cNvSpPr txBox="1">
            <a:spLocks noGrp="1"/>
          </p:cNvSpPr>
          <p:nvPr>
            <p:ph type="body" idx="1"/>
          </p:nvPr>
        </p:nvSpPr>
        <p:spPr>
          <a:xfrm>
            <a:off x="992554" y="1551018"/>
            <a:ext cx="10238154" cy="4826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3200" u="sng" dirty="0">
                <a:solidFill>
                  <a:schemeClr val="hlink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  <a:hlinkClick r:id="rId3" action="ppaction://hlinksldjump"/>
              </a:rPr>
              <a:t>Resource and Hazard Mapping</a:t>
            </a:r>
            <a:endParaRPr sz="3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3200" u="sng" dirty="0">
                <a:solidFill>
                  <a:schemeClr val="hlink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  <a:hlinkClick r:id="rId4" action="ppaction://hlinksldjump"/>
              </a:rPr>
              <a:t>Seasonal Calendar</a:t>
            </a:r>
            <a:endParaRPr sz="3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3200" u="sng" dirty="0">
                <a:solidFill>
                  <a:schemeClr val="hlink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  <a:hlinkClick r:id="rId5" action="ppaction://hlinksldjump"/>
              </a:rPr>
              <a:t>Impact Matrix</a:t>
            </a:r>
            <a:endParaRPr sz="3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3200" u="sng" dirty="0">
                <a:solidFill>
                  <a:schemeClr val="hlink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  <a:hlinkClick r:id="rId6" action="ppaction://hlinksldjump"/>
              </a:rPr>
              <a:t>Risk Quadrant</a:t>
            </a:r>
            <a:endParaRPr sz="3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3200" u="sng" dirty="0">
                <a:solidFill>
                  <a:schemeClr val="hlink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  <a:hlinkClick r:id="rId7" action="ppaction://hlinksldjump"/>
              </a:rPr>
              <a:t>Adaptive Capacity Scoring</a:t>
            </a:r>
            <a:endParaRPr sz="3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3200" u="sng" dirty="0">
                <a:solidFill>
                  <a:schemeClr val="hlink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  <a:hlinkClick r:id="rId8" action="ppaction://hlinksldjump"/>
              </a:rPr>
              <a:t>Solutions Prioritization</a:t>
            </a:r>
            <a:endParaRPr sz="3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"/>
          <p:cNvSpPr txBox="1">
            <a:spLocks noGrp="1"/>
          </p:cNvSpPr>
          <p:nvPr>
            <p:ph type="ctrTitle"/>
          </p:nvPr>
        </p:nvSpPr>
        <p:spPr>
          <a:xfrm>
            <a:off x="436649" y="381525"/>
            <a:ext cx="11388900" cy="7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ct val="90909"/>
              <a:buFont typeface="DM Sans"/>
              <a:buNone/>
            </a:pPr>
            <a:r>
              <a:rPr lang="en-GB" sz="4400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Communication and Knowledge Sharing Tools</a:t>
            </a:r>
            <a:endParaRPr sz="4400" dirty="0">
              <a:solidFill>
                <a:srgbClr val="339933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pic>
        <p:nvPicPr>
          <p:cNvPr id="183" name="Google Shape;18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2837" y="3838968"/>
            <a:ext cx="4713678" cy="2913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1719" y="3963782"/>
            <a:ext cx="4053960" cy="2663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1128" y="1304265"/>
            <a:ext cx="3650343" cy="2485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96912" y="1409507"/>
            <a:ext cx="4413706" cy="227526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43117D-F781-4E83-8415-EF85137FC1B9}"/>
              </a:ext>
            </a:extLst>
          </p:cNvPr>
          <p:cNvSpPr txBox="1"/>
          <p:nvPr/>
        </p:nvSpPr>
        <p:spPr>
          <a:xfrm>
            <a:off x="1333509" y="1150376"/>
            <a:ext cx="31661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/>
              <a:t>Photo: Mahila Housing SEWA Trust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C5C568-BB2A-4977-9A6C-330D4DCFFAAC}"/>
              </a:ext>
            </a:extLst>
          </p:cNvPr>
          <p:cNvSpPr txBox="1"/>
          <p:nvPr/>
        </p:nvSpPr>
        <p:spPr>
          <a:xfrm>
            <a:off x="8873271" y="3963782"/>
            <a:ext cx="31661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>
                <a:solidFill>
                  <a:schemeClr val="bg1"/>
                </a:solidFill>
              </a:rPr>
              <a:t>Photo: Mahila Housing SEWA Trust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6"/>
          <p:cNvSpPr txBox="1">
            <a:spLocks noGrp="1"/>
          </p:cNvSpPr>
          <p:nvPr>
            <p:ph type="ctrTitle"/>
          </p:nvPr>
        </p:nvSpPr>
        <p:spPr>
          <a:xfrm>
            <a:off x="3648762" y="4286759"/>
            <a:ext cx="7448365" cy="59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4000" dirty="0">
                <a:solidFill>
                  <a:srgbClr val="0099CC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Step 5: Gender-Sensitive Monitoring and Evaluation</a:t>
            </a:r>
            <a:endParaRPr sz="4000" dirty="0">
              <a:solidFill>
                <a:srgbClr val="0099CC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192" name="Google Shape;192;p36"/>
          <p:cNvSpPr txBox="1">
            <a:spLocks noGrp="1"/>
          </p:cNvSpPr>
          <p:nvPr>
            <p:ph type="body" idx="1"/>
          </p:nvPr>
        </p:nvSpPr>
        <p:spPr>
          <a:xfrm>
            <a:off x="811904" y="1303124"/>
            <a:ext cx="829326" cy="786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GB"/>
              <a:t>3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"/>
          <p:cNvSpPr txBox="1">
            <a:spLocks noGrp="1"/>
          </p:cNvSpPr>
          <p:nvPr>
            <p:ph type="ctrTitle"/>
          </p:nvPr>
        </p:nvSpPr>
        <p:spPr>
          <a:xfrm>
            <a:off x="464369" y="590685"/>
            <a:ext cx="10852987" cy="536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ct val="100000"/>
              <a:buFont typeface="DM Sans"/>
              <a:buNone/>
            </a:pPr>
            <a:r>
              <a:rPr lang="en-GB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Gender-Sensitive Monitoring and Evaluation (M&amp;E)</a:t>
            </a:r>
            <a:endParaRPr dirty="0">
              <a:solidFill>
                <a:srgbClr val="339933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198" name="Google Shape;198;p14"/>
          <p:cNvSpPr txBox="1">
            <a:spLocks noGrp="1"/>
          </p:cNvSpPr>
          <p:nvPr>
            <p:ph type="body" idx="1"/>
          </p:nvPr>
        </p:nvSpPr>
        <p:spPr>
          <a:xfrm>
            <a:off x="655782" y="1551018"/>
            <a:ext cx="3223491" cy="4826672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GB" sz="2100" dirty="0">
                <a:solidFill>
                  <a:schemeClr val="lt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Refers to the review of processes and impacts of climate change programs and projects </a:t>
            </a:r>
            <a:endParaRPr sz="21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685800" lvl="1" indent="-2286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GB" sz="2000" dirty="0">
                <a:solidFill>
                  <a:schemeClr val="lt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using a gender lens</a:t>
            </a:r>
            <a:endParaRPr sz="20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685800" lvl="1" indent="-2286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GB" sz="2000" dirty="0">
                <a:solidFill>
                  <a:schemeClr val="lt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that will recognize differentiated outcomes for women and men, </a:t>
            </a:r>
            <a:endParaRPr sz="20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685800" lvl="1" indent="-228600" algn="l" rtl="0">
              <a:lnSpc>
                <a:spcPct val="100000"/>
              </a:lnSpc>
              <a:spcBef>
                <a:spcPts val="2200"/>
              </a:spcBef>
              <a:spcAft>
                <a:spcPts val="1200"/>
              </a:spcAft>
              <a:buClr>
                <a:schemeClr val="lt1"/>
              </a:buClr>
              <a:buSzPts val="2000"/>
              <a:buChar char="•"/>
            </a:pPr>
            <a:r>
              <a:rPr lang="en-GB" sz="2000" dirty="0">
                <a:solidFill>
                  <a:schemeClr val="lt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whether planned or not</a:t>
            </a:r>
            <a:endParaRPr sz="2000" dirty="0">
              <a:solidFill>
                <a:schemeClr val="lt1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199" name="Google Shape;199;p14"/>
          <p:cNvSpPr txBox="1"/>
          <p:nvPr/>
        </p:nvSpPr>
        <p:spPr>
          <a:xfrm>
            <a:off x="5628380" y="6014554"/>
            <a:ext cx="4744279" cy="36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 i="0" u="none" strike="noStrike" cap="none" dirty="0">
                <a:solidFill>
                  <a:srgbClr val="009BDD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M &amp; E Framework</a:t>
            </a:r>
            <a:endParaRPr sz="2200" b="1" i="0" u="none" strike="noStrike" cap="none" dirty="0">
              <a:solidFill>
                <a:srgbClr val="009BDD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pic>
        <p:nvPicPr>
          <p:cNvPr id="200" name="Google Shape;200;p14"/>
          <p:cNvPicPr preferRelativeResize="0"/>
          <p:nvPr/>
        </p:nvPicPr>
        <p:blipFill rotWithShape="1">
          <a:blip r:embed="rId3">
            <a:alphaModFix/>
          </a:blip>
          <a:srcRect t="6914" b="4431"/>
          <a:stretch/>
        </p:blipFill>
        <p:spPr>
          <a:xfrm>
            <a:off x="4232726" y="1551018"/>
            <a:ext cx="7567032" cy="4463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5"/>
          <p:cNvSpPr txBox="1">
            <a:spLocks noGrp="1"/>
          </p:cNvSpPr>
          <p:nvPr>
            <p:ph type="ctrTitle"/>
          </p:nvPr>
        </p:nvSpPr>
        <p:spPr>
          <a:xfrm>
            <a:off x="464369" y="590685"/>
            <a:ext cx="7448365" cy="59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3600"/>
              <a:buFont typeface="DM Sans"/>
              <a:buNone/>
            </a:pPr>
            <a:r>
              <a:rPr lang="en-GB" sz="3600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Gender-aware Indicators</a:t>
            </a:r>
            <a:endParaRPr sz="3600" dirty="0">
              <a:solidFill>
                <a:srgbClr val="339933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206" name="Google Shape;206;p15"/>
          <p:cNvSpPr txBox="1">
            <a:spLocks noGrp="1"/>
          </p:cNvSpPr>
          <p:nvPr>
            <p:ph type="body" idx="1"/>
          </p:nvPr>
        </p:nvSpPr>
        <p:spPr>
          <a:xfrm>
            <a:off x="586154" y="1461711"/>
            <a:ext cx="5075737" cy="4826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Tracking sex-disaggregated and gender-aware indicators at all levels of outcomes, outputs, and results are important</a:t>
            </a:r>
            <a:endParaRPr sz="20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Indicators of a gender-integrated approach would also need to reflect the extent to which central or local policies integrate gender perspectives </a:t>
            </a:r>
            <a:endParaRPr sz="20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2200"/>
              </a:spcBef>
              <a:spcAft>
                <a:spcPts val="1200"/>
              </a:spcAft>
              <a:buClr>
                <a:schemeClr val="dk1"/>
              </a:buClr>
              <a:buSzPts val="2000"/>
              <a:buChar char="•"/>
            </a:pPr>
            <a:r>
              <a:rPr lang="en-GB" sz="20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Projects should also develop and track unintended negative consequences of gender equality policies and programmes</a:t>
            </a:r>
            <a:endParaRPr sz="20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207" name="Google Shape;207;p15"/>
          <p:cNvSpPr txBox="1"/>
          <p:nvPr/>
        </p:nvSpPr>
        <p:spPr>
          <a:xfrm>
            <a:off x="5422032" y="1253331"/>
            <a:ext cx="662218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 dirty="0">
                <a:solidFill>
                  <a:srgbClr val="009BDD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Examples of Sex-Disaggregated Indicators for GEF Projects</a:t>
            </a:r>
            <a:endParaRPr sz="2000" b="1" i="0" u="none" strike="noStrike" cap="none" dirty="0">
              <a:solidFill>
                <a:srgbClr val="009BDD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graphicFrame>
        <p:nvGraphicFramePr>
          <p:cNvPr id="208" name="Google Shape;208;p15"/>
          <p:cNvGraphicFramePr/>
          <p:nvPr>
            <p:extLst>
              <p:ext uri="{D42A27DB-BD31-4B8C-83A1-F6EECF244321}">
                <p14:modId xmlns:p14="http://schemas.microsoft.com/office/powerpoint/2010/main" val="2118156214"/>
              </p:ext>
            </p:extLst>
          </p:nvPr>
        </p:nvGraphicFramePr>
        <p:xfrm>
          <a:off x="5823670" y="2015767"/>
          <a:ext cx="6058775" cy="3718590"/>
        </p:xfrm>
        <a:graphic>
          <a:graphicData uri="http://schemas.openxmlformats.org/drawingml/2006/table">
            <a:tbl>
              <a:tblPr firstRow="1" bandRow="1">
                <a:noFill/>
                <a:tableStyleId>{568B3D39-7AFF-4EF3-8DEA-15A475AD830A}</a:tableStyleId>
              </a:tblPr>
              <a:tblGrid>
                <a:gridCol w="140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5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0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strike="noStrike" cap="none" dirty="0">
                          <a:solidFill>
                            <a:schemeClr val="lt1"/>
                          </a:solidFill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Knowledge filters</a:t>
                      </a:r>
                      <a:endParaRPr sz="1600" u="none" strike="noStrike" cap="none" dirty="0">
                        <a:solidFill>
                          <a:schemeClr val="lt1"/>
                        </a:solidFill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GB" sz="1400" b="0" u="none" strike="noStrike" cap="none" dirty="0">
                          <a:solidFill>
                            <a:schemeClr val="dk1"/>
                          </a:solidFill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Number and percentage of men and women participating actively in consultations, workshops, and committee meetings</a:t>
                      </a:r>
                      <a:endParaRPr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GB" sz="1400" b="0" u="none" strike="noStrike" cap="none" dirty="0">
                          <a:solidFill>
                            <a:schemeClr val="dk1"/>
                          </a:solidFill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Number and percentage of men and women serving leadership positions relating to the areas of intervention or in the project context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0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u="none" strike="noStrike" cap="none" dirty="0">
                          <a:solidFill>
                            <a:schemeClr val="lt1"/>
                          </a:solidFill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Benefit Sharing</a:t>
                      </a:r>
                      <a:endParaRPr sz="1600" b="1" u="none" strike="noStrike" cap="none" dirty="0">
                        <a:solidFill>
                          <a:schemeClr val="lt1"/>
                        </a:solidFill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GB" sz="1400" b="0" u="none" strike="noStrike" cap="none" dirty="0">
                          <a:solidFill>
                            <a:schemeClr val="dk1"/>
                          </a:solidFill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Number of women and men benefitting from tools and resources</a:t>
                      </a:r>
                      <a:endParaRPr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GB" sz="1400" b="0" u="none" strike="noStrike" cap="none" dirty="0">
                          <a:solidFill>
                            <a:schemeClr val="dk1"/>
                          </a:solidFill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Number of women and men benefitting from financial investments due to project interventions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0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i="0" u="none" strike="noStrike" cap="none" dirty="0">
                          <a:solidFill>
                            <a:schemeClr val="lt1"/>
                          </a:solidFill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Access to resources and sharing</a:t>
                      </a:r>
                      <a:endParaRPr sz="1600" b="1" i="0" u="none" strike="noStrike" cap="none" dirty="0">
                        <a:solidFill>
                          <a:schemeClr val="lt1"/>
                        </a:solidFill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GB" sz="1400" b="0" u="none" strike="noStrike" cap="none" dirty="0">
                          <a:solidFill>
                            <a:schemeClr val="dk1"/>
                          </a:solidFill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Number of  men and women who have ownership of land in their name</a:t>
                      </a:r>
                      <a:endParaRPr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GB" sz="1400" b="0" u="none" strike="noStrike" cap="none" dirty="0">
                          <a:solidFill>
                            <a:schemeClr val="dk1"/>
                          </a:solidFill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Number of women and men in leadership positions related to land, water, forest, etc</a:t>
                      </a:r>
                      <a:endParaRPr sz="1400" b="0" u="none" strike="noStrike" cap="none" dirty="0">
                        <a:solidFill>
                          <a:schemeClr val="dk1"/>
                        </a:solidFill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6"/>
          <p:cNvSpPr txBox="1">
            <a:spLocks noGrp="1"/>
          </p:cNvSpPr>
          <p:nvPr>
            <p:ph type="ctrTitle"/>
          </p:nvPr>
        </p:nvSpPr>
        <p:spPr>
          <a:xfrm>
            <a:off x="464369" y="480311"/>
            <a:ext cx="7448365" cy="700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3600"/>
              <a:buFont typeface="DM Sans"/>
              <a:buNone/>
            </a:pPr>
            <a:r>
              <a:rPr lang="en-GB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Gender Monitoring Matrix</a:t>
            </a:r>
            <a:endParaRPr dirty="0">
              <a:solidFill>
                <a:srgbClr val="339933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graphicFrame>
        <p:nvGraphicFramePr>
          <p:cNvPr id="214" name="Google Shape;214;p16"/>
          <p:cNvGraphicFramePr/>
          <p:nvPr/>
        </p:nvGraphicFramePr>
        <p:xfrm>
          <a:off x="605963" y="1452989"/>
          <a:ext cx="11004150" cy="4924675"/>
        </p:xfrm>
        <a:graphic>
          <a:graphicData uri="http://schemas.openxmlformats.org/drawingml/2006/table">
            <a:tbl>
              <a:tblPr firstRow="1" firstCol="1" bandRow="1">
                <a:noFill/>
                <a:tableStyleId>{568B3D39-7AFF-4EF3-8DEA-15A475AD830A}</a:tableStyleId>
              </a:tblPr>
              <a:tblGrid>
                <a:gridCol w="1592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2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8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4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78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84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4400">
                <a:tc gridSpan="7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 dirty="0">
                          <a:solidFill>
                            <a:schemeClr val="lt1"/>
                          </a:solidFill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Activity: Community-Based Planning</a:t>
                      </a:r>
                      <a:endParaRPr sz="2000" u="none" strike="noStrike" cap="none" dirty="0">
                        <a:solidFill>
                          <a:schemeClr val="lt1"/>
                        </a:solidFill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7875" marR="67875" marT="0" marB="0">
                    <a:solidFill>
                      <a:srgbClr val="00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1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1" u="none" strike="noStrike" cap="none" dirty="0">
                          <a:solidFill>
                            <a:schemeClr val="lt1"/>
                          </a:solidFill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What to look for</a:t>
                      </a:r>
                      <a:endParaRPr sz="1800" b="1" u="none" strike="noStrike" cap="none" dirty="0">
                        <a:solidFill>
                          <a:schemeClr val="lt1"/>
                        </a:solidFill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7875" marR="67875" marT="0" marB="0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1" u="none" strike="noStrike" cap="none" dirty="0">
                          <a:solidFill>
                            <a:schemeClr val="lt1"/>
                          </a:solidFill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Means of Checking</a:t>
                      </a:r>
                      <a:endParaRPr sz="1800" b="1" u="none" strike="noStrike" cap="none" dirty="0">
                        <a:solidFill>
                          <a:schemeClr val="lt1"/>
                        </a:solidFill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7875" marR="67875" marT="0" marB="0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1" u="none" strike="noStrike" cap="none" dirty="0">
                          <a:solidFill>
                            <a:schemeClr val="lt1"/>
                          </a:solidFill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Warning Signs</a:t>
                      </a:r>
                      <a:endParaRPr sz="1800" b="1" u="none" strike="noStrike" cap="none" dirty="0">
                        <a:solidFill>
                          <a:schemeClr val="lt1"/>
                        </a:solidFill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7875" marR="67875" marT="0" marB="0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1" u="none" strike="noStrike" cap="none" dirty="0">
                          <a:solidFill>
                            <a:schemeClr val="lt1"/>
                          </a:solidFill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How to Check</a:t>
                      </a:r>
                      <a:endParaRPr sz="1800" b="1" u="none" strike="noStrike" cap="none" dirty="0">
                        <a:solidFill>
                          <a:schemeClr val="lt1"/>
                        </a:solidFill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7875" marR="67875" marT="0" marB="0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1" u="none" strike="noStrike" cap="none" dirty="0">
                          <a:solidFill>
                            <a:schemeClr val="lt1"/>
                          </a:solidFill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When</a:t>
                      </a:r>
                      <a:endParaRPr sz="1800" b="1" u="none" strike="noStrike" cap="none" dirty="0">
                        <a:solidFill>
                          <a:schemeClr val="lt1"/>
                        </a:solidFill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7875" marR="67875" marT="0" marB="0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1" u="none" strike="noStrike" cap="none" dirty="0">
                          <a:solidFill>
                            <a:schemeClr val="lt1"/>
                          </a:solidFill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Actions</a:t>
                      </a:r>
                      <a:endParaRPr sz="1800" b="1" u="none" strike="noStrike" cap="none" dirty="0">
                        <a:solidFill>
                          <a:schemeClr val="lt1"/>
                        </a:solidFill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7875" marR="67875" marT="0" marB="0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1" u="none" strike="noStrike" cap="none" dirty="0">
                          <a:solidFill>
                            <a:schemeClr val="lt1"/>
                          </a:solidFill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Who</a:t>
                      </a:r>
                      <a:endParaRPr sz="1800" b="1" u="none" strike="noStrike" cap="none" dirty="0">
                        <a:solidFill>
                          <a:schemeClr val="lt1"/>
                        </a:solidFill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7875" marR="67875" marT="0" marB="0">
                    <a:solidFill>
                      <a:srgbClr val="33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78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b="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Number of women participating</a:t>
                      </a:r>
                      <a:endParaRPr sz="1600" b="0" u="none" strike="noStrike" cap="none" dirty="0"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7875" marR="678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CBA meeting records</a:t>
                      </a:r>
                      <a:endParaRPr sz="1600" u="none" strike="noStrike" cap="none" dirty="0"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7875" marR="678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Less than 20% of participants are women</a:t>
                      </a:r>
                      <a:endParaRPr sz="1600" u="none" strike="noStrike" cap="none" dirty="0"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7875" marR="67875" marT="0" marB="0"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The person who finalizes the plan document should report the warning sign</a:t>
                      </a:r>
                      <a:endParaRPr sz="1600" u="none" strike="noStrike" cap="none" dirty="0"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7875" marR="67875" marT="0" marB="0"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Every Quarter</a:t>
                      </a:r>
                      <a:endParaRPr sz="1600" u="none" strike="noStrike" cap="none" dirty="0"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7875" marR="67875" marT="0" marB="0"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Project Funds based on such CBAs should not be released</a:t>
                      </a:r>
                      <a:endParaRPr sz="1600" u="none" strike="noStrike" cap="none" dirty="0"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7875" marR="67875" marT="0" marB="0"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Finance person</a:t>
                      </a:r>
                      <a:endParaRPr sz="1600" u="none" strike="noStrike" cap="none" dirty="0"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7875" marR="67875" marT="0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22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b="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Number of exercises conducted with women’s groups</a:t>
                      </a:r>
                      <a:endParaRPr sz="1600" b="0" u="none" strike="noStrike" cap="none" dirty="0"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7875" marR="678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CBA document</a:t>
                      </a:r>
                      <a:endParaRPr sz="1600" u="none" strike="noStrike" cap="none" dirty="0"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7875" marR="678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No exercise conducted separately with women’s group</a:t>
                      </a:r>
                      <a:endParaRPr sz="1600" u="none" strike="noStrike" cap="none" dirty="0"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 </a:t>
                      </a:r>
                      <a:endParaRPr sz="1600" u="none" strike="noStrike" cap="none" dirty="0"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Results not separately documented and </a:t>
                      </a:r>
                      <a:r>
                        <a:rPr lang="en-GB" sz="1600" u="none" strike="noStrike" cap="none" dirty="0" err="1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analyzed</a:t>
                      </a:r>
                      <a:endParaRPr sz="1600" u="none" strike="noStrike" cap="none" dirty="0"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7875" marR="67875" marT="0" marB="0">
                    <a:solidFill>
                      <a:schemeClr val="l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7"/>
          <p:cNvSpPr txBox="1"/>
          <p:nvPr/>
        </p:nvSpPr>
        <p:spPr>
          <a:xfrm>
            <a:off x="332301" y="3989325"/>
            <a:ext cx="427945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 dirty="0">
                <a:solidFill>
                  <a:schemeClr val="lt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Thank You!</a:t>
            </a:r>
            <a:endParaRPr sz="3600" b="1" i="0" u="none" strike="noStrike" cap="none" dirty="0">
              <a:solidFill>
                <a:srgbClr val="000000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5" name="Google Shape;213;p14">
            <a:extLst>
              <a:ext uri="{FF2B5EF4-FFF2-40B4-BE49-F238E27FC236}">
                <a16:creationId xmlns:a16="http://schemas.microsoft.com/office/drawing/2014/main" id="{C6F0C5C2-C0A4-4F02-BFC1-4107CBA9BC75}"/>
              </a:ext>
            </a:extLst>
          </p:cNvPr>
          <p:cNvSpPr txBox="1"/>
          <p:nvPr/>
        </p:nvSpPr>
        <p:spPr>
          <a:xfrm>
            <a:off x="5707093" y="3619993"/>
            <a:ext cx="39838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Insert photo within the green frame</a:t>
            </a:r>
            <a:endParaRPr sz="1800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18"/>
          <p:cNvGrpSpPr/>
          <p:nvPr/>
        </p:nvGrpSpPr>
        <p:grpSpPr>
          <a:xfrm>
            <a:off x="1564528" y="42067"/>
            <a:ext cx="10452096" cy="6815340"/>
            <a:chOff x="293602" y="592"/>
            <a:chExt cx="10452096" cy="6815340"/>
          </a:xfrm>
        </p:grpSpPr>
        <p:sp>
          <p:nvSpPr>
            <p:cNvPr id="226" name="Google Shape;226;p18"/>
            <p:cNvSpPr/>
            <p:nvPr/>
          </p:nvSpPr>
          <p:spPr>
            <a:xfrm>
              <a:off x="9099135" y="3766211"/>
              <a:ext cx="214769" cy="65862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0099CC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27" name="Google Shape;227;p18"/>
            <p:cNvSpPr/>
            <p:nvPr/>
          </p:nvSpPr>
          <p:spPr>
            <a:xfrm>
              <a:off x="5773793" y="2749637"/>
              <a:ext cx="3898059" cy="30067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0099CC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28" name="Google Shape;228;p18"/>
            <p:cNvSpPr/>
            <p:nvPr/>
          </p:nvSpPr>
          <p:spPr>
            <a:xfrm>
              <a:off x="7366664" y="3766211"/>
              <a:ext cx="214769" cy="65862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0099CC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29" name="Google Shape;229;p18"/>
            <p:cNvSpPr/>
            <p:nvPr/>
          </p:nvSpPr>
          <p:spPr>
            <a:xfrm>
              <a:off x="5773793" y="2749637"/>
              <a:ext cx="2165588" cy="30067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0099CC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30" name="Google Shape;230;p18"/>
            <p:cNvSpPr/>
            <p:nvPr/>
          </p:nvSpPr>
          <p:spPr>
            <a:xfrm>
              <a:off x="5634194" y="3766211"/>
              <a:ext cx="214769" cy="269177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0099CC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31" name="Google Shape;231;p18"/>
            <p:cNvSpPr/>
            <p:nvPr/>
          </p:nvSpPr>
          <p:spPr>
            <a:xfrm>
              <a:off x="5634194" y="3766211"/>
              <a:ext cx="214769" cy="167519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0099CC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32" name="Google Shape;232;p18"/>
            <p:cNvSpPr/>
            <p:nvPr/>
          </p:nvSpPr>
          <p:spPr>
            <a:xfrm>
              <a:off x="5634194" y="3766211"/>
              <a:ext cx="214769" cy="65862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0099CC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33" name="Google Shape;233;p18"/>
            <p:cNvSpPr/>
            <p:nvPr/>
          </p:nvSpPr>
          <p:spPr>
            <a:xfrm>
              <a:off x="5773793" y="2749637"/>
              <a:ext cx="433117" cy="30067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0099CC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34" name="Google Shape;234;p18"/>
            <p:cNvSpPr/>
            <p:nvPr/>
          </p:nvSpPr>
          <p:spPr>
            <a:xfrm>
              <a:off x="3901723" y="4782784"/>
              <a:ext cx="214769" cy="167519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0099CC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35" name="Google Shape;235;p18"/>
            <p:cNvSpPr/>
            <p:nvPr/>
          </p:nvSpPr>
          <p:spPr>
            <a:xfrm>
              <a:off x="3901723" y="4782784"/>
              <a:ext cx="214769" cy="65862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0099CC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36" name="Google Shape;236;p18"/>
            <p:cNvSpPr/>
            <p:nvPr/>
          </p:nvSpPr>
          <p:spPr>
            <a:xfrm>
              <a:off x="4428720" y="3766211"/>
              <a:ext cx="91440" cy="30067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2700" cap="flat" cmpd="sng">
              <a:solidFill>
                <a:srgbClr val="0099CC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37" name="Google Shape;237;p18"/>
            <p:cNvSpPr/>
            <p:nvPr/>
          </p:nvSpPr>
          <p:spPr>
            <a:xfrm>
              <a:off x="4474440" y="2749637"/>
              <a:ext cx="1299353" cy="30067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0099CC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38" name="Google Shape;238;p18"/>
            <p:cNvSpPr/>
            <p:nvPr/>
          </p:nvSpPr>
          <p:spPr>
            <a:xfrm>
              <a:off x="2169252" y="4782784"/>
              <a:ext cx="214769" cy="167519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0099CC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39" name="Google Shape;239;p18"/>
            <p:cNvSpPr/>
            <p:nvPr/>
          </p:nvSpPr>
          <p:spPr>
            <a:xfrm>
              <a:off x="2169252" y="4782784"/>
              <a:ext cx="214769" cy="65862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0099CC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40" name="Google Shape;240;p18"/>
            <p:cNvSpPr/>
            <p:nvPr/>
          </p:nvSpPr>
          <p:spPr>
            <a:xfrm>
              <a:off x="1875734" y="3766211"/>
              <a:ext cx="866235" cy="30067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0099CC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41" name="Google Shape;241;p18"/>
            <p:cNvSpPr/>
            <p:nvPr/>
          </p:nvSpPr>
          <p:spPr>
            <a:xfrm>
              <a:off x="1009499" y="3766211"/>
              <a:ext cx="866235" cy="30067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0099CC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42" name="Google Shape;242;p18"/>
            <p:cNvSpPr/>
            <p:nvPr/>
          </p:nvSpPr>
          <p:spPr>
            <a:xfrm>
              <a:off x="1875734" y="2749637"/>
              <a:ext cx="3898059" cy="30067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0099CC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43" name="Google Shape;243;p18"/>
            <p:cNvSpPr/>
            <p:nvPr/>
          </p:nvSpPr>
          <p:spPr>
            <a:xfrm>
              <a:off x="5728073" y="1733063"/>
              <a:ext cx="91440" cy="30067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2700" cap="flat" cmpd="sng">
              <a:solidFill>
                <a:srgbClr val="0099CC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44" name="Google Shape;244;p18"/>
            <p:cNvSpPr/>
            <p:nvPr/>
          </p:nvSpPr>
          <p:spPr>
            <a:xfrm>
              <a:off x="4907558" y="716489"/>
              <a:ext cx="866235" cy="30067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0099CC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45" name="Google Shape;245;p18"/>
            <p:cNvSpPr/>
            <p:nvPr/>
          </p:nvSpPr>
          <p:spPr>
            <a:xfrm>
              <a:off x="4041323" y="716489"/>
              <a:ext cx="866235" cy="30067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0099CC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46" name="Google Shape;246;p18"/>
            <p:cNvSpPr/>
            <p:nvPr/>
          </p:nvSpPr>
          <p:spPr>
            <a:xfrm>
              <a:off x="4191661" y="592"/>
              <a:ext cx="1431794" cy="715897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0099C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8"/>
            <p:cNvSpPr txBox="1"/>
            <p:nvPr/>
          </p:nvSpPr>
          <p:spPr>
            <a:xfrm>
              <a:off x="4191661" y="592"/>
              <a:ext cx="1431794" cy="715897"/>
            </a:xfrm>
            <a:prstGeom prst="rect">
              <a:avLst/>
            </a:prstGeom>
            <a:noFill/>
            <a:ln w="9525" cap="flat" cmpd="sng">
              <a:solidFill>
                <a:srgbClr val="0099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075" tIns="5075" rIns="5075" bIns="5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en-GB" sz="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High income poverty and health expenditure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18"/>
            <p:cNvSpPr/>
            <p:nvPr/>
          </p:nvSpPr>
          <p:spPr>
            <a:xfrm>
              <a:off x="3325426" y="1017166"/>
              <a:ext cx="1431794" cy="715897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0099C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8"/>
            <p:cNvSpPr txBox="1"/>
            <p:nvPr/>
          </p:nvSpPr>
          <p:spPr>
            <a:xfrm>
              <a:off x="3325426" y="1017166"/>
              <a:ext cx="1431794" cy="715897"/>
            </a:xfrm>
            <a:prstGeom prst="rect">
              <a:avLst/>
            </a:prstGeom>
            <a:noFill/>
            <a:ln w="9525" cap="flat" cmpd="sng">
              <a:solidFill>
                <a:srgbClr val="0099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075" tIns="5075" rIns="5075" bIns="5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en-GB" sz="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High burden of Vector-borne diseases on health services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18"/>
            <p:cNvSpPr/>
            <p:nvPr/>
          </p:nvSpPr>
          <p:spPr>
            <a:xfrm>
              <a:off x="5057896" y="1017166"/>
              <a:ext cx="1431794" cy="715897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0099C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8"/>
            <p:cNvSpPr txBox="1"/>
            <p:nvPr/>
          </p:nvSpPr>
          <p:spPr>
            <a:xfrm>
              <a:off x="5057896" y="1017166"/>
              <a:ext cx="1431794" cy="715897"/>
            </a:xfrm>
            <a:prstGeom prst="rect">
              <a:avLst/>
            </a:prstGeom>
            <a:noFill/>
            <a:ln w="9525" cap="flat" cmpd="sng">
              <a:solidFill>
                <a:srgbClr val="0099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075" tIns="5075" rIns="5075" bIns="5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en-GB" sz="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High burden of caring for diseased on women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8"/>
            <p:cNvSpPr/>
            <p:nvPr/>
          </p:nvSpPr>
          <p:spPr>
            <a:xfrm>
              <a:off x="5057896" y="2033740"/>
              <a:ext cx="1431794" cy="715897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0099C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8"/>
            <p:cNvSpPr txBox="1"/>
            <p:nvPr/>
          </p:nvSpPr>
          <p:spPr>
            <a:xfrm>
              <a:off x="5057896" y="2033740"/>
              <a:ext cx="1431794" cy="715897"/>
            </a:xfrm>
            <a:prstGeom prst="rect">
              <a:avLst/>
            </a:prstGeom>
            <a:noFill/>
            <a:ln w="9525" cap="flat" cmpd="sng">
              <a:solidFill>
                <a:srgbClr val="0099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075" tIns="5075" rIns="5075" bIns="5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en-GB" sz="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High incidence of vector borne diseases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8"/>
            <p:cNvSpPr/>
            <p:nvPr/>
          </p:nvSpPr>
          <p:spPr>
            <a:xfrm>
              <a:off x="1159837" y="3050313"/>
              <a:ext cx="1431794" cy="715897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0099C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8"/>
            <p:cNvSpPr txBox="1"/>
            <p:nvPr/>
          </p:nvSpPr>
          <p:spPr>
            <a:xfrm>
              <a:off x="1159837" y="3050313"/>
              <a:ext cx="1431794" cy="715897"/>
            </a:xfrm>
            <a:prstGeom prst="rect">
              <a:avLst/>
            </a:prstGeom>
            <a:noFill/>
            <a:ln w="9525" cap="flat" cmpd="sng">
              <a:solidFill>
                <a:srgbClr val="0099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075" tIns="5075" rIns="5075" bIns="5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en-GB" sz="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Homes store water wherein disease causing mosquitoes grow</a:t>
              </a:r>
              <a:endPara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8"/>
            <p:cNvSpPr/>
            <p:nvPr/>
          </p:nvSpPr>
          <p:spPr>
            <a:xfrm>
              <a:off x="293602" y="4066887"/>
              <a:ext cx="1431794" cy="715897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0099C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8"/>
            <p:cNvSpPr/>
            <p:nvPr/>
          </p:nvSpPr>
          <p:spPr>
            <a:xfrm>
              <a:off x="2026072" y="4066887"/>
              <a:ext cx="1431794" cy="715897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0099C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8"/>
            <p:cNvSpPr txBox="1"/>
            <p:nvPr/>
          </p:nvSpPr>
          <p:spPr>
            <a:xfrm>
              <a:off x="2026072" y="4066887"/>
              <a:ext cx="1431794" cy="715897"/>
            </a:xfrm>
            <a:prstGeom prst="rect">
              <a:avLst/>
            </a:prstGeom>
            <a:noFill/>
            <a:ln w="9525" cap="flat" cmpd="sng">
              <a:solidFill>
                <a:srgbClr val="0099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075" tIns="5075" rIns="5075" bIns="5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50"/>
                <a:buFont typeface="Calibri"/>
                <a:buNone/>
              </a:pPr>
              <a:r>
                <a:rPr lang="en-GB" sz="7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Unreliable supply of piped water obviates the need for water storage (thriving vectors)</a:t>
              </a:r>
              <a:endPara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8"/>
            <p:cNvSpPr/>
            <p:nvPr/>
          </p:nvSpPr>
          <p:spPr>
            <a:xfrm>
              <a:off x="2384021" y="5083461"/>
              <a:ext cx="1431794" cy="715897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0099C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8"/>
            <p:cNvSpPr txBox="1"/>
            <p:nvPr/>
          </p:nvSpPr>
          <p:spPr>
            <a:xfrm>
              <a:off x="2384021" y="5083461"/>
              <a:ext cx="1431794" cy="715897"/>
            </a:xfrm>
            <a:prstGeom prst="rect">
              <a:avLst/>
            </a:prstGeom>
            <a:noFill/>
            <a:ln w="9525" cap="flat" cmpd="sng">
              <a:solidFill>
                <a:srgbClr val="0099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075" tIns="5075" rIns="5075" bIns="5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en-GB" sz="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Physical system exists</a:t>
              </a:r>
              <a:endPara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8"/>
            <p:cNvSpPr/>
            <p:nvPr/>
          </p:nvSpPr>
          <p:spPr>
            <a:xfrm>
              <a:off x="2384021" y="6100035"/>
              <a:ext cx="1431794" cy="715897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0099C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8"/>
            <p:cNvSpPr txBox="1"/>
            <p:nvPr/>
          </p:nvSpPr>
          <p:spPr>
            <a:xfrm>
              <a:off x="2384021" y="6100035"/>
              <a:ext cx="1431794" cy="715897"/>
            </a:xfrm>
            <a:prstGeom prst="rect">
              <a:avLst/>
            </a:prstGeom>
            <a:noFill/>
            <a:ln w="9525" cap="flat" cmpd="sng">
              <a:solidFill>
                <a:srgbClr val="0099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075" tIns="5075" rIns="5075" bIns="5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en-GB" sz="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Potable water sources exist </a:t>
              </a:r>
              <a:endPara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8"/>
            <p:cNvSpPr/>
            <p:nvPr/>
          </p:nvSpPr>
          <p:spPr>
            <a:xfrm>
              <a:off x="3758543" y="3050313"/>
              <a:ext cx="1431794" cy="715897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0099C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8"/>
            <p:cNvSpPr txBox="1"/>
            <p:nvPr/>
          </p:nvSpPr>
          <p:spPr>
            <a:xfrm>
              <a:off x="3758543" y="3050313"/>
              <a:ext cx="1431794" cy="715897"/>
            </a:xfrm>
            <a:prstGeom prst="rect">
              <a:avLst/>
            </a:prstGeom>
            <a:noFill/>
            <a:ln w="9525" cap="flat" cmpd="sng">
              <a:solidFill>
                <a:srgbClr val="0099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075" tIns="5075" rIns="5075" bIns="5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en-GB" sz="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Individuals who contract malaria or malaria like ailments do not go to govt healthcare facility</a:t>
              </a:r>
              <a:endPara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8"/>
            <p:cNvSpPr/>
            <p:nvPr/>
          </p:nvSpPr>
          <p:spPr>
            <a:xfrm>
              <a:off x="3758543" y="4066887"/>
              <a:ext cx="1431794" cy="715897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0099C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8"/>
            <p:cNvSpPr txBox="1"/>
            <p:nvPr/>
          </p:nvSpPr>
          <p:spPr>
            <a:xfrm>
              <a:off x="3758543" y="4066887"/>
              <a:ext cx="1431794" cy="715897"/>
            </a:xfrm>
            <a:prstGeom prst="rect">
              <a:avLst/>
            </a:prstGeom>
            <a:noFill/>
            <a:ln w="9525" cap="flat" cmpd="sng">
              <a:solidFill>
                <a:srgbClr val="0099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075" tIns="5075" rIns="5075" bIns="5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en-GB" sz="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People now aware of government healthcare facilities for diagnosis and treatment</a:t>
              </a:r>
              <a:endPara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8"/>
            <p:cNvSpPr/>
            <p:nvPr/>
          </p:nvSpPr>
          <p:spPr>
            <a:xfrm>
              <a:off x="4116492" y="5083461"/>
              <a:ext cx="1431794" cy="715897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0099C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8"/>
            <p:cNvSpPr txBox="1"/>
            <p:nvPr/>
          </p:nvSpPr>
          <p:spPr>
            <a:xfrm>
              <a:off x="4116492" y="5083461"/>
              <a:ext cx="1431794" cy="715897"/>
            </a:xfrm>
            <a:prstGeom prst="rect">
              <a:avLst/>
            </a:prstGeom>
            <a:noFill/>
            <a:ln w="9525" cap="flat" cmpd="sng">
              <a:solidFill>
                <a:srgbClr val="0099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075" tIns="5075" rIns="5075" bIns="5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en-GB" sz="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Govt healthcare facility don’t provide comprehensive treatment</a:t>
              </a:r>
              <a:endPara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8"/>
            <p:cNvSpPr/>
            <p:nvPr/>
          </p:nvSpPr>
          <p:spPr>
            <a:xfrm>
              <a:off x="4116492" y="6100035"/>
              <a:ext cx="1431794" cy="715897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0099C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8"/>
            <p:cNvSpPr txBox="1"/>
            <p:nvPr/>
          </p:nvSpPr>
          <p:spPr>
            <a:xfrm>
              <a:off x="4116492" y="6100035"/>
              <a:ext cx="1431794" cy="715897"/>
            </a:xfrm>
            <a:prstGeom prst="rect">
              <a:avLst/>
            </a:prstGeom>
            <a:noFill/>
            <a:ln w="9525" cap="flat" cmpd="sng">
              <a:solidFill>
                <a:srgbClr val="0099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075" tIns="5075" rIns="5075" bIns="5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en-GB" sz="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Healthcare facilities do not exist and are not functional</a:t>
              </a:r>
              <a:endPara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8"/>
            <p:cNvSpPr/>
            <p:nvPr/>
          </p:nvSpPr>
          <p:spPr>
            <a:xfrm>
              <a:off x="5491014" y="3050313"/>
              <a:ext cx="1431794" cy="715897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0099C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18"/>
            <p:cNvSpPr txBox="1"/>
            <p:nvPr/>
          </p:nvSpPr>
          <p:spPr>
            <a:xfrm>
              <a:off x="5491014" y="3050313"/>
              <a:ext cx="1431794" cy="715897"/>
            </a:xfrm>
            <a:prstGeom prst="rect">
              <a:avLst/>
            </a:prstGeom>
            <a:noFill/>
            <a:ln w="9525" cap="flat" cmpd="sng">
              <a:solidFill>
                <a:srgbClr val="0099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075" tIns="5075" rIns="5075" bIns="5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en-GB" sz="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Home store water for more than seven days</a:t>
              </a:r>
              <a:endPara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5848963" y="4066887"/>
              <a:ext cx="1431794" cy="715897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0099C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18"/>
            <p:cNvSpPr txBox="1"/>
            <p:nvPr/>
          </p:nvSpPr>
          <p:spPr>
            <a:xfrm>
              <a:off x="5848963" y="4066887"/>
              <a:ext cx="1431794" cy="715897"/>
            </a:xfrm>
            <a:prstGeom prst="rect">
              <a:avLst/>
            </a:prstGeom>
            <a:noFill/>
            <a:ln w="9525" cap="flat" cmpd="sng">
              <a:solidFill>
                <a:srgbClr val="0099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075" tIns="5075" rIns="5075" bIns="5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en-GB" sz="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Community not involved in the process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5848963" y="5083461"/>
              <a:ext cx="1431794" cy="715897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0099C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8"/>
            <p:cNvSpPr txBox="1"/>
            <p:nvPr/>
          </p:nvSpPr>
          <p:spPr>
            <a:xfrm>
              <a:off x="5848963" y="5083461"/>
              <a:ext cx="1431794" cy="715897"/>
            </a:xfrm>
            <a:prstGeom prst="rect">
              <a:avLst/>
            </a:prstGeom>
            <a:noFill/>
            <a:ln w="9525" cap="flat" cmpd="sng">
              <a:solidFill>
                <a:srgbClr val="0099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075" tIns="5075" rIns="5075" bIns="5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en-GB" sz="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 check on water storage practices</a:t>
              </a:r>
              <a:endPara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5848963" y="6100035"/>
              <a:ext cx="1431794" cy="715897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0099C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8"/>
            <p:cNvSpPr txBox="1"/>
            <p:nvPr/>
          </p:nvSpPr>
          <p:spPr>
            <a:xfrm>
              <a:off x="5848963" y="6100035"/>
              <a:ext cx="1431794" cy="715897"/>
            </a:xfrm>
            <a:prstGeom prst="rect">
              <a:avLst/>
            </a:prstGeom>
            <a:noFill/>
            <a:ln w="9525" cap="flat" cmpd="sng">
              <a:solidFill>
                <a:srgbClr val="0099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075" tIns="5075" rIns="5075" bIns="5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en-GB" sz="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Lack of awareness on what causes exposure to disease carrying mosquitoes</a:t>
              </a:r>
              <a:endPara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8"/>
            <p:cNvSpPr/>
            <p:nvPr/>
          </p:nvSpPr>
          <p:spPr>
            <a:xfrm>
              <a:off x="7223485" y="3050313"/>
              <a:ext cx="1431794" cy="715897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0099C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8"/>
            <p:cNvSpPr txBox="1"/>
            <p:nvPr/>
          </p:nvSpPr>
          <p:spPr>
            <a:xfrm>
              <a:off x="7223485" y="3050313"/>
              <a:ext cx="1431794" cy="715897"/>
            </a:xfrm>
            <a:prstGeom prst="rect">
              <a:avLst/>
            </a:prstGeom>
            <a:noFill/>
            <a:ln w="9525" cap="flat" cmpd="sng">
              <a:solidFill>
                <a:srgbClr val="0099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075" tIns="5075" rIns="5075" bIns="5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en-GB" sz="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Schools, workplaces store water for longer periods</a:t>
              </a:r>
              <a:endPara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8"/>
            <p:cNvSpPr/>
            <p:nvPr/>
          </p:nvSpPr>
          <p:spPr>
            <a:xfrm>
              <a:off x="7581434" y="4066887"/>
              <a:ext cx="1431794" cy="715897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0099C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8"/>
            <p:cNvSpPr txBox="1"/>
            <p:nvPr/>
          </p:nvSpPr>
          <p:spPr>
            <a:xfrm>
              <a:off x="7581434" y="4066887"/>
              <a:ext cx="1431794" cy="715897"/>
            </a:xfrm>
            <a:prstGeom prst="rect">
              <a:avLst/>
            </a:prstGeom>
            <a:noFill/>
            <a:ln w="9525" cap="flat" cmpd="sng">
              <a:solidFill>
                <a:srgbClr val="0099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075" tIns="5075" rIns="5075" bIns="5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en-GB" sz="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 awareness on life cycle of disease carrying mosquitoes</a:t>
              </a:r>
              <a:endPara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8"/>
            <p:cNvSpPr/>
            <p:nvPr/>
          </p:nvSpPr>
          <p:spPr>
            <a:xfrm>
              <a:off x="8955956" y="3050313"/>
              <a:ext cx="1431794" cy="715897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0099C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8"/>
            <p:cNvSpPr txBox="1"/>
            <p:nvPr/>
          </p:nvSpPr>
          <p:spPr>
            <a:xfrm>
              <a:off x="8955956" y="3050313"/>
              <a:ext cx="1431794" cy="715897"/>
            </a:xfrm>
            <a:prstGeom prst="rect">
              <a:avLst/>
            </a:prstGeom>
            <a:noFill/>
            <a:ln w="9525" cap="flat" cmpd="sng">
              <a:solidFill>
                <a:srgbClr val="0099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075" tIns="5075" rIns="5075" bIns="5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en-GB" sz="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Homes, schools and  workplaces use one or more techniques of mosquito repellant</a:t>
              </a:r>
              <a:endPara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8"/>
            <p:cNvSpPr/>
            <p:nvPr/>
          </p:nvSpPr>
          <p:spPr>
            <a:xfrm>
              <a:off x="9313904" y="4066887"/>
              <a:ext cx="1431794" cy="715897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0099C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8"/>
            <p:cNvSpPr txBox="1"/>
            <p:nvPr/>
          </p:nvSpPr>
          <p:spPr>
            <a:xfrm>
              <a:off x="9313904" y="4066887"/>
              <a:ext cx="1431794" cy="715897"/>
            </a:xfrm>
            <a:prstGeom prst="rect">
              <a:avLst/>
            </a:prstGeom>
            <a:noFill/>
            <a:ln w="9525" cap="flat" cmpd="sng">
              <a:solidFill>
                <a:srgbClr val="0099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075" tIns="5075" rIns="5075" bIns="5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en-GB" sz="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Mosquito repellent devices /techniques are not available/ not well publicized</a:t>
              </a:r>
              <a:endPara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7" name="Google Shape;287;p18"/>
          <p:cNvSpPr/>
          <p:nvPr/>
        </p:nvSpPr>
        <p:spPr>
          <a:xfrm>
            <a:off x="306764" y="2247284"/>
            <a:ext cx="1919124" cy="528000"/>
          </a:xfrm>
          <a:prstGeom prst="rect">
            <a:avLst/>
          </a:prstGeom>
          <a:solidFill>
            <a:srgbClr val="0099CC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chemeClr val="lt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Problem</a:t>
            </a:r>
            <a:endParaRPr sz="1600" b="0" i="0" u="none" strike="noStrike" cap="none" dirty="0">
              <a:solidFill>
                <a:schemeClr val="lt1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288" name="Google Shape;288;p18"/>
          <p:cNvSpPr/>
          <p:nvPr/>
        </p:nvSpPr>
        <p:spPr>
          <a:xfrm>
            <a:off x="306764" y="1347197"/>
            <a:ext cx="1920000" cy="528000"/>
          </a:xfrm>
          <a:prstGeom prst="rect">
            <a:avLst/>
          </a:prstGeom>
          <a:solidFill>
            <a:srgbClr val="0099CC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chemeClr val="lt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Consequences</a:t>
            </a:r>
            <a:endParaRPr sz="1600" b="0" i="0" u="none" strike="noStrike" cap="none" dirty="0">
              <a:solidFill>
                <a:schemeClr val="lt1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289" name="Google Shape;289;p18"/>
          <p:cNvSpPr/>
          <p:nvPr/>
        </p:nvSpPr>
        <p:spPr>
          <a:xfrm>
            <a:off x="281165" y="3091788"/>
            <a:ext cx="1953540" cy="785584"/>
          </a:xfrm>
          <a:prstGeom prst="rect">
            <a:avLst/>
          </a:prstGeom>
          <a:solidFill>
            <a:srgbClr val="0099CC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chemeClr val="lt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Immediate</a:t>
            </a:r>
            <a:r>
              <a:rPr lang="en-GB" sz="1600" b="0" i="0" u="none" strike="noStrike" cap="none" dirty="0">
                <a:solidFill>
                  <a:schemeClr val="lt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 </a:t>
            </a:r>
            <a:r>
              <a:rPr lang="en-GB" sz="1600" b="1" i="0" u="none" strike="noStrike" cap="none" dirty="0">
                <a:solidFill>
                  <a:schemeClr val="lt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Causes</a:t>
            </a:r>
            <a:endParaRPr sz="1600" b="0" i="0" u="none" strike="noStrike" cap="none" dirty="0">
              <a:solidFill>
                <a:schemeClr val="lt1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290" name="Google Shape;290;p18"/>
          <p:cNvSpPr/>
          <p:nvPr/>
        </p:nvSpPr>
        <p:spPr>
          <a:xfrm>
            <a:off x="359445" y="4296259"/>
            <a:ext cx="2071318" cy="528000"/>
          </a:xfrm>
          <a:prstGeom prst="rect">
            <a:avLst/>
          </a:prstGeom>
          <a:solidFill>
            <a:srgbClr val="0099CC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chemeClr val="lt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Underlying Causes</a:t>
            </a:r>
            <a:endParaRPr sz="1600" b="0" i="0" u="none" strike="noStrike" cap="none" dirty="0">
              <a:solidFill>
                <a:schemeClr val="lt1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291" name="Google Shape;291;p18"/>
          <p:cNvSpPr/>
          <p:nvPr/>
        </p:nvSpPr>
        <p:spPr>
          <a:xfrm>
            <a:off x="373103" y="5525980"/>
            <a:ext cx="2039944" cy="528000"/>
          </a:xfrm>
          <a:prstGeom prst="rect">
            <a:avLst/>
          </a:prstGeom>
          <a:solidFill>
            <a:srgbClr val="0099CC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chemeClr val="lt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Root Causes</a:t>
            </a:r>
            <a:endParaRPr sz="1600" b="0" i="0" u="none" strike="noStrike" cap="none" dirty="0">
              <a:solidFill>
                <a:schemeClr val="lt1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292" name="Google Shape;292;p18"/>
          <p:cNvSpPr txBox="1"/>
          <p:nvPr/>
        </p:nvSpPr>
        <p:spPr>
          <a:xfrm>
            <a:off x="137058" y="423954"/>
            <a:ext cx="3875837" cy="753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3200"/>
              <a:buFont typeface="DM Sans"/>
              <a:buNone/>
            </a:pPr>
            <a:r>
              <a:rPr lang="en-GB" sz="4000" b="1" i="0" u="none" strike="noStrike" cap="none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Problem Tree</a:t>
            </a:r>
            <a:endParaRPr sz="4000" b="1" i="0" u="none" strike="noStrike" cap="none" dirty="0">
              <a:solidFill>
                <a:srgbClr val="339933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293" name="Google Shape;293;p18">
            <a:hlinkClick r:id="rId3" action="ppaction://hlinksldjump"/>
          </p:cNvPr>
          <p:cNvSpPr/>
          <p:nvPr/>
        </p:nvSpPr>
        <p:spPr>
          <a:xfrm>
            <a:off x="10933044" y="6108737"/>
            <a:ext cx="1258956" cy="75320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86923" y="37500"/>
                </a:moveTo>
                <a:lnTo>
                  <a:pt x="73461" y="15000"/>
                </a:lnTo>
                <a:lnTo>
                  <a:pt x="60000" y="37500"/>
                </a:lnTo>
                <a:lnTo>
                  <a:pt x="66731" y="37500"/>
                </a:lnTo>
                <a:lnTo>
                  <a:pt x="66731" y="71250"/>
                </a:lnTo>
                <a:cubicBezTo>
                  <a:pt x="66731" y="77463"/>
                  <a:pt x="63717" y="82500"/>
                  <a:pt x="60000" y="82500"/>
                </a:cubicBezTo>
                <a:lnTo>
                  <a:pt x="53269" y="82500"/>
                </a:lnTo>
                <a:cubicBezTo>
                  <a:pt x="49552" y="82500"/>
                  <a:pt x="46539" y="77463"/>
                  <a:pt x="46539" y="71250"/>
                </a:cubicBezTo>
                <a:lnTo>
                  <a:pt x="46539" y="37500"/>
                </a:lnTo>
                <a:lnTo>
                  <a:pt x="33077" y="37500"/>
                </a:lnTo>
                <a:lnTo>
                  <a:pt x="33077" y="71250"/>
                </a:lnTo>
                <a:cubicBezTo>
                  <a:pt x="33077" y="89890"/>
                  <a:pt x="42118" y="105000"/>
                  <a:pt x="53269" y="105000"/>
                </a:cubicBezTo>
                <a:lnTo>
                  <a:pt x="60000" y="105000"/>
                </a:lnTo>
                <a:cubicBezTo>
                  <a:pt x="71152" y="105000"/>
                  <a:pt x="80192" y="89890"/>
                  <a:pt x="80192" y="71250"/>
                </a:cubicBezTo>
                <a:lnTo>
                  <a:pt x="80192" y="37500"/>
                </a:lnTo>
                <a:close/>
              </a:path>
              <a:path w="120000" h="120000" fill="darken" extrusionOk="0">
                <a:moveTo>
                  <a:pt x="86923" y="37500"/>
                </a:moveTo>
                <a:lnTo>
                  <a:pt x="73461" y="15000"/>
                </a:lnTo>
                <a:lnTo>
                  <a:pt x="60000" y="37500"/>
                </a:lnTo>
                <a:lnTo>
                  <a:pt x="66731" y="37500"/>
                </a:lnTo>
                <a:lnTo>
                  <a:pt x="66731" y="71250"/>
                </a:lnTo>
                <a:cubicBezTo>
                  <a:pt x="66731" y="77463"/>
                  <a:pt x="63717" y="82500"/>
                  <a:pt x="60000" y="82500"/>
                </a:cubicBezTo>
                <a:lnTo>
                  <a:pt x="53269" y="82500"/>
                </a:lnTo>
                <a:cubicBezTo>
                  <a:pt x="49552" y="82500"/>
                  <a:pt x="46539" y="77463"/>
                  <a:pt x="46539" y="71250"/>
                </a:cubicBezTo>
                <a:lnTo>
                  <a:pt x="46539" y="37500"/>
                </a:lnTo>
                <a:lnTo>
                  <a:pt x="33077" y="37500"/>
                </a:lnTo>
                <a:lnTo>
                  <a:pt x="33077" y="71250"/>
                </a:lnTo>
                <a:cubicBezTo>
                  <a:pt x="33077" y="89890"/>
                  <a:pt x="42118" y="105000"/>
                  <a:pt x="53269" y="105000"/>
                </a:cubicBezTo>
                <a:lnTo>
                  <a:pt x="60000" y="105000"/>
                </a:lnTo>
                <a:cubicBezTo>
                  <a:pt x="71152" y="105000"/>
                  <a:pt x="80192" y="89890"/>
                  <a:pt x="80192" y="71250"/>
                </a:cubicBezTo>
                <a:lnTo>
                  <a:pt x="80192" y="37500"/>
                </a:lnTo>
                <a:close/>
              </a:path>
              <a:path w="120000" h="120000" fill="none" extrusionOk="0">
                <a:moveTo>
                  <a:pt x="86923" y="37500"/>
                </a:moveTo>
                <a:lnTo>
                  <a:pt x="80192" y="37500"/>
                </a:lnTo>
                <a:lnTo>
                  <a:pt x="80192" y="71250"/>
                </a:lnTo>
                <a:cubicBezTo>
                  <a:pt x="80192" y="89890"/>
                  <a:pt x="71152" y="105000"/>
                  <a:pt x="60000" y="105000"/>
                </a:cubicBezTo>
                <a:lnTo>
                  <a:pt x="53269" y="105000"/>
                </a:lnTo>
                <a:cubicBezTo>
                  <a:pt x="42118" y="105000"/>
                  <a:pt x="33077" y="89890"/>
                  <a:pt x="33077" y="71250"/>
                </a:cubicBezTo>
                <a:lnTo>
                  <a:pt x="33077" y="37500"/>
                </a:lnTo>
                <a:lnTo>
                  <a:pt x="46539" y="37500"/>
                </a:lnTo>
                <a:lnTo>
                  <a:pt x="46539" y="71250"/>
                </a:lnTo>
                <a:cubicBezTo>
                  <a:pt x="46539" y="77463"/>
                  <a:pt x="49552" y="82500"/>
                  <a:pt x="53269" y="82500"/>
                </a:cubicBezTo>
                <a:lnTo>
                  <a:pt x="60000" y="82500"/>
                </a:lnTo>
                <a:cubicBezTo>
                  <a:pt x="63717" y="82500"/>
                  <a:pt x="66731" y="77463"/>
                  <a:pt x="66731" y="71250"/>
                </a:cubicBezTo>
                <a:lnTo>
                  <a:pt x="66731" y="37500"/>
                </a:lnTo>
                <a:lnTo>
                  <a:pt x="60000" y="37500"/>
                </a:lnTo>
                <a:lnTo>
                  <a:pt x="73461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3"/>
          <p:cNvSpPr txBox="1">
            <a:spLocks noGrp="1"/>
          </p:cNvSpPr>
          <p:nvPr>
            <p:ph type="ctrTitle"/>
          </p:nvPr>
        </p:nvSpPr>
        <p:spPr>
          <a:xfrm>
            <a:off x="3648762" y="4286759"/>
            <a:ext cx="7448365" cy="59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4000" dirty="0">
                <a:solidFill>
                  <a:srgbClr val="0099CC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Step 3: Gender-Responsive Planning, Project Preparation and Design</a:t>
            </a:r>
            <a:endParaRPr sz="4000" dirty="0">
              <a:solidFill>
                <a:srgbClr val="0099CC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84" name="Google Shape;84;p33"/>
          <p:cNvSpPr txBox="1">
            <a:spLocks noGrp="1"/>
          </p:cNvSpPr>
          <p:nvPr>
            <p:ph type="body" idx="1"/>
          </p:nvPr>
        </p:nvSpPr>
        <p:spPr>
          <a:xfrm>
            <a:off x="811904" y="1303124"/>
            <a:ext cx="829326" cy="786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GB"/>
              <a:t>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9"/>
          <p:cNvGrpSpPr/>
          <p:nvPr/>
        </p:nvGrpSpPr>
        <p:grpSpPr>
          <a:xfrm>
            <a:off x="1651195" y="302"/>
            <a:ext cx="10306651" cy="6720502"/>
            <a:chOff x="232490" y="302"/>
            <a:chExt cx="10306651" cy="6720502"/>
          </a:xfrm>
        </p:grpSpPr>
        <p:sp>
          <p:nvSpPr>
            <p:cNvPr id="299" name="Google Shape;299;p19"/>
            <p:cNvSpPr/>
            <p:nvPr/>
          </p:nvSpPr>
          <p:spPr>
            <a:xfrm>
              <a:off x="8915491" y="3713521"/>
              <a:ext cx="211780" cy="64946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3993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00" name="Google Shape;300;p19"/>
            <p:cNvSpPr/>
            <p:nvPr/>
          </p:nvSpPr>
          <p:spPr>
            <a:xfrm>
              <a:off x="5636422" y="2711093"/>
              <a:ext cx="3843816" cy="29649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3993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01" name="Google Shape;301;p19"/>
            <p:cNvSpPr/>
            <p:nvPr/>
          </p:nvSpPr>
          <p:spPr>
            <a:xfrm>
              <a:off x="7207128" y="3713521"/>
              <a:ext cx="211780" cy="64946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3993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02" name="Google Shape;302;p19"/>
            <p:cNvSpPr/>
            <p:nvPr/>
          </p:nvSpPr>
          <p:spPr>
            <a:xfrm>
              <a:off x="5636422" y="2711093"/>
              <a:ext cx="2135453" cy="29649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3993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03" name="Google Shape;303;p19"/>
            <p:cNvSpPr/>
            <p:nvPr/>
          </p:nvSpPr>
          <p:spPr>
            <a:xfrm>
              <a:off x="5498765" y="3713521"/>
              <a:ext cx="211780" cy="265431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3993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04" name="Google Shape;304;p19"/>
            <p:cNvSpPr/>
            <p:nvPr/>
          </p:nvSpPr>
          <p:spPr>
            <a:xfrm>
              <a:off x="5498765" y="3713521"/>
              <a:ext cx="211780" cy="165188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3993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05" name="Google Shape;305;p19"/>
            <p:cNvSpPr/>
            <p:nvPr/>
          </p:nvSpPr>
          <p:spPr>
            <a:xfrm>
              <a:off x="5498765" y="3713521"/>
              <a:ext cx="211780" cy="64946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3993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06" name="Google Shape;306;p19"/>
            <p:cNvSpPr/>
            <p:nvPr/>
          </p:nvSpPr>
          <p:spPr>
            <a:xfrm>
              <a:off x="5636422" y="2711093"/>
              <a:ext cx="427090" cy="29649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3993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07" name="Google Shape;307;p19"/>
            <p:cNvSpPr/>
            <p:nvPr/>
          </p:nvSpPr>
          <p:spPr>
            <a:xfrm>
              <a:off x="3790402" y="4715948"/>
              <a:ext cx="211780" cy="165188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3993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08" name="Google Shape;308;p19"/>
            <p:cNvSpPr/>
            <p:nvPr/>
          </p:nvSpPr>
          <p:spPr>
            <a:xfrm>
              <a:off x="3790402" y="4715948"/>
              <a:ext cx="211780" cy="64946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3993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09" name="Google Shape;309;p19"/>
            <p:cNvSpPr/>
            <p:nvPr/>
          </p:nvSpPr>
          <p:spPr>
            <a:xfrm>
              <a:off x="4309430" y="3713521"/>
              <a:ext cx="91440" cy="29649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2700" cap="flat" cmpd="sng">
              <a:solidFill>
                <a:srgbClr val="33993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10" name="Google Shape;310;p19"/>
            <p:cNvSpPr/>
            <p:nvPr/>
          </p:nvSpPr>
          <p:spPr>
            <a:xfrm>
              <a:off x="4355150" y="2711093"/>
              <a:ext cx="1281272" cy="29649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33993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11" name="Google Shape;311;p19"/>
            <p:cNvSpPr/>
            <p:nvPr/>
          </p:nvSpPr>
          <p:spPr>
            <a:xfrm>
              <a:off x="2082039" y="4715948"/>
              <a:ext cx="211780" cy="165188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3993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12" name="Google Shape;312;p19"/>
            <p:cNvSpPr/>
            <p:nvPr/>
          </p:nvSpPr>
          <p:spPr>
            <a:xfrm>
              <a:off x="2082039" y="4715948"/>
              <a:ext cx="211780" cy="64946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3993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13" name="Google Shape;313;p19"/>
            <p:cNvSpPr/>
            <p:nvPr/>
          </p:nvSpPr>
          <p:spPr>
            <a:xfrm>
              <a:off x="1792606" y="3713521"/>
              <a:ext cx="854181" cy="29649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3993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14" name="Google Shape;314;p19"/>
            <p:cNvSpPr/>
            <p:nvPr/>
          </p:nvSpPr>
          <p:spPr>
            <a:xfrm>
              <a:off x="938425" y="3713521"/>
              <a:ext cx="854181" cy="29649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33993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15" name="Google Shape;315;p19"/>
            <p:cNvSpPr/>
            <p:nvPr/>
          </p:nvSpPr>
          <p:spPr>
            <a:xfrm>
              <a:off x="1792606" y="2711093"/>
              <a:ext cx="3843816" cy="29649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33993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16" name="Google Shape;316;p19"/>
            <p:cNvSpPr/>
            <p:nvPr/>
          </p:nvSpPr>
          <p:spPr>
            <a:xfrm>
              <a:off x="5590702" y="1708665"/>
              <a:ext cx="91440" cy="29649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2700" cap="flat" cmpd="sng">
              <a:solidFill>
                <a:srgbClr val="33993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17" name="Google Shape;317;p19"/>
            <p:cNvSpPr/>
            <p:nvPr/>
          </p:nvSpPr>
          <p:spPr>
            <a:xfrm>
              <a:off x="4782241" y="706237"/>
              <a:ext cx="854181" cy="29649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3993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18" name="Google Shape;318;p19"/>
            <p:cNvSpPr/>
            <p:nvPr/>
          </p:nvSpPr>
          <p:spPr>
            <a:xfrm>
              <a:off x="3928060" y="706237"/>
              <a:ext cx="854181" cy="29649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33993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19" name="Google Shape;319;p19"/>
            <p:cNvSpPr/>
            <p:nvPr/>
          </p:nvSpPr>
          <p:spPr>
            <a:xfrm>
              <a:off x="4076306" y="302"/>
              <a:ext cx="1411870" cy="705935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33993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9"/>
            <p:cNvSpPr txBox="1"/>
            <p:nvPr/>
          </p:nvSpPr>
          <p:spPr>
            <a:xfrm>
              <a:off x="4076306" y="302"/>
              <a:ext cx="1411870" cy="705935"/>
            </a:xfrm>
            <a:prstGeom prst="rect">
              <a:avLst/>
            </a:prstGeom>
            <a:noFill/>
            <a:ln w="9525" cap="flat" cmpd="sng">
              <a:solidFill>
                <a:srgbClr val="33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075" tIns="5075" rIns="5075" bIns="5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en-GB" sz="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Reduced income poverty and improved quality of life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9"/>
            <p:cNvSpPr/>
            <p:nvPr/>
          </p:nvSpPr>
          <p:spPr>
            <a:xfrm>
              <a:off x="3222125" y="1002730"/>
              <a:ext cx="1411870" cy="705935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33993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9"/>
            <p:cNvSpPr txBox="1"/>
            <p:nvPr/>
          </p:nvSpPr>
          <p:spPr>
            <a:xfrm>
              <a:off x="3222125" y="1002730"/>
              <a:ext cx="1411870" cy="705935"/>
            </a:xfrm>
            <a:prstGeom prst="rect">
              <a:avLst/>
            </a:prstGeom>
            <a:noFill/>
            <a:ln w="9525" cap="flat" cmpd="sng">
              <a:solidFill>
                <a:srgbClr val="33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075" tIns="5075" rIns="5075" bIns="5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en-GB" sz="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Reduced Burden of Health Services for Vector-borne diseases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4930487" y="1002730"/>
              <a:ext cx="1411870" cy="705935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33993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9"/>
            <p:cNvSpPr txBox="1"/>
            <p:nvPr/>
          </p:nvSpPr>
          <p:spPr>
            <a:xfrm>
              <a:off x="4930487" y="1002730"/>
              <a:ext cx="1411870" cy="705935"/>
            </a:xfrm>
            <a:prstGeom prst="rect">
              <a:avLst/>
            </a:prstGeom>
            <a:noFill/>
            <a:ln w="9525" cap="flat" cmpd="sng">
              <a:solidFill>
                <a:srgbClr val="33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075" tIns="5075" rIns="5075" bIns="5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en-GB" sz="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Reduced burden of caring for diseased on women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4930487" y="2005158"/>
              <a:ext cx="1411870" cy="705935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33993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9"/>
            <p:cNvSpPr txBox="1"/>
            <p:nvPr/>
          </p:nvSpPr>
          <p:spPr>
            <a:xfrm>
              <a:off x="4930487" y="2005158"/>
              <a:ext cx="1411870" cy="705935"/>
            </a:xfrm>
            <a:prstGeom prst="rect">
              <a:avLst/>
            </a:prstGeom>
            <a:noFill/>
            <a:ln w="9525" cap="flat" cmpd="sng">
              <a:solidFill>
                <a:srgbClr val="33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075" tIns="5075" rIns="5075" bIns="5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en-GB" sz="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Reduced incidence of vector borne diseases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1086671" y="3007585"/>
              <a:ext cx="1411870" cy="705935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33993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9"/>
            <p:cNvSpPr txBox="1"/>
            <p:nvPr/>
          </p:nvSpPr>
          <p:spPr>
            <a:xfrm>
              <a:off x="1086671" y="3007585"/>
              <a:ext cx="1411870" cy="705935"/>
            </a:xfrm>
            <a:prstGeom prst="rect">
              <a:avLst/>
            </a:prstGeom>
            <a:noFill/>
            <a:ln w="9525" cap="flat" cmpd="sng">
              <a:solidFill>
                <a:srgbClr val="33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075" tIns="5075" rIns="5075" bIns="5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en-GB" sz="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Homes do not store water and so disease causing mosquitoes do not grow</a:t>
              </a:r>
              <a:endPara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232490" y="4010013"/>
              <a:ext cx="1411870" cy="705935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33993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9"/>
            <p:cNvSpPr txBox="1"/>
            <p:nvPr/>
          </p:nvSpPr>
          <p:spPr>
            <a:xfrm>
              <a:off x="232490" y="4010013"/>
              <a:ext cx="1411870" cy="705935"/>
            </a:xfrm>
            <a:prstGeom prst="rect">
              <a:avLst/>
            </a:prstGeom>
            <a:noFill/>
            <a:ln w="9525" cap="flat" cmpd="sng">
              <a:solidFill>
                <a:srgbClr val="33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075" tIns="5075" rIns="5075" bIns="5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en-GB" sz="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Piped water supply scheme is functional</a:t>
              </a:r>
              <a:endPara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1940852" y="4010013"/>
              <a:ext cx="1411870" cy="705935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33993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9"/>
            <p:cNvSpPr txBox="1"/>
            <p:nvPr/>
          </p:nvSpPr>
          <p:spPr>
            <a:xfrm>
              <a:off x="1940852" y="4010013"/>
              <a:ext cx="1411870" cy="705935"/>
            </a:xfrm>
            <a:prstGeom prst="rect">
              <a:avLst/>
            </a:prstGeom>
            <a:noFill/>
            <a:ln w="9525" cap="flat" cmpd="sng">
              <a:solidFill>
                <a:srgbClr val="33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425" tIns="4425" rIns="4425" bIns="4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00"/>
                <a:buFont typeface="Calibri"/>
                <a:buNone/>
              </a:pPr>
              <a:r>
                <a:rPr lang="en-GB" sz="7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Assured/ reliable supply of piped water so as to obviate the need for water storage (in which disease carrying mosquitoes might thrive)</a:t>
              </a:r>
              <a:endParaRPr sz="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293820" y="5012441"/>
              <a:ext cx="1411870" cy="705935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33993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9"/>
            <p:cNvSpPr txBox="1"/>
            <p:nvPr/>
          </p:nvSpPr>
          <p:spPr>
            <a:xfrm>
              <a:off x="2293820" y="5012441"/>
              <a:ext cx="1411870" cy="705935"/>
            </a:xfrm>
            <a:prstGeom prst="rect">
              <a:avLst/>
            </a:prstGeom>
            <a:noFill/>
            <a:ln w="9525" cap="flat" cmpd="sng">
              <a:solidFill>
                <a:srgbClr val="33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075" tIns="5075" rIns="5075" bIns="5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en-GB" sz="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Physical system exists</a:t>
              </a:r>
              <a:endPara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2293820" y="6014869"/>
              <a:ext cx="1411870" cy="705935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33993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9"/>
            <p:cNvSpPr txBox="1"/>
            <p:nvPr/>
          </p:nvSpPr>
          <p:spPr>
            <a:xfrm>
              <a:off x="2293820" y="6014869"/>
              <a:ext cx="1411870" cy="705935"/>
            </a:xfrm>
            <a:prstGeom prst="rect">
              <a:avLst/>
            </a:prstGeom>
            <a:noFill/>
            <a:ln w="9525" cap="flat" cmpd="sng">
              <a:solidFill>
                <a:srgbClr val="33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075" tIns="5075" rIns="5075" bIns="5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en-GB" sz="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Potable water sources exist </a:t>
              </a:r>
              <a:endPara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3649215" y="3007585"/>
              <a:ext cx="1411870" cy="705935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33993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9"/>
            <p:cNvSpPr txBox="1"/>
            <p:nvPr/>
          </p:nvSpPr>
          <p:spPr>
            <a:xfrm>
              <a:off x="3649215" y="3007585"/>
              <a:ext cx="1411870" cy="705935"/>
            </a:xfrm>
            <a:prstGeom prst="rect">
              <a:avLst/>
            </a:prstGeom>
            <a:noFill/>
            <a:ln w="9525" cap="flat" cmpd="sng">
              <a:solidFill>
                <a:srgbClr val="33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075" tIns="5075" rIns="5075" bIns="5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en-GB" sz="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Individuals who contract malaria or malaria like ailments go to govt healthcare facility</a:t>
              </a:r>
              <a:endPara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3649215" y="4010013"/>
              <a:ext cx="1411870" cy="705935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33993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9"/>
            <p:cNvSpPr txBox="1"/>
            <p:nvPr/>
          </p:nvSpPr>
          <p:spPr>
            <a:xfrm>
              <a:off x="3649215" y="4010013"/>
              <a:ext cx="1411870" cy="705935"/>
            </a:xfrm>
            <a:prstGeom prst="rect">
              <a:avLst/>
            </a:prstGeom>
            <a:noFill/>
            <a:ln w="9525" cap="flat" cmpd="sng">
              <a:solidFill>
                <a:srgbClr val="33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425" tIns="4425" rIns="4425" bIns="4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00"/>
                <a:buFont typeface="Calibri"/>
                <a:buNone/>
              </a:pPr>
              <a:r>
                <a:rPr lang="en-GB" sz="7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Awareness raising activities to popularize govt. healthcare facilities for diagnosis and treatment, so as to ensure comprehensive treatment</a:t>
              </a:r>
              <a:endParaRPr sz="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4002183" y="5012441"/>
              <a:ext cx="1411870" cy="705935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33993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9"/>
            <p:cNvSpPr txBox="1"/>
            <p:nvPr/>
          </p:nvSpPr>
          <p:spPr>
            <a:xfrm>
              <a:off x="4002183" y="5012441"/>
              <a:ext cx="1411870" cy="705935"/>
            </a:xfrm>
            <a:prstGeom prst="rect">
              <a:avLst/>
            </a:prstGeom>
            <a:noFill/>
            <a:ln w="9525" cap="flat" cmpd="sng">
              <a:solidFill>
                <a:srgbClr val="33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075" tIns="5075" rIns="5075" bIns="5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en-GB" sz="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Govt healthcare facility provides comprehensive treatment</a:t>
              </a:r>
              <a:endPara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4002183" y="6014869"/>
              <a:ext cx="1411870" cy="705935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33993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9"/>
            <p:cNvSpPr txBox="1"/>
            <p:nvPr/>
          </p:nvSpPr>
          <p:spPr>
            <a:xfrm>
              <a:off x="4002183" y="6014869"/>
              <a:ext cx="1411870" cy="705935"/>
            </a:xfrm>
            <a:prstGeom prst="rect">
              <a:avLst/>
            </a:prstGeom>
            <a:noFill/>
            <a:ln w="9525" cap="flat" cmpd="sng">
              <a:solidFill>
                <a:srgbClr val="33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075" tIns="5075" rIns="5075" bIns="5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en-GB" sz="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Healthcare facilities exist and are functional</a:t>
              </a:r>
              <a:endPara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5357578" y="3007585"/>
              <a:ext cx="1411870" cy="705935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33993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9"/>
            <p:cNvSpPr txBox="1"/>
            <p:nvPr/>
          </p:nvSpPr>
          <p:spPr>
            <a:xfrm>
              <a:off x="5357578" y="3007585"/>
              <a:ext cx="1411870" cy="705935"/>
            </a:xfrm>
            <a:prstGeom prst="rect">
              <a:avLst/>
            </a:prstGeom>
            <a:noFill/>
            <a:ln w="9525" cap="flat" cmpd="sng">
              <a:solidFill>
                <a:srgbClr val="33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075" tIns="5075" rIns="5075" bIns="5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en-GB" sz="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Incidentally stored/ collected water in the neighbourhood is emptied once a week</a:t>
              </a:r>
              <a:endPara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19"/>
            <p:cNvSpPr/>
            <p:nvPr/>
          </p:nvSpPr>
          <p:spPr>
            <a:xfrm>
              <a:off x="5710546" y="4010013"/>
              <a:ext cx="1411870" cy="705935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33993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9"/>
            <p:cNvSpPr txBox="1"/>
            <p:nvPr/>
          </p:nvSpPr>
          <p:spPr>
            <a:xfrm>
              <a:off x="5710546" y="4010013"/>
              <a:ext cx="1411870" cy="705935"/>
            </a:xfrm>
            <a:prstGeom prst="rect">
              <a:avLst/>
            </a:prstGeom>
            <a:noFill/>
            <a:ln w="9525" cap="flat" cmpd="sng">
              <a:solidFill>
                <a:srgbClr val="33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075" tIns="5075" rIns="5075" bIns="5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en-GB" sz="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Community based monitoring systems exist</a:t>
              </a:r>
              <a:endPara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9"/>
            <p:cNvSpPr/>
            <p:nvPr/>
          </p:nvSpPr>
          <p:spPr>
            <a:xfrm>
              <a:off x="5710546" y="5012441"/>
              <a:ext cx="1411870" cy="705935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33993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9"/>
            <p:cNvSpPr txBox="1"/>
            <p:nvPr/>
          </p:nvSpPr>
          <p:spPr>
            <a:xfrm>
              <a:off x="5710546" y="5012441"/>
              <a:ext cx="1411870" cy="705935"/>
            </a:xfrm>
            <a:prstGeom prst="rect">
              <a:avLst/>
            </a:prstGeom>
            <a:noFill/>
            <a:ln w="9525" cap="flat" cmpd="sng">
              <a:solidFill>
                <a:srgbClr val="33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075" tIns="5075" rIns="5075" bIns="5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en-GB" sz="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Neighbourhood cleanliness drives are thorough</a:t>
              </a:r>
              <a:endPara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9"/>
            <p:cNvSpPr/>
            <p:nvPr/>
          </p:nvSpPr>
          <p:spPr>
            <a:xfrm>
              <a:off x="5710546" y="6014869"/>
              <a:ext cx="1411870" cy="705935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33993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9"/>
            <p:cNvSpPr txBox="1"/>
            <p:nvPr/>
          </p:nvSpPr>
          <p:spPr>
            <a:xfrm>
              <a:off x="5710546" y="6014869"/>
              <a:ext cx="1411870" cy="705935"/>
            </a:xfrm>
            <a:prstGeom prst="rect">
              <a:avLst/>
            </a:prstGeom>
            <a:noFill/>
            <a:ln w="9525" cap="flat" cmpd="sng">
              <a:solidFill>
                <a:srgbClr val="33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075" tIns="5075" rIns="5075" bIns="5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en-GB" sz="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Awareness raising activities for prevention of exposure to disease carrying mosquitoes</a:t>
              </a:r>
              <a:endPara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9"/>
            <p:cNvSpPr/>
            <p:nvPr/>
          </p:nvSpPr>
          <p:spPr>
            <a:xfrm>
              <a:off x="7065941" y="3007585"/>
              <a:ext cx="1411870" cy="705935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33993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9"/>
            <p:cNvSpPr txBox="1"/>
            <p:nvPr/>
          </p:nvSpPr>
          <p:spPr>
            <a:xfrm>
              <a:off x="7065941" y="3007585"/>
              <a:ext cx="1411870" cy="705935"/>
            </a:xfrm>
            <a:prstGeom prst="rect">
              <a:avLst/>
            </a:prstGeom>
            <a:noFill/>
            <a:ln w="9525" cap="flat" cmpd="sng">
              <a:solidFill>
                <a:srgbClr val="33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075" tIns="5075" rIns="5075" bIns="5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en-GB" sz="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Homes, schools, workplaces change stored water at least once in 7 days</a:t>
              </a:r>
              <a:endPara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9"/>
            <p:cNvSpPr/>
            <p:nvPr/>
          </p:nvSpPr>
          <p:spPr>
            <a:xfrm>
              <a:off x="7418908" y="4010013"/>
              <a:ext cx="1411870" cy="705935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33993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9"/>
            <p:cNvSpPr txBox="1"/>
            <p:nvPr/>
          </p:nvSpPr>
          <p:spPr>
            <a:xfrm>
              <a:off x="7418908" y="4010013"/>
              <a:ext cx="1411870" cy="705935"/>
            </a:xfrm>
            <a:prstGeom prst="rect">
              <a:avLst/>
            </a:prstGeom>
            <a:noFill/>
            <a:ln w="9525" cap="flat" cmpd="sng">
              <a:solidFill>
                <a:srgbClr val="33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075" tIns="5075" rIns="5075" bIns="5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en-GB" sz="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Awareness raising activities for disruption of life cycle of disease carrying mosquitoes</a:t>
              </a:r>
              <a:endPara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9"/>
            <p:cNvSpPr/>
            <p:nvPr/>
          </p:nvSpPr>
          <p:spPr>
            <a:xfrm>
              <a:off x="8774304" y="3007585"/>
              <a:ext cx="1411870" cy="705935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33993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9"/>
            <p:cNvSpPr txBox="1"/>
            <p:nvPr/>
          </p:nvSpPr>
          <p:spPr>
            <a:xfrm>
              <a:off x="8774304" y="3007585"/>
              <a:ext cx="1411870" cy="705935"/>
            </a:xfrm>
            <a:prstGeom prst="rect">
              <a:avLst/>
            </a:prstGeom>
            <a:noFill/>
            <a:ln w="9525" cap="flat" cmpd="sng">
              <a:solidFill>
                <a:srgbClr val="33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075" tIns="5075" rIns="5075" bIns="5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en-GB" sz="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Homes, schools and  workplaces use one or more techniques of mosquito repellant</a:t>
              </a:r>
              <a:endPara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9"/>
            <p:cNvSpPr/>
            <p:nvPr/>
          </p:nvSpPr>
          <p:spPr>
            <a:xfrm>
              <a:off x="9127271" y="4010013"/>
              <a:ext cx="1411870" cy="705935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33993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9"/>
            <p:cNvSpPr txBox="1"/>
            <p:nvPr/>
          </p:nvSpPr>
          <p:spPr>
            <a:xfrm>
              <a:off x="9127271" y="4010013"/>
              <a:ext cx="1411870" cy="705935"/>
            </a:xfrm>
            <a:prstGeom prst="rect">
              <a:avLst/>
            </a:prstGeom>
            <a:noFill/>
            <a:ln w="9525" cap="flat" cmpd="sng">
              <a:solidFill>
                <a:srgbClr val="33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075" tIns="5075" rIns="5075" bIns="5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en-GB" sz="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Mosquito repellent devices /techniques are effective (mosquitoes are not immune)</a:t>
              </a:r>
              <a:endPara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1" name="Google Shape;361;p19"/>
          <p:cNvSpPr/>
          <p:nvPr/>
        </p:nvSpPr>
        <p:spPr>
          <a:xfrm>
            <a:off x="437130" y="1134852"/>
            <a:ext cx="1920000" cy="528000"/>
          </a:xfrm>
          <a:prstGeom prst="rect">
            <a:avLst/>
          </a:prstGeom>
          <a:solidFill>
            <a:srgbClr val="339933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chemeClr val="lt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Outcomes</a:t>
            </a:r>
            <a:endParaRPr sz="1600" b="0" i="0" u="none" strike="noStrike" cap="none" dirty="0">
              <a:solidFill>
                <a:schemeClr val="lt1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362" name="Google Shape;362;p19"/>
          <p:cNvSpPr/>
          <p:nvPr/>
        </p:nvSpPr>
        <p:spPr>
          <a:xfrm>
            <a:off x="7327713" y="112603"/>
            <a:ext cx="1920000" cy="528000"/>
          </a:xfrm>
          <a:prstGeom prst="rect">
            <a:avLst/>
          </a:prstGeom>
          <a:solidFill>
            <a:srgbClr val="339933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chemeClr val="lt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Impact Goal</a:t>
            </a:r>
            <a:endParaRPr sz="1100" b="0" i="0" u="none" strike="noStrike" cap="none" dirty="0">
              <a:solidFill>
                <a:schemeClr val="lt1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363" name="Google Shape;363;p19"/>
          <p:cNvSpPr/>
          <p:nvPr/>
        </p:nvSpPr>
        <p:spPr>
          <a:xfrm>
            <a:off x="329321" y="5502997"/>
            <a:ext cx="1995699" cy="528000"/>
          </a:xfrm>
          <a:prstGeom prst="rect">
            <a:avLst/>
          </a:prstGeom>
          <a:solidFill>
            <a:srgbClr val="339933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chemeClr val="lt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Structural Changes</a:t>
            </a:r>
            <a:endParaRPr sz="1600" b="0" i="0" u="none" strike="noStrike" cap="none" dirty="0">
              <a:solidFill>
                <a:schemeClr val="lt1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364" name="Google Shape;364;p19"/>
          <p:cNvSpPr txBox="1"/>
          <p:nvPr/>
        </p:nvSpPr>
        <p:spPr>
          <a:xfrm>
            <a:off x="20535" y="328679"/>
            <a:ext cx="3912862" cy="958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3200"/>
              <a:buFont typeface="DM Sans"/>
              <a:buNone/>
            </a:pPr>
            <a:r>
              <a:rPr lang="en-GB" sz="4000" b="1" i="0" u="none" strike="noStrike" cap="none" dirty="0">
                <a:solidFill>
                  <a:srgbClr val="0099CC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Solutions Tree</a:t>
            </a:r>
            <a:endParaRPr sz="4000" b="1" i="0" u="none" strike="noStrike" cap="none" dirty="0">
              <a:solidFill>
                <a:srgbClr val="0099CC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365" name="Google Shape;365;p19"/>
          <p:cNvSpPr/>
          <p:nvPr/>
        </p:nvSpPr>
        <p:spPr>
          <a:xfrm>
            <a:off x="405020" y="2008627"/>
            <a:ext cx="1920000" cy="528000"/>
          </a:xfrm>
          <a:prstGeom prst="rect">
            <a:avLst/>
          </a:prstGeom>
          <a:solidFill>
            <a:srgbClr val="339933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chemeClr val="lt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Objective(s)</a:t>
            </a:r>
            <a:endParaRPr sz="1600" b="0" i="0" u="none" strike="noStrike" cap="none" dirty="0">
              <a:solidFill>
                <a:schemeClr val="lt1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366" name="Google Shape;366;p19"/>
          <p:cNvSpPr/>
          <p:nvPr/>
        </p:nvSpPr>
        <p:spPr>
          <a:xfrm>
            <a:off x="394702" y="3069767"/>
            <a:ext cx="1920000" cy="528000"/>
          </a:xfrm>
          <a:prstGeom prst="rect">
            <a:avLst/>
          </a:prstGeom>
          <a:solidFill>
            <a:srgbClr val="339933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chemeClr val="lt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Outputs</a:t>
            </a:r>
            <a:endParaRPr sz="1600" b="0" i="0" u="none" strike="noStrike" cap="none" dirty="0">
              <a:solidFill>
                <a:schemeClr val="lt1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367" name="Google Shape;367;p19"/>
          <p:cNvSpPr/>
          <p:nvPr/>
        </p:nvSpPr>
        <p:spPr>
          <a:xfrm>
            <a:off x="405020" y="4055302"/>
            <a:ext cx="1909682" cy="528000"/>
          </a:xfrm>
          <a:prstGeom prst="rect">
            <a:avLst/>
          </a:prstGeom>
          <a:solidFill>
            <a:srgbClr val="339933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chemeClr val="lt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Activities</a:t>
            </a:r>
            <a:endParaRPr sz="1600" b="0" i="0" u="none" strike="noStrike" cap="none" dirty="0">
              <a:solidFill>
                <a:schemeClr val="lt1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368" name="Google Shape;368;p19">
            <a:hlinkClick r:id="rId3" action="ppaction://hlinksldjump"/>
          </p:cNvPr>
          <p:cNvSpPr/>
          <p:nvPr/>
        </p:nvSpPr>
        <p:spPr>
          <a:xfrm>
            <a:off x="10898943" y="6104793"/>
            <a:ext cx="1258956" cy="75320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86923" y="37500"/>
                </a:moveTo>
                <a:lnTo>
                  <a:pt x="73461" y="15000"/>
                </a:lnTo>
                <a:lnTo>
                  <a:pt x="60000" y="37500"/>
                </a:lnTo>
                <a:lnTo>
                  <a:pt x="66731" y="37500"/>
                </a:lnTo>
                <a:lnTo>
                  <a:pt x="66731" y="71250"/>
                </a:lnTo>
                <a:cubicBezTo>
                  <a:pt x="66731" y="77463"/>
                  <a:pt x="63717" y="82500"/>
                  <a:pt x="60000" y="82500"/>
                </a:cubicBezTo>
                <a:lnTo>
                  <a:pt x="53269" y="82500"/>
                </a:lnTo>
                <a:cubicBezTo>
                  <a:pt x="49552" y="82500"/>
                  <a:pt x="46539" y="77463"/>
                  <a:pt x="46539" y="71250"/>
                </a:cubicBezTo>
                <a:lnTo>
                  <a:pt x="46539" y="37500"/>
                </a:lnTo>
                <a:lnTo>
                  <a:pt x="33077" y="37500"/>
                </a:lnTo>
                <a:lnTo>
                  <a:pt x="33077" y="71250"/>
                </a:lnTo>
                <a:cubicBezTo>
                  <a:pt x="33077" y="89890"/>
                  <a:pt x="42118" y="105000"/>
                  <a:pt x="53269" y="105000"/>
                </a:cubicBezTo>
                <a:lnTo>
                  <a:pt x="60000" y="105000"/>
                </a:lnTo>
                <a:cubicBezTo>
                  <a:pt x="71152" y="105000"/>
                  <a:pt x="80192" y="89890"/>
                  <a:pt x="80192" y="71250"/>
                </a:cubicBezTo>
                <a:lnTo>
                  <a:pt x="80192" y="37500"/>
                </a:lnTo>
                <a:close/>
              </a:path>
              <a:path w="120000" h="120000" fill="darken" extrusionOk="0">
                <a:moveTo>
                  <a:pt x="86923" y="37500"/>
                </a:moveTo>
                <a:lnTo>
                  <a:pt x="73461" y="15000"/>
                </a:lnTo>
                <a:lnTo>
                  <a:pt x="60000" y="37500"/>
                </a:lnTo>
                <a:lnTo>
                  <a:pt x="66731" y="37500"/>
                </a:lnTo>
                <a:lnTo>
                  <a:pt x="66731" y="71250"/>
                </a:lnTo>
                <a:cubicBezTo>
                  <a:pt x="66731" y="77463"/>
                  <a:pt x="63717" y="82500"/>
                  <a:pt x="60000" y="82500"/>
                </a:cubicBezTo>
                <a:lnTo>
                  <a:pt x="53269" y="82500"/>
                </a:lnTo>
                <a:cubicBezTo>
                  <a:pt x="49552" y="82500"/>
                  <a:pt x="46539" y="77463"/>
                  <a:pt x="46539" y="71250"/>
                </a:cubicBezTo>
                <a:lnTo>
                  <a:pt x="46539" y="37500"/>
                </a:lnTo>
                <a:lnTo>
                  <a:pt x="33077" y="37500"/>
                </a:lnTo>
                <a:lnTo>
                  <a:pt x="33077" y="71250"/>
                </a:lnTo>
                <a:cubicBezTo>
                  <a:pt x="33077" y="89890"/>
                  <a:pt x="42118" y="105000"/>
                  <a:pt x="53269" y="105000"/>
                </a:cubicBezTo>
                <a:lnTo>
                  <a:pt x="60000" y="105000"/>
                </a:lnTo>
                <a:cubicBezTo>
                  <a:pt x="71152" y="105000"/>
                  <a:pt x="80192" y="89890"/>
                  <a:pt x="80192" y="71250"/>
                </a:cubicBezTo>
                <a:lnTo>
                  <a:pt x="80192" y="37500"/>
                </a:lnTo>
                <a:close/>
              </a:path>
              <a:path w="120000" h="120000" fill="none" extrusionOk="0">
                <a:moveTo>
                  <a:pt x="86923" y="37500"/>
                </a:moveTo>
                <a:lnTo>
                  <a:pt x="80192" y="37500"/>
                </a:lnTo>
                <a:lnTo>
                  <a:pt x="80192" y="71250"/>
                </a:lnTo>
                <a:cubicBezTo>
                  <a:pt x="80192" y="89890"/>
                  <a:pt x="71152" y="105000"/>
                  <a:pt x="60000" y="105000"/>
                </a:cubicBezTo>
                <a:lnTo>
                  <a:pt x="53269" y="105000"/>
                </a:lnTo>
                <a:cubicBezTo>
                  <a:pt x="42118" y="105000"/>
                  <a:pt x="33077" y="89890"/>
                  <a:pt x="33077" y="71250"/>
                </a:cubicBezTo>
                <a:lnTo>
                  <a:pt x="33077" y="37500"/>
                </a:lnTo>
                <a:lnTo>
                  <a:pt x="46539" y="37500"/>
                </a:lnTo>
                <a:lnTo>
                  <a:pt x="46539" y="71250"/>
                </a:lnTo>
                <a:cubicBezTo>
                  <a:pt x="46539" y="77463"/>
                  <a:pt x="49552" y="82500"/>
                  <a:pt x="53269" y="82500"/>
                </a:cubicBezTo>
                <a:lnTo>
                  <a:pt x="60000" y="82500"/>
                </a:lnTo>
                <a:cubicBezTo>
                  <a:pt x="63717" y="82500"/>
                  <a:pt x="66731" y="77463"/>
                  <a:pt x="66731" y="71250"/>
                </a:cubicBezTo>
                <a:lnTo>
                  <a:pt x="66731" y="37500"/>
                </a:lnTo>
                <a:lnTo>
                  <a:pt x="60000" y="37500"/>
                </a:lnTo>
                <a:lnTo>
                  <a:pt x="73461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3" name="Google Shape;373;p20"/>
          <p:cNvGraphicFramePr/>
          <p:nvPr/>
        </p:nvGraphicFramePr>
        <p:xfrm>
          <a:off x="844124" y="1483487"/>
          <a:ext cx="9823900" cy="3956750"/>
        </p:xfrm>
        <a:graphic>
          <a:graphicData uri="http://schemas.openxmlformats.org/drawingml/2006/table">
            <a:tbl>
              <a:tblPr firstRow="1" firstCol="1" bandRow="1">
                <a:noFill/>
                <a:tableStyleId>{0B4222F3-0FB7-4AD1-8364-582993F68F8F}</a:tableStyleId>
              </a:tblPr>
              <a:tblGrid>
                <a:gridCol w="26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0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0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1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66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Problem Description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Solutions  Description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Indicators*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Responsible Agency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4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b="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Development Consequences</a:t>
                      </a:r>
                      <a:endParaRPr sz="2000" b="0" u="none" strike="noStrike" cap="none" dirty="0">
                        <a:solidFill>
                          <a:srgbClr val="000000"/>
                        </a:solidFill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Impact Goal</a:t>
                      </a:r>
                      <a:endParaRPr sz="2000" i="1" u="none" strike="noStrike" cap="none" dirty="0">
                        <a:solidFill>
                          <a:srgbClr val="000000"/>
                        </a:solidFill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 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 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4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b="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Immediate  Consequences</a:t>
                      </a:r>
                      <a:endParaRPr sz="2000" b="0" u="none" strike="noStrike" cap="none" dirty="0">
                        <a:solidFill>
                          <a:srgbClr val="000000"/>
                        </a:solidFill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Outcomes</a:t>
                      </a:r>
                      <a:endParaRPr sz="2000" i="1" u="none" strike="noStrike" cap="none" dirty="0">
                        <a:solidFill>
                          <a:srgbClr val="000000"/>
                        </a:solidFill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 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 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5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b="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Core Problem</a:t>
                      </a:r>
                      <a:endParaRPr sz="2000" b="0" u="none" strike="noStrike" cap="none" dirty="0">
                        <a:solidFill>
                          <a:srgbClr val="000000"/>
                        </a:solidFill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Objectives</a:t>
                      </a:r>
                      <a:endParaRPr sz="2000" i="1" u="none" strike="noStrike" cap="none" dirty="0">
                        <a:solidFill>
                          <a:srgbClr val="000000"/>
                        </a:solidFill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 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 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2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b="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Immediate Causes</a:t>
                      </a:r>
                      <a:endParaRPr sz="2000" b="0" u="none" strike="noStrike" cap="none" dirty="0">
                        <a:solidFill>
                          <a:srgbClr val="000000"/>
                        </a:solidFill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Outputs</a:t>
                      </a:r>
                      <a:endParaRPr sz="2000" i="1" u="none" strike="noStrike" cap="none" dirty="0">
                        <a:solidFill>
                          <a:srgbClr val="000000"/>
                        </a:solidFill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 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 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2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b="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Underlying Causes</a:t>
                      </a:r>
                      <a:endParaRPr sz="2000" b="0" u="none" strike="noStrike" cap="none" dirty="0">
                        <a:solidFill>
                          <a:srgbClr val="000000"/>
                        </a:solidFill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Activities</a:t>
                      </a:r>
                      <a:endParaRPr sz="2000" i="1" u="none" strike="noStrike" cap="none" dirty="0">
                        <a:solidFill>
                          <a:srgbClr val="000000"/>
                        </a:solidFill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 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 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2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b="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Root Cause</a:t>
                      </a:r>
                      <a:endParaRPr sz="2000" b="0" u="none" strike="noStrike" cap="none" dirty="0">
                        <a:solidFill>
                          <a:srgbClr val="000000"/>
                        </a:solidFill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Strategies (or Risks)</a:t>
                      </a:r>
                      <a:endParaRPr sz="2000" i="1" u="none" strike="noStrike" cap="none" dirty="0">
                        <a:solidFill>
                          <a:srgbClr val="000000"/>
                        </a:solidFill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 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 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74" name="Google Shape;374;p20"/>
          <p:cNvSpPr txBox="1"/>
          <p:nvPr/>
        </p:nvSpPr>
        <p:spPr>
          <a:xfrm>
            <a:off x="730817" y="5736058"/>
            <a:ext cx="10109952" cy="697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3"/>
              <a:buFont typeface="Arial"/>
              <a:buNone/>
            </a:pPr>
            <a:r>
              <a:rPr lang="en-GB" sz="2133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lang="en-GB" sz="1800" b="0" i="1" u="none" strike="noStrike" cap="none" dirty="0">
                <a:solidFill>
                  <a:schemeClr val="dk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You can also define the outputs and outcomes in the form of quantitative and qualitative targets and gender-responsive indicators to get an elaborate M&amp;E framework</a:t>
            </a:r>
            <a:endParaRPr sz="1800" b="0" i="1" u="none" strike="noStrike" cap="none" dirty="0">
              <a:solidFill>
                <a:srgbClr val="000000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375" name="Google Shape;375;p20">
            <a:hlinkClick r:id="rId3" action="ppaction://hlinksldjump"/>
          </p:cNvPr>
          <p:cNvSpPr/>
          <p:nvPr/>
        </p:nvSpPr>
        <p:spPr>
          <a:xfrm>
            <a:off x="10933044" y="6084839"/>
            <a:ext cx="1258956" cy="75320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86923" y="37500"/>
                </a:moveTo>
                <a:lnTo>
                  <a:pt x="73461" y="15000"/>
                </a:lnTo>
                <a:lnTo>
                  <a:pt x="60000" y="37500"/>
                </a:lnTo>
                <a:lnTo>
                  <a:pt x="66731" y="37500"/>
                </a:lnTo>
                <a:lnTo>
                  <a:pt x="66731" y="71250"/>
                </a:lnTo>
                <a:cubicBezTo>
                  <a:pt x="66731" y="77463"/>
                  <a:pt x="63717" y="82500"/>
                  <a:pt x="60000" y="82500"/>
                </a:cubicBezTo>
                <a:lnTo>
                  <a:pt x="53269" y="82500"/>
                </a:lnTo>
                <a:cubicBezTo>
                  <a:pt x="49552" y="82500"/>
                  <a:pt x="46539" y="77463"/>
                  <a:pt x="46539" y="71250"/>
                </a:cubicBezTo>
                <a:lnTo>
                  <a:pt x="46539" y="37500"/>
                </a:lnTo>
                <a:lnTo>
                  <a:pt x="33077" y="37500"/>
                </a:lnTo>
                <a:lnTo>
                  <a:pt x="33077" y="71250"/>
                </a:lnTo>
                <a:cubicBezTo>
                  <a:pt x="33077" y="89890"/>
                  <a:pt x="42118" y="105000"/>
                  <a:pt x="53269" y="105000"/>
                </a:cubicBezTo>
                <a:lnTo>
                  <a:pt x="60000" y="105000"/>
                </a:lnTo>
                <a:cubicBezTo>
                  <a:pt x="71152" y="105000"/>
                  <a:pt x="80192" y="89890"/>
                  <a:pt x="80192" y="71250"/>
                </a:cubicBezTo>
                <a:lnTo>
                  <a:pt x="80192" y="37500"/>
                </a:lnTo>
                <a:close/>
              </a:path>
              <a:path w="120000" h="120000" fill="darken" extrusionOk="0">
                <a:moveTo>
                  <a:pt x="86923" y="37500"/>
                </a:moveTo>
                <a:lnTo>
                  <a:pt x="73461" y="15000"/>
                </a:lnTo>
                <a:lnTo>
                  <a:pt x="60000" y="37500"/>
                </a:lnTo>
                <a:lnTo>
                  <a:pt x="66731" y="37500"/>
                </a:lnTo>
                <a:lnTo>
                  <a:pt x="66731" y="71250"/>
                </a:lnTo>
                <a:cubicBezTo>
                  <a:pt x="66731" y="77463"/>
                  <a:pt x="63717" y="82500"/>
                  <a:pt x="60000" y="82500"/>
                </a:cubicBezTo>
                <a:lnTo>
                  <a:pt x="53269" y="82500"/>
                </a:lnTo>
                <a:cubicBezTo>
                  <a:pt x="49552" y="82500"/>
                  <a:pt x="46539" y="77463"/>
                  <a:pt x="46539" y="71250"/>
                </a:cubicBezTo>
                <a:lnTo>
                  <a:pt x="46539" y="37500"/>
                </a:lnTo>
                <a:lnTo>
                  <a:pt x="33077" y="37500"/>
                </a:lnTo>
                <a:lnTo>
                  <a:pt x="33077" y="71250"/>
                </a:lnTo>
                <a:cubicBezTo>
                  <a:pt x="33077" y="89890"/>
                  <a:pt x="42118" y="105000"/>
                  <a:pt x="53269" y="105000"/>
                </a:cubicBezTo>
                <a:lnTo>
                  <a:pt x="60000" y="105000"/>
                </a:lnTo>
                <a:cubicBezTo>
                  <a:pt x="71152" y="105000"/>
                  <a:pt x="80192" y="89890"/>
                  <a:pt x="80192" y="71250"/>
                </a:cubicBezTo>
                <a:lnTo>
                  <a:pt x="80192" y="37500"/>
                </a:lnTo>
                <a:close/>
              </a:path>
              <a:path w="120000" h="120000" fill="none" extrusionOk="0">
                <a:moveTo>
                  <a:pt x="86923" y="37500"/>
                </a:moveTo>
                <a:lnTo>
                  <a:pt x="80192" y="37500"/>
                </a:lnTo>
                <a:lnTo>
                  <a:pt x="80192" y="71250"/>
                </a:lnTo>
                <a:cubicBezTo>
                  <a:pt x="80192" y="89890"/>
                  <a:pt x="71152" y="105000"/>
                  <a:pt x="60000" y="105000"/>
                </a:cubicBezTo>
                <a:lnTo>
                  <a:pt x="53269" y="105000"/>
                </a:lnTo>
                <a:cubicBezTo>
                  <a:pt x="42118" y="105000"/>
                  <a:pt x="33077" y="89890"/>
                  <a:pt x="33077" y="71250"/>
                </a:cubicBezTo>
                <a:lnTo>
                  <a:pt x="33077" y="37500"/>
                </a:lnTo>
                <a:lnTo>
                  <a:pt x="46539" y="37500"/>
                </a:lnTo>
                <a:lnTo>
                  <a:pt x="46539" y="71250"/>
                </a:lnTo>
                <a:cubicBezTo>
                  <a:pt x="46539" y="77463"/>
                  <a:pt x="49552" y="82500"/>
                  <a:pt x="53269" y="82500"/>
                </a:cubicBezTo>
                <a:lnTo>
                  <a:pt x="60000" y="82500"/>
                </a:lnTo>
                <a:cubicBezTo>
                  <a:pt x="63717" y="82500"/>
                  <a:pt x="66731" y="77463"/>
                  <a:pt x="66731" y="71250"/>
                </a:cubicBezTo>
                <a:lnTo>
                  <a:pt x="66731" y="37500"/>
                </a:lnTo>
                <a:lnTo>
                  <a:pt x="60000" y="37500"/>
                </a:lnTo>
                <a:lnTo>
                  <a:pt x="73461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20"/>
          <p:cNvSpPr txBox="1"/>
          <p:nvPr/>
        </p:nvSpPr>
        <p:spPr>
          <a:xfrm>
            <a:off x="844124" y="434442"/>
            <a:ext cx="5144655" cy="753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3200"/>
              <a:buFont typeface="DM Sans"/>
              <a:buNone/>
            </a:pPr>
            <a:r>
              <a:rPr lang="en-GB" sz="4000" b="1" i="0" u="none" strike="noStrike" cap="none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CCS Output format</a:t>
            </a:r>
            <a:endParaRPr sz="4000" b="1" i="0" u="none" strike="noStrike" cap="none" dirty="0">
              <a:solidFill>
                <a:srgbClr val="339933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1"/>
          <p:cNvSpPr txBox="1">
            <a:spLocks noGrp="1"/>
          </p:cNvSpPr>
          <p:nvPr>
            <p:ph type="ctrTitle"/>
          </p:nvPr>
        </p:nvSpPr>
        <p:spPr>
          <a:xfrm>
            <a:off x="464369" y="590685"/>
            <a:ext cx="7448365" cy="59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ct val="66666"/>
              <a:buFont typeface="Aharoni"/>
              <a:buNone/>
            </a:pPr>
            <a:r>
              <a:rPr lang="en-GB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Resource and Hazard Mapping</a:t>
            </a:r>
            <a:endParaRPr dirty="0">
              <a:solidFill>
                <a:srgbClr val="339933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pic>
        <p:nvPicPr>
          <p:cNvPr id="382" name="Google Shape;382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27276" y="1550988"/>
            <a:ext cx="8367610" cy="482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21">
            <a:hlinkClick r:id="rId4" action="ppaction://hlinksldjump"/>
          </p:cNvPr>
          <p:cNvSpPr/>
          <p:nvPr/>
        </p:nvSpPr>
        <p:spPr>
          <a:xfrm>
            <a:off x="11029122" y="6182139"/>
            <a:ext cx="1162878" cy="67586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86154" y="37500"/>
                </a:moveTo>
                <a:lnTo>
                  <a:pt x="73077" y="15000"/>
                </a:lnTo>
                <a:lnTo>
                  <a:pt x="60000" y="37500"/>
                </a:lnTo>
                <a:lnTo>
                  <a:pt x="66538" y="37500"/>
                </a:lnTo>
                <a:lnTo>
                  <a:pt x="66538" y="71250"/>
                </a:lnTo>
                <a:cubicBezTo>
                  <a:pt x="66538" y="77463"/>
                  <a:pt x="63611" y="82500"/>
                  <a:pt x="60000" y="82500"/>
                </a:cubicBezTo>
                <a:lnTo>
                  <a:pt x="53462" y="82500"/>
                </a:lnTo>
                <a:cubicBezTo>
                  <a:pt x="49850" y="82500"/>
                  <a:pt x="46923" y="77463"/>
                  <a:pt x="46923" y="71250"/>
                </a:cubicBezTo>
                <a:lnTo>
                  <a:pt x="46923" y="37500"/>
                </a:lnTo>
                <a:lnTo>
                  <a:pt x="33846" y="37500"/>
                </a:lnTo>
                <a:lnTo>
                  <a:pt x="33846" y="71250"/>
                </a:lnTo>
                <a:cubicBezTo>
                  <a:pt x="33846" y="89890"/>
                  <a:pt x="42628" y="105000"/>
                  <a:pt x="53462" y="105000"/>
                </a:cubicBezTo>
                <a:lnTo>
                  <a:pt x="60000" y="105000"/>
                </a:lnTo>
                <a:cubicBezTo>
                  <a:pt x="70833" y="105000"/>
                  <a:pt x="79615" y="89890"/>
                  <a:pt x="79615" y="71250"/>
                </a:cubicBezTo>
                <a:lnTo>
                  <a:pt x="79615" y="37500"/>
                </a:lnTo>
                <a:close/>
              </a:path>
              <a:path w="120000" h="120000" fill="darken" extrusionOk="0">
                <a:moveTo>
                  <a:pt x="86154" y="37500"/>
                </a:moveTo>
                <a:lnTo>
                  <a:pt x="73077" y="15000"/>
                </a:lnTo>
                <a:lnTo>
                  <a:pt x="60000" y="37500"/>
                </a:lnTo>
                <a:lnTo>
                  <a:pt x="66538" y="37500"/>
                </a:lnTo>
                <a:lnTo>
                  <a:pt x="66538" y="71250"/>
                </a:lnTo>
                <a:cubicBezTo>
                  <a:pt x="66538" y="77463"/>
                  <a:pt x="63611" y="82500"/>
                  <a:pt x="60000" y="82500"/>
                </a:cubicBezTo>
                <a:lnTo>
                  <a:pt x="53462" y="82500"/>
                </a:lnTo>
                <a:cubicBezTo>
                  <a:pt x="49850" y="82500"/>
                  <a:pt x="46923" y="77463"/>
                  <a:pt x="46923" y="71250"/>
                </a:cubicBezTo>
                <a:lnTo>
                  <a:pt x="46923" y="37500"/>
                </a:lnTo>
                <a:lnTo>
                  <a:pt x="33846" y="37500"/>
                </a:lnTo>
                <a:lnTo>
                  <a:pt x="33846" y="71250"/>
                </a:lnTo>
                <a:cubicBezTo>
                  <a:pt x="33846" y="89890"/>
                  <a:pt x="42628" y="105000"/>
                  <a:pt x="53462" y="105000"/>
                </a:cubicBezTo>
                <a:lnTo>
                  <a:pt x="60000" y="105000"/>
                </a:lnTo>
                <a:cubicBezTo>
                  <a:pt x="70833" y="105000"/>
                  <a:pt x="79615" y="89890"/>
                  <a:pt x="79615" y="71250"/>
                </a:cubicBezTo>
                <a:lnTo>
                  <a:pt x="79615" y="37500"/>
                </a:lnTo>
                <a:close/>
              </a:path>
              <a:path w="120000" h="120000" fill="none" extrusionOk="0">
                <a:moveTo>
                  <a:pt x="86154" y="37500"/>
                </a:moveTo>
                <a:lnTo>
                  <a:pt x="79615" y="37500"/>
                </a:lnTo>
                <a:lnTo>
                  <a:pt x="79615" y="71250"/>
                </a:lnTo>
                <a:cubicBezTo>
                  <a:pt x="79615" y="89890"/>
                  <a:pt x="70833" y="105000"/>
                  <a:pt x="60000" y="105000"/>
                </a:cubicBezTo>
                <a:lnTo>
                  <a:pt x="53462" y="105000"/>
                </a:lnTo>
                <a:cubicBezTo>
                  <a:pt x="42628" y="105000"/>
                  <a:pt x="33846" y="89890"/>
                  <a:pt x="33846" y="71250"/>
                </a:cubicBezTo>
                <a:lnTo>
                  <a:pt x="33846" y="37500"/>
                </a:lnTo>
                <a:lnTo>
                  <a:pt x="46923" y="37500"/>
                </a:lnTo>
                <a:lnTo>
                  <a:pt x="46923" y="71250"/>
                </a:lnTo>
                <a:cubicBezTo>
                  <a:pt x="46923" y="77463"/>
                  <a:pt x="49850" y="82500"/>
                  <a:pt x="53462" y="82500"/>
                </a:cubicBezTo>
                <a:lnTo>
                  <a:pt x="60000" y="82500"/>
                </a:lnTo>
                <a:cubicBezTo>
                  <a:pt x="63611" y="82500"/>
                  <a:pt x="66538" y="77463"/>
                  <a:pt x="66538" y="71250"/>
                </a:cubicBezTo>
                <a:lnTo>
                  <a:pt x="66538" y="37500"/>
                </a:lnTo>
                <a:lnTo>
                  <a:pt x="60000" y="37500"/>
                </a:lnTo>
                <a:lnTo>
                  <a:pt x="73077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2"/>
          <p:cNvSpPr txBox="1">
            <a:spLocks noGrp="1"/>
          </p:cNvSpPr>
          <p:nvPr>
            <p:ph type="ctrTitle"/>
          </p:nvPr>
        </p:nvSpPr>
        <p:spPr>
          <a:xfrm>
            <a:off x="464369" y="590685"/>
            <a:ext cx="7448365" cy="59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2400"/>
              <a:buFont typeface="Aharoni"/>
              <a:buNone/>
            </a:pPr>
            <a:r>
              <a:rPr lang="en-GB" sz="3600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Seasonal Calendar</a:t>
            </a:r>
            <a:endParaRPr sz="3600" dirty="0">
              <a:solidFill>
                <a:srgbClr val="339933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pic>
        <p:nvPicPr>
          <p:cNvPr id="389" name="Google Shape;38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9780" y="1502983"/>
            <a:ext cx="8812695" cy="453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22">
            <a:hlinkClick r:id="rId4" action="ppaction://hlinksldjump"/>
          </p:cNvPr>
          <p:cNvSpPr/>
          <p:nvPr/>
        </p:nvSpPr>
        <p:spPr>
          <a:xfrm>
            <a:off x="11029122" y="6182139"/>
            <a:ext cx="1162878" cy="67586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86154" y="37500"/>
                </a:moveTo>
                <a:lnTo>
                  <a:pt x="73077" y="15000"/>
                </a:lnTo>
                <a:lnTo>
                  <a:pt x="60000" y="37500"/>
                </a:lnTo>
                <a:lnTo>
                  <a:pt x="66538" y="37500"/>
                </a:lnTo>
                <a:lnTo>
                  <a:pt x="66538" y="71250"/>
                </a:lnTo>
                <a:cubicBezTo>
                  <a:pt x="66538" y="77463"/>
                  <a:pt x="63611" y="82500"/>
                  <a:pt x="60000" y="82500"/>
                </a:cubicBezTo>
                <a:lnTo>
                  <a:pt x="53462" y="82500"/>
                </a:lnTo>
                <a:cubicBezTo>
                  <a:pt x="49850" y="82500"/>
                  <a:pt x="46923" y="77463"/>
                  <a:pt x="46923" y="71250"/>
                </a:cubicBezTo>
                <a:lnTo>
                  <a:pt x="46923" y="37500"/>
                </a:lnTo>
                <a:lnTo>
                  <a:pt x="33846" y="37500"/>
                </a:lnTo>
                <a:lnTo>
                  <a:pt x="33846" y="71250"/>
                </a:lnTo>
                <a:cubicBezTo>
                  <a:pt x="33846" y="89890"/>
                  <a:pt x="42628" y="105000"/>
                  <a:pt x="53462" y="105000"/>
                </a:cubicBezTo>
                <a:lnTo>
                  <a:pt x="60000" y="105000"/>
                </a:lnTo>
                <a:cubicBezTo>
                  <a:pt x="70833" y="105000"/>
                  <a:pt x="79615" y="89890"/>
                  <a:pt x="79615" y="71250"/>
                </a:cubicBezTo>
                <a:lnTo>
                  <a:pt x="79615" y="37500"/>
                </a:lnTo>
                <a:close/>
              </a:path>
              <a:path w="120000" h="120000" fill="darken" extrusionOk="0">
                <a:moveTo>
                  <a:pt x="86154" y="37500"/>
                </a:moveTo>
                <a:lnTo>
                  <a:pt x="73077" y="15000"/>
                </a:lnTo>
                <a:lnTo>
                  <a:pt x="60000" y="37500"/>
                </a:lnTo>
                <a:lnTo>
                  <a:pt x="66538" y="37500"/>
                </a:lnTo>
                <a:lnTo>
                  <a:pt x="66538" y="71250"/>
                </a:lnTo>
                <a:cubicBezTo>
                  <a:pt x="66538" y="77463"/>
                  <a:pt x="63611" y="82500"/>
                  <a:pt x="60000" y="82500"/>
                </a:cubicBezTo>
                <a:lnTo>
                  <a:pt x="53462" y="82500"/>
                </a:lnTo>
                <a:cubicBezTo>
                  <a:pt x="49850" y="82500"/>
                  <a:pt x="46923" y="77463"/>
                  <a:pt x="46923" y="71250"/>
                </a:cubicBezTo>
                <a:lnTo>
                  <a:pt x="46923" y="37500"/>
                </a:lnTo>
                <a:lnTo>
                  <a:pt x="33846" y="37500"/>
                </a:lnTo>
                <a:lnTo>
                  <a:pt x="33846" y="71250"/>
                </a:lnTo>
                <a:cubicBezTo>
                  <a:pt x="33846" y="89890"/>
                  <a:pt x="42628" y="105000"/>
                  <a:pt x="53462" y="105000"/>
                </a:cubicBezTo>
                <a:lnTo>
                  <a:pt x="60000" y="105000"/>
                </a:lnTo>
                <a:cubicBezTo>
                  <a:pt x="70833" y="105000"/>
                  <a:pt x="79615" y="89890"/>
                  <a:pt x="79615" y="71250"/>
                </a:cubicBezTo>
                <a:lnTo>
                  <a:pt x="79615" y="37500"/>
                </a:lnTo>
                <a:close/>
              </a:path>
              <a:path w="120000" h="120000" fill="none" extrusionOk="0">
                <a:moveTo>
                  <a:pt x="86154" y="37500"/>
                </a:moveTo>
                <a:lnTo>
                  <a:pt x="79615" y="37500"/>
                </a:lnTo>
                <a:lnTo>
                  <a:pt x="79615" y="71250"/>
                </a:lnTo>
                <a:cubicBezTo>
                  <a:pt x="79615" y="89890"/>
                  <a:pt x="70833" y="105000"/>
                  <a:pt x="60000" y="105000"/>
                </a:cubicBezTo>
                <a:lnTo>
                  <a:pt x="53462" y="105000"/>
                </a:lnTo>
                <a:cubicBezTo>
                  <a:pt x="42628" y="105000"/>
                  <a:pt x="33846" y="89890"/>
                  <a:pt x="33846" y="71250"/>
                </a:cubicBezTo>
                <a:lnTo>
                  <a:pt x="33846" y="37500"/>
                </a:lnTo>
                <a:lnTo>
                  <a:pt x="46923" y="37500"/>
                </a:lnTo>
                <a:lnTo>
                  <a:pt x="46923" y="71250"/>
                </a:lnTo>
                <a:cubicBezTo>
                  <a:pt x="46923" y="77463"/>
                  <a:pt x="49850" y="82500"/>
                  <a:pt x="53462" y="82500"/>
                </a:cubicBezTo>
                <a:lnTo>
                  <a:pt x="60000" y="82500"/>
                </a:lnTo>
                <a:cubicBezTo>
                  <a:pt x="63611" y="82500"/>
                  <a:pt x="66538" y="77463"/>
                  <a:pt x="66538" y="71250"/>
                </a:cubicBezTo>
                <a:lnTo>
                  <a:pt x="66538" y="37500"/>
                </a:lnTo>
                <a:lnTo>
                  <a:pt x="60000" y="37500"/>
                </a:lnTo>
                <a:lnTo>
                  <a:pt x="73077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3"/>
          <p:cNvSpPr txBox="1">
            <a:spLocks noGrp="1"/>
          </p:cNvSpPr>
          <p:nvPr>
            <p:ph type="ctrTitle"/>
          </p:nvPr>
        </p:nvSpPr>
        <p:spPr>
          <a:xfrm>
            <a:off x="464369" y="590685"/>
            <a:ext cx="7448365" cy="59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2400"/>
              <a:buFont typeface="Aharoni"/>
              <a:buNone/>
            </a:pPr>
            <a:r>
              <a:rPr lang="en-GB" sz="3600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Impact Matrix</a:t>
            </a:r>
            <a:endParaRPr sz="3600" dirty="0">
              <a:solidFill>
                <a:srgbClr val="339933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396" name="Google Shape;396;p23">
            <a:hlinkClick r:id="rId3" action="ppaction://hlinksldjump"/>
          </p:cNvPr>
          <p:cNvSpPr/>
          <p:nvPr/>
        </p:nvSpPr>
        <p:spPr>
          <a:xfrm>
            <a:off x="11029122" y="6182139"/>
            <a:ext cx="1162878" cy="67586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86154" y="37500"/>
                </a:moveTo>
                <a:lnTo>
                  <a:pt x="73077" y="15000"/>
                </a:lnTo>
                <a:lnTo>
                  <a:pt x="60000" y="37500"/>
                </a:lnTo>
                <a:lnTo>
                  <a:pt x="66538" y="37500"/>
                </a:lnTo>
                <a:lnTo>
                  <a:pt x="66538" y="71250"/>
                </a:lnTo>
                <a:cubicBezTo>
                  <a:pt x="66538" y="77463"/>
                  <a:pt x="63611" y="82500"/>
                  <a:pt x="60000" y="82500"/>
                </a:cubicBezTo>
                <a:lnTo>
                  <a:pt x="53462" y="82500"/>
                </a:lnTo>
                <a:cubicBezTo>
                  <a:pt x="49850" y="82500"/>
                  <a:pt x="46923" y="77463"/>
                  <a:pt x="46923" y="71250"/>
                </a:cubicBezTo>
                <a:lnTo>
                  <a:pt x="46923" y="37500"/>
                </a:lnTo>
                <a:lnTo>
                  <a:pt x="33846" y="37500"/>
                </a:lnTo>
                <a:lnTo>
                  <a:pt x="33846" y="71250"/>
                </a:lnTo>
                <a:cubicBezTo>
                  <a:pt x="33846" y="89890"/>
                  <a:pt x="42628" y="105000"/>
                  <a:pt x="53462" y="105000"/>
                </a:cubicBezTo>
                <a:lnTo>
                  <a:pt x="60000" y="105000"/>
                </a:lnTo>
                <a:cubicBezTo>
                  <a:pt x="70833" y="105000"/>
                  <a:pt x="79615" y="89890"/>
                  <a:pt x="79615" y="71250"/>
                </a:cubicBezTo>
                <a:lnTo>
                  <a:pt x="79615" y="37500"/>
                </a:lnTo>
                <a:close/>
              </a:path>
              <a:path w="120000" h="120000" fill="darken" extrusionOk="0">
                <a:moveTo>
                  <a:pt x="86154" y="37500"/>
                </a:moveTo>
                <a:lnTo>
                  <a:pt x="73077" y="15000"/>
                </a:lnTo>
                <a:lnTo>
                  <a:pt x="60000" y="37500"/>
                </a:lnTo>
                <a:lnTo>
                  <a:pt x="66538" y="37500"/>
                </a:lnTo>
                <a:lnTo>
                  <a:pt x="66538" y="71250"/>
                </a:lnTo>
                <a:cubicBezTo>
                  <a:pt x="66538" y="77463"/>
                  <a:pt x="63611" y="82500"/>
                  <a:pt x="60000" y="82500"/>
                </a:cubicBezTo>
                <a:lnTo>
                  <a:pt x="53462" y="82500"/>
                </a:lnTo>
                <a:cubicBezTo>
                  <a:pt x="49850" y="82500"/>
                  <a:pt x="46923" y="77463"/>
                  <a:pt x="46923" y="71250"/>
                </a:cubicBezTo>
                <a:lnTo>
                  <a:pt x="46923" y="37500"/>
                </a:lnTo>
                <a:lnTo>
                  <a:pt x="33846" y="37500"/>
                </a:lnTo>
                <a:lnTo>
                  <a:pt x="33846" y="71250"/>
                </a:lnTo>
                <a:cubicBezTo>
                  <a:pt x="33846" y="89890"/>
                  <a:pt x="42628" y="105000"/>
                  <a:pt x="53462" y="105000"/>
                </a:cubicBezTo>
                <a:lnTo>
                  <a:pt x="60000" y="105000"/>
                </a:lnTo>
                <a:cubicBezTo>
                  <a:pt x="70833" y="105000"/>
                  <a:pt x="79615" y="89890"/>
                  <a:pt x="79615" y="71250"/>
                </a:cubicBezTo>
                <a:lnTo>
                  <a:pt x="79615" y="37500"/>
                </a:lnTo>
                <a:close/>
              </a:path>
              <a:path w="120000" h="120000" fill="none" extrusionOk="0">
                <a:moveTo>
                  <a:pt x="86154" y="37500"/>
                </a:moveTo>
                <a:lnTo>
                  <a:pt x="79615" y="37500"/>
                </a:lnTo>
                <a:lnTo>
                  <a:pt x="79615" y="71250"/>
                </a:lnTo>
                <a:cubicBezTo>
                  <a:pt x="79615" y="89890"/>
                  <a:pt x="70833" y="105000"/>
                  <a:pt x="60000" y="105000"/>
                </a:cubicBezTo>
                <a:lnTo>
                  <a:pt x="53462" y="105000"/>
                </a:lnTo>
                <a:cubicBezTo>
                  <a:pt x="42628" y="105000"/>
                  <a:pt x="33846" y="89890"/>
                  <a:pt x="33846" y="71250"/>
                </a:cubicBezTo>
                <a:lnTo>
                  <a:pt x="33846" y="37500"/>
                </a:lnTo>
                <a:lnTo>
                  <a:pt x="46923" y="37500"/>
                </a:lnTo>
                <a:lnTo>
                  <a:pt x="46923" y="71250"/>
                </a:lnTo>
                <a:cubicBezTo>
                  <a:pt x="46923" y="77463"/>
                  <a:pt x="49850" y="82500"/>
                  <a:pt x="53462" y="82500"/>
                </a:cubicBezTo>
                <a:lnTo>
                  <a:pt x="60000" y="82500"/>
                </a:lnTo>
                <a:cubicBezTo>
                  <a:pt x="63611" y="82500"/>
                  <a:pt x="66538" y="77463"/>
                  <a:pt x="66538" y="71250"/>
                </a:cubicBezTo>
                <a:lnTo>
                  <a:pt x="66538" y="37500"/>
                </a:lnTo>
                <a:lnTo>
                  <a:pt x="60000" y="37500"/>
                </a:lnTo>
                <a:lnTo>
                  <a:pt x="73077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7" name="Google Shape;397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34817" y="1232331"/>
            <a:ext cx="7858540" cy="4148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65405" y="645848"/>
            <a:ext cx="6153540" cy="5566304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24">
            <a:hlinkClick r:id="rId4" action="ppaction://hlinksldjump"/>
          </p:cNvPr>
          <p:cNvSpPr/>
          <p:nvPr/>
        </p:nvSpPr>
        <p:spPr>
          <a:xfrm>
            <a:off x="11029122" y="6171698"/>
            <a:ext cx="1162878" cy="67586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86154" y="37500"/>
                </a:moveTo>
                <a:lnTo>
                  <a:pt x="73077" y="15000"/>
                </a:lnTo>
                <a:lnTo>
                  <a:pt x="60000" y="37500"/>
                </a:lnTo>
                <a:lnTo>
                  <a:pt x="66538" y="37500"/>
                </a:lnTo>
                <a:lnTo>
                  <a:pt x="66538" y="71250"/>
                </a:lnTo>
                <a:cubicBezTo>
                  <a:pt x="66538" y="77463"/>
                  <a:pt x="63611" y="82500"/>
                  <a:pt x="60000" y="82500"/>
                </a:cubicBezTo>
                <a:lnTo>
                  <a:pt x="53462" y="82500"/>
                </a:lnTo>
                <a:cubicBezTo>
                  <a:pt x="49850" y="82500"/>
                  <a:pt x="46923" y="77463"/>
                  <a:pt x="46923" y="71250"/>
                </a:cubicBezTo>
                <a:lnTo>
                  <a:pt x="46923" y="37500"/>
                </a:lnTo>
                <a:lnTo>
                  <a:pt x="33846" y="37500"/>
                </a:lnTo>
                <a:lnTo>
                  <a:pt x="33846" y="71250"/>
                </a:lnTo>
                <a:cubicBezTo>
                  <a:pt x="33846" y="89890"/>
                  <a:pt x="42628" y="105000"/>
                  <a:pt x="53462" y="105000"/>
                </a:cubicBezTo>
                <a:lnTo>
                  <a:pt x="60000" y="105000"/>
                </a:lnTo>
                <a:cubicBezTo>
                  <a:pt x="70833" y="105000"/>
                  <a:pt x="79615" y="89890"/>
                  <a:pt x="79615" y="71250"/>
                </a:cubicBezTo>
                <a:lnTo>
                  <a:pt x="79615" y="37500"/>
                </a:lnTo>
                <a:close/>
              </a:path>
              <a:path w="120000" h="120000" fill="darken" extrusionOk="0">
                <a:moveTo>
                  <a:pt x="86154" y="37500"/>
                </a:moveTo>
                <a:lnTo>
                  <a:pt x="73077" y="15000"/>
                </a:lnTo>
                <a:lnTo>
                  <a:pt x="60000" y="37500"/>
                </a:lnTo>
                <a:lnTo>
                  <a:pt x="66538" y="37500"/>
                </a:lnTo>
                <a:lnTo>
                  <a:pt x="66538" y="71250"/>
                </a:lnTo>
                <a:cubicBezTo>
                  <a:pt x="66538" y="77463"/>
                  <a:pt x="63611" y="82500"/>
                  <a:pt x="60000" y="82500"/>
                </a:cubicBezTo>
                <a:lnTo>
                  <a:pt x="53462" y="82500"/>
                </a:lnTo>
                <a:cubicBezTo>
                  <a:pt x="49850" y="82500"/>
                  <a:pt x="46923" y="77463"/>
                  <a:pt x="46923" y="71250"/>
                </a:cubicBezTo>
                <a:lnTo>
                  <a:pt x="46923" y="37500"/>
                </a:lnTo>
                <a:lnTo>
                  <a:pt x="33846" y="37500"/>
                </a:lnTo>
                <a:lnTo>
                  <a:pt x="33846" y="71250"/>
                </a:lnTo>
                <a:cubicBezTo>
                  <a:pt x="33846" y="89890"/>
                  <a:pt x="42628" y="105000"/>
                  <a:pt x="53462" y="105000"/>
                </a:cubicBezTo>
                <a:lnTo>
                  <a:pt x="60000" y="105000"/>
                </a:lnTo>
                <a:cubicBezTo>
                  <a:pt x="70833" y="105000"/>
                  <a:pt x="79615" y="89890"/>
                  <a:pt x="79615" y="71250"/>
                </a:cubicBezTo>
                <a:lnTo>
                  <a:pt x="79615" y="37500"/>
                </a:lnTo>
                <a:close/>
              </a:path>
              <a:path w="120000" h="120000" fill="none" extrusionOk="0">
                <a:moveTo>
                  <a:pt x="86154" y="37500"/>
                </a:moveTo>
                <a:lnTo>
                  <a:pt x="79615" y="37500"/>
                </a:lnTo>
                <a:lnTo>
                  <a:pt x="79615" y="71250"/>
                </a:lnTo>
                <a:cubicBezTo>
                  <a:pt x="79615" y="89890"/>
                  <a:pt x="70833" y="105000"/>
                  <a:pt x="60000" y="105000"/>
                </a:cubicBezTo>
                <a:lnTo>
                  <a:pt x="53462" y="105000"/>
                </a:lnTo>
                <a:cubicBezTo>
                  <a:pt x="42628" y="105000"/>
                  <a:pt x="33846" y="89890"/>
                  <a:pt x="33846" y="71250"/>
                </a:cubicBezTo>
                <a:lnTo>
                  <a:pt x="33846" y="37500"/>
                </a:lnTo>
                <a:lnTo>
                  <a:pt x="46923" y="37500"/>
                </a:lnTo>
                <a:lnTo>
                  <a:pt x="46923" y="71250"/>
                </a:lnTo>
                <a:cubicBezTo>
                  <a:pt x="46923" y="77463"/>
                  <a:pt x="49850" y="82500"/>
                  <a:pt x="53462" y="82500"/>
                </a:cubicBezTo>
                <a:lnTo>
                  <a:pt x="60000" y="82500"/>
                </a:lnTo>
                <a:cubicBezTo>
                  <a:pt x="63611" y="82500"/>
                  <a:pt x="66538" y="77463"/>
                  <a:pt x="66538" y="71250"/>
                </a:cubicBezTo>
                <a:lnTo>
                  <a:pt x="66538" y="37500"/>
                </a:lnTo>
                <a:lnTo>
                  <a:pt x="60000" y="37500"/>
                </a:lnTo>
                <a:lnTo>
                  <a:pt x="73077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24"/>
          <p:cNvSpPr txBox="1">
            <a:spLocks noGrp="1"/>
          </p:cNvSpPr>
          <p:nvPr>
            <p:ph type="ctrTitle"/>
          </p:nvPr>
        </p:nvSpPr>
        <p:spPr>
          <a:xfrm>
            <a:off x="455134" y="452140"/>
            <a:ext cx="5354540" cy="590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2400"/>
              <a:buFont typeface="Aharoni"/>
              <a:buNone/>
            </a:pPr>
            <a:r>
              <a:rPr lang="en-GB" sz="3600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Risk Quadrant</a:t>
            </a:r>
            <a:endParaRPr sz="3600" dirty="0">
              <a:solidFill>
                <a:srgbClr val="339933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Google Shape;40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7682" y="1215081"/>
            <a:ext cx="7178336" cy="5189193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25"/>
          <p:cNvSpPr txBox="1">
            <a:spLocks noGrp="1"/>
          </p:cNvSpPr>
          <p:nvPr>
            <p:ph type="ctrTitle"/>
          </p:nvPr>
        </p:nvSpPr>
        <p:spPr>
          <a:xfrm>
            <a:off x="408951" y="453726"/>
            <a:ext cx="7448365" cy="59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3600"/>
              <a:buFont typeface="Aharoni"/>
              <a:buNone/>
            </a:pPr>
            <a:r>
              <a:rPr lang="en-GB" sz="3600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Adaptive Capacity Scoring</a:t>
            </a:r>
            <a:endParaRPr sz="3600" dirty="0">
              <a:solidFill>
                <a:srgbClr val="339933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411" name="Google Shape;411;p25">
            <a:hlinkClick r:id="rId4" action="ppaction://hlinksldjump"/>
          </p:cNvPr>
          <p:cNvSpPr/>
          <p:nvPr/>
        </p:nvSpPr>
        <p:spPr>
          <a:xfrm>
            <a:off x="11029122" y="6182139"/>
            <a:ext cx="1162878" cy="67586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86154" y="37500"/>
                </a:moveTo>
                <a:lnTo>
                  <a:pt x="73077" y="15000"/>
                </a:lnTo>
                <a:lnTo>
                  <a:pt x="60000" y="37500"/>
                </a:lnTo>
                <a:lnTo>
                  <a:pt x="66538" y="37500"/>
                </a:lnTo>
                <a:lnTo>
                  <a:pt x="66538" y="71250"/>
                </a:lnTo>
                <a:cubicBezTo>
                  <a:pt x="66538" y="77463"/>
                  <a:pt x="63611" y="82500"/>
                  <a:pt x="60000" y="82500"/>
                </a:cubicBezTo>
                <a:lnTo>
                  <a:pt x="53462" y="82500"/>
                </a:lnTo>
                <a:cubicBezTo>
                  <a:pt x="49850" y="82500"/>
                  <a:pt x="46923" y="77463"/>
                  <a:pt x="46923" y="71250"/>
                </a:cubicBezTo>
                <a:lnTo>
                  <a:pt x="46923" y="37500"/>
                </a:lnTo>
                <a:lnTo>
                  <a:pt x="33846" y="37500"/>
                </a:lnTo>
                <a:lnTo>
                  <a:pt x="33846" y="71250"/>
                </a:lnTo>
                <a:cubicBezTo>
                  <a:pt x="33846" y="89890"/>
                  <a:pt x="42628" y="105000"/>
                  <a:pt x="53462" y="105000"/>
                </a:cubicBezTo>
                <a:lnTo>
                  <a:pt x="60000" y="105000"/>
                </a:lnTo>
                <a:cubicBezTo>
                  <a:pt x="70833" y="105000"/>
                  <a:pt x="79615" y="89890"/>
                  <a:pt x="79615" y="71250"/>
                </a:cubicBezTo>
                <a:lnTo>
                  <a:pt x="79615" y="37500"/>
                </a:lnTo>
                <a:close/>
              </a:path>
              <a:path w="120000" h="120000" fill="darken" extrusionOk="0">
                <a:moveTo>
                  <a:pt x="86154" y="37500"/>
                </a:moveTo>
                <a:lnTo>
                  <a:pt x="73077" y="15000"/>
                </a:lnTo>
                <a:lnTo>
                  <a:pt x="60000" y="37500"/>
                </a:lnTo>
                <a:lnTo>
                  <a:pt x="66538" y="37500"/>
                </a:lnTo>
                <a:lnTo>
                  <a:pt x="66538" y="71250"/>
                </a:lnTo>
                <a:cubicBezTo>
                  <a:pt x="66538" y="77463"/>
                  <a:pt x="63611" y="82500"/>
                  <a:pt x="60000" y="82500"/>
                </a:cubicBezTo>
                <a:lnTo>
                  <a:pt x="53462" y="82500"/>
                </a:lnTo>
                <a:cubicBezTo>
                  <a:pt x="49850" y="82500"/>
                  <a:pt x="46923" y="77463"/>
                  <a:pt x="46923" y="71250"/>
                </a:cubicBezTo>
                <a:lnTo>
                  <a:pt x="46923" y="37500"/>
                </a:lnTo>
                <a:lnTo>
                  <a:pt x="33846" y="37500"/>
                </a:lnTo>
                <a:lnTo>
                  <a:pt x="33846" y="71250"/>
                </a:lnTo>
                <a:cubicBezTo>
                  <a:pt x="33846" y="89890"/>
                  <a:pt x="42628" y="105000"/>
                  <a:pt x="53462" y="105000"/>
                </a:cubicBezTo>
                <a:lnTo>
                  <a:pt x="60000" y="105000"/>
                </a:lnTo>
                <a:cubicBezTo>
                  <a:pt x="70833" y="105000"/>
                  <a:pt x="79615" y="89890"/>
                  <a:pt x="79615" y="71250"/>
                </a:cubicBezTo>
                <a:lnTo>
                  <a:pt x="79615" y="37500"/>
                </a:lnTo>
                <a:close/>
              </a:path>
              <a:path w="120000" h="120000" fill="none" extrusionOk="0">
                <a:moveTo>
                  <a:pt x="86154" y="37500"/>
                </a:moveTo>
                <a:lnTo>
                  <a:pt x="79615" y="37500"/>
                </a:lnTo>
                <a:lnTo>
                  <a:pt x="79615" y="71250"/>
                </a:lnTo>
                <a:cubicBezTo>
                  <a:pt x="79615" y="89890"/>
                  <a:pt x="70833" y="105000"/>
                  <a:pt x="60000" y="105000"/>
                </a:cubicBezTo>
                <a:lnTo>
                  <a:pt x="53462" y="105000"/>
                </a:lnTo>
                <a:cubicBezTo>
                  <a:pt x="42628" y="105000"/>
                  <a:pt x="33846" y="89890"/>
                  <a:pt x="33846" y="71250"/>
                </a:cubicBezTo>
                <a:lnTo>
                  <a:pt x="33846" y="37500"/>
                </a:lnTo>
                <a:lnTo>
                  <a:pt x="46923" y="37500"/>
                </a:lnTo>
                <a:lnTo>
                  <a:pt x="46923" y="71250"/>
                </a:lnTo>
                <a:cubicBezTo>
                  <a:pt x="46923" y="77463"/>
                  <a:pt x="49850" y="82500"/>
                  <a:pt x="53462" y="82500"/>
                </a:cubicBezTo>
                <a:lnTo>
                  <a:pt x="60000" y="82500"/>
                </a:lnTo>
                <a:cubicBezTo>
                  <a:pt x="63611" y="82500"/>
                  <a:pt x="66538" y="77463"/>
                  <a:pt x="66538" y="71250"/>
                </a:cubicBezTo>
                <a:lnTo>
                  <a:pt x="66538" y="37500"/>
                </a:lnTo>
                <a:lnTo>
                  <a:pt x="60000" y="37500"/>
                </a:lnTo>
                <a:lnTo>
                  <a:pt x="73077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6"/>
          <p:cNvSpPr txBox="1">
            <a:spLocks noGrp="1"/>
          </p:cNvSpPr>
          <p:nvPr>
            <p:ph type="ctrTitle"/>
          </p:nvPr>
        </p:nvSpPr>
        <p:spPr>
          <a:xfrm>
            <a:off x="381241" y="516794"/>
            <a:ext cx="7448365" cy="59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2200"/>
              <a:buFont typeface="Aharoni"/>
              <a:buNone/>
            </a:pPr>
            <a:r>
              <a:rPr lang="en-GB" sz="3600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Solutions Prioritization</a:t>
            </a:r>
            <a:endParaRPr sz="3600" dirty="0">
              <a:solidFill>
                <a:srgbClr val="339933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pic>
        <p:nvPicPr>
          <p:cNvPr id="417" name="Google Shape;417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14512" y="1509588"/>
            <a:ext cx="7676965" cy="4205412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26">
            <a:hlinkClick r:id="rId4" action="ppaction://hlinksldjump"/>
          </p:cNvPr>
          <p:cNvSpPr/>
          <p:nvPr/>
        </p:nvSpPr>
        <p:spPr>
          <a:xfrm>
            <a:off x="11029122" y="6182139"/>
            <a:ext cx="1162878" cy="67586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86154" y="37500"/>
                </a:moveTo>
                <a:lnTo>
                  <a:pt x="73077" y="15000"/>
                </a:lnTo>
                <a:lnTo>
                  <a:pt x="60000" y="37500"/>
                </a:lnTo>
                <a:lnTo>
                  <a:pt x="66538" y="37500"/>
                </a:lnTo>
                <a:lnTo>
                  <a:pt x="66538" y="71250"/>
                </a:lnTo>
                <a:cubicBezTo>
                  <a:pt x="66538" y="77463"/>
                  <a:pt x="63611" y="82500"/>
                  <a:pt x="60000" y="82500"/>
                </a:cubicBezTo>
                <a:lnTo>
                  <a:pt x="53462" y="82500"/>
                </a:lnTo>
                <a:cubicBezTo>
                  <a:pt x="49850" y="82500"/>
                  <a:pt x="46923" y="77463"/>
                  <a:pt x="46923" y="71250"/>
                </a:cubicBezTo>
                <a:lnTo>
                  <a:pt x="46923" y="37500"/>
                </a:lnTo>
                <a:lnTo>
                  <a:pt x="33846" y="37500"/>
                </a:lnTo>
                <a:lnTo>
                  <a:pt x="33846" y="71250"/>
                </a:lnTo>
                <a:cubicBezTo>
                  <a:pt x="33846" y="89890"/>
                  <a:pt x="42628" y="105000"/>
                  <a:pt x="53462" y="105000"/>
                </a:cubicBezTo>
                <a:lnTo>
                  <a:pt x="60000" y="105000"/>
                </a:lnTo>
                <a:cubicBezTo>
                  <a:pt x="70833" y="105000"/>
                  <a:pt x="79615" y="89890"/>
                  <a:pt x="79615" y="71250"/>
                </a:cubicBezTo>
                <a:lnTo>
                  <a:pt x="79615" y="37500"/>
                </a:lnTo>
                <a:close/>
              </a:path>
              <a:path w="120000" h="120000" fill="darken" extrusionOk="0">
                <a:moveTo>
                  <a:pt x="86154" y="37500"/>
                </a:moveTo>
                <a:lnTo>
                  <a:pt x="73077" y="15000"/>
                </a:lnTo>
                <a:lnTo>
                  <a:pt x="60000" y="37500"/>
                </a:lnTo>
                <a:lnTo>
                  <a:pt x="66538" y="37500"/>
                </a:lnTo>
                <a:lnTo>
                  <a:pt x="66538" y="71250"/>
                </a:lnTo>
                <a:cubicBezTo>
                  <a:pt x="66538" y="77463"/>
                  <a:pt x="63611" y="82500"/>
                  <a:pt x="60000" y="82500"/>
                </a:cubicBezTo>
                <a:lnTo>
                  <a:pt x="53462" y="82500"/>
                </a:lnTo>
                <a:cubicBezTo>
                  <a:pt x="49850" y="82500"/>
                  <a:pt x="46923" y="77463"/>
                  <a:pt x="46923" y="71250"/>
                </a:cubicBezTo>
                <a:lnTo>
                  <a:pt x="46923" y="37500"/>
                </a:lnTo>
                <a:lnTo>
                  <a:pt x="33846" y="37500"/>
                </a:lnTo>
                <a:lnTo>
                  <a:pt x="33846" y="71250"/>
                </a:lnTo>
                <a:cubicBezTo>
                  <a:pt x="33846" y="89890"/>
                  <a:pt x="42628" y="105000"/>
                  <a:pt x="53462" y="105000"/>
                </a:cubicBezTo>
                <a:lnTo>
                  <a:pt x="60000" y="105000"/>
                </a:lnTo>
                <a:cubicBezTo>
                  <a:pt x="70833" y="105000"/>
                  <a:pt x="79615" y="89890"/>
                  <a:pt x="79615" y="71250"/>
                </a:cubicBezTo>
                <a:lnTo>
                  <a:pt x="79615" y="37500"/>
                </a:lnTo>
                <a:close/>
              </a:path>
              <a:path w="120000" h="120000" fill="none" extrusionOk="0">
                <a:moveTo>
                  <a:pt x="86154" y="37500"/>
                </a:moveTo>
                <a:lnTo>
                  <a:pt x="79615" y="37500"/>
                </a:lnTo>
                <a:lnTo>
                  <a:pt x="79615" y="71250"/>
                </a:lnTo>
                <a:cubicBezTo>
                  <a:pt x="79615" y="89890"/>
                  <a:pt x="70833" y="105000"/>
                  <a:pt x="60000" y="105000"/>
                </a:cubicBezTo>
                <a:lnTo>
                  <a:pt x="53462" y="105000"/>
                </a:lnTo>
                <a:cubicBezTo>
                  <a:pt x="42628" y="105000"/>
                  <a:pt x="33846" y="89890"/>
                  <a:pt x="33846" y="71250"/>
                </a:cubicBezTo>
                <a:lnTo>
                  <a:pt x="33846" y="37500"/>
                </a:lnTo>
                <a:lnTo>
                  <a:pt x="46923" y="37500"/>
                </a:lnTo>
                <a:lnTo>
                  <a:pt x="46923" y="71250"/>
                </a:lnTo>
                <a:cubicBezTo>
                  <a:pt x="46923" y="77463"/>
                  <a:pt x="49850" y="82500"/>
                  <a:pt x="53462" y="82500"/>
                </a:cubicBezTo>
                <a:lnTo>
                  <a:pt x="60000" y="82500"/>
                </a:lnTo>
                <a:cubicBezTo>
                  <a:pt x="63611" y="82500"/>
                  <a:pt x="66538" y="77463"/>
                  <a:pt x="66538" y="71250"/>
                </a:cubicBezTo>
                <a:lnTo>
                  <a:pt x="66538" y="37500"/>
                </a:lnTo>
                <a:lnTo>
                  <a:pt x="60000" y="37500"/>
                </a:lnTo>
                <a:lnTo>
                  <a:pt x="73077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"/>
          <p:cNvSpPr txBox="1">
            <a:spLocks noGrp="1"/>
          </p:cNvSpPr>
          <p:nvPr>
            <p:ph type="ctrTitle"/>
          </p:nvPr>
        </p:nvSpPr>
        <p:spPr>
          <a:xfrm>
            <a:off x="464369" y="590685"/>
            <a:ext cx="11120990" cy="59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ct val="100000"/>
              <a:buFont typeface="DM Sans"/>
              <a:buNone/>
            </a:pPr>
            <a:r>
              <a:rPr lang="en-GB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Gender-Responsive Planning, Project Preparation and Design</a:t>
            </a:r>
            <a:endParaRPr dirty="0">
              <a:solidFill>
                <a:srgbClr val="339933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90" name="Google Shape;90;p3"/>
          <p:cNvSpPr txBox="1">
            <a:spLocks noGrp="1"/>
          </p:cNvSpPr>
          <p:nvPr>
            <p:ph type="body" idx="1"/>
          </p:nvPr>
        </p:nvSpPr>
        <p:spPr>
          <a:xfrm>
            <a:off x="464369" y="1924134"/>
            <a:ext cx="3449579" cy="4208811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Char char="•"/>
            </a:pPr>
            <a:r>
              <a:rPr lang="en-GB" sz="1800" dirty="0">
                <a:solidFill>
                  <a:schemeClr val="lt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It is important to ensure that gender analysis and assessment findings are  visible in project plans</a:t>
            </a:r>
            <a:endParaRPr sz="18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228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42"/>
              <a:buChar char="•"/>
            </a:pPr>
            <a:r>
              <a:rPr lang="en-GB" sz="1800" dirty="0">
                <a:solidFill>
                  <a:schemeClr val="lt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The project formulation process should logically follow a way of addressing the identified problem by </a:t>
            </a:r>
            <a:endParaRPr sz="18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685800" lvl="1" indent="-22228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42"/>
              <a:buChar char="•"/>
            </a:pPr>
            <a:r>
              <a:rPr lang="en-GB" sz="1600" dirty="0">
                <a:solidFill>
                  <a:schemeClr val="lt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Defining the project goals and objectives</a:t>
            </a:r>
            <a:endParaRPr sz="16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685800" lvl="1" indent="-22228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42"/>
              <a:buChar char="•"/>
            </a:pPr>
            <a:r>
              <a:rPr lang="en-GB" sz="1600" dirty="0">
                <a:solidFill>
                  <a:schemeClr val="lt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Outcome-linked activities</a:t>
            </a:r>
            <a:endParaRPr sz="16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685800" lvl="1" indent="-222281" algn="l" rtl="0">
              <a:lnSpc>
                <a:spcPct val="100000"/>
              </a:lnSpc>
              <a:spcBef>
                <a:spcPts val="1600"/>
              </a:spcBef>
              <a:spcAft>
                <a:spcPts val="600"/>
              </a:spcAft>
              <a:buClr>
                <a:schemeClr val="lt1"/>
              </a:buClr>
              <a:buSzPts val="1842"/>
              <a:buChar char="•"/>
            </a:pPr>
            <a:r>
              <a:rPr lang="en-GB" sz="1600" dirty="0">
                <a:solidFill>
                  <a:schemeClr val="lt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Budgets</a:t>
            </a:r>
            <a:endParaRPr sz="1600" dirty="0">
              <a:solidFill>
                <a:schemeClr val="lt1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91" name="Google Shape;91;p3"/>
          <p:cNvSpPr txBox="1"/>
          <p:nvPr/>
        </p:nvSpPr>
        <p:spPr>
          <a:xfrm>
            <a:off x="4314443" y="1226095"/>
            <a:ext cx="7655884" cy="531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 i="0" u="none" strike="noStrike" cap="none" dirty="0">
                <a:solidFill>
                  <a:srgbClr val="009BDD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Checklist Gender-Responsive Project Preparation</a:t>
            </a:r>
            <a:endParaRPr dirty="0"/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 dirty="0">
              <a:solidFill>
                <a:srgbClr val="009BDD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What is the current situation of men and women in the sector of your planned intervention?</a:t>
            </a:r>
            <a:endParaRPr sz="1800" b="0" i="0" u="none" strike="noStrike" cap="none" dirty="0">
              <a:solidFill>
                <a:srgbClr val="000000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Will the proposed project contribute to existing inequalities among men and women?</a:t>
            </a:r>
            <a:endParaRPr sz="1800" b="0" i="0" u="none" strike="noStrike" cap="none" dirty="0">
              <a:solidFill>
                <a:srgbClr val="000000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Does the proposed project break down or challenge existing inequalities among men and women?</a:t>
            </a:r>
            <a:endParaRPr sz="1800" b="0" i="0" u="none" strike="noStrike" cap="none" dirty="0">
              <a:solidFill>
                <a:srgbClr val="000000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Will the proposed project change the perceptions or stereotypes about men and women and their roles in any way?</a:t>
            </a:r>
            <a:endParaRPr sz="1800" b="0" i="0" u="none" strike="noStrike" cap="none" dirty="0">
              <a:solidFill>
                <a:srgbClr val="000000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What options should be considered to strengthen a gender perspective?</a:t>
            </a:r>
            <a:endParaRPr sz="1800" b="0" i="0" u="none" strike="noStrike" cap="none" dirty="0">
              <a:solidFill>
                <a:srgbClr val="000000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Will the proposed project contribute to women’s empowerment? </a:t>
            </a:r>
            <a:endParaRPr sz="1800" b="0" i="0" u="none" strike="noStrike" cap="none" dirty="0">
              <a:solidFill>
                <a:srgbClr val="000000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If not, is there a place for an allied intervention that will contribute to empowerment, so as not to reinforce the disparity between men and women?</a:t>
            </a:r>
            <a:endParaRPr sz="1800" b="0" i="0" u="none" strike="noStrike" cap="none" dirty="0">
              <a:solidFill>
                <a:schemeClr val="dk1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"/>
          <p:cNvSpPr txBox="1">
            <a:spLocks noGrp="1"/>
          </p:cNvSpPr>
          <p:nvPr>
            <p:ph type="ctrTitle"/>
          </p:nvPr>
        </p:nvSpPr>
        <p:spPr>
          <a:xfrm>
            <a:off x="464369" y="590685"/>
            <a:ext cx="11099558" cy="66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3600"/>
              <a:buNone/>
            </a:pPr>
            <a:r>
              <a:rPr lang="en-GB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Gender-Responsive Assessment Scale (GRAS) </a:t>
            </a:r>
            <a:endParaRPr dirty="0">
              <a:solidFill>
                <a:srgbClr val="339933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97" name="Google Shape;97;p4"/>
          <p:cNvSpPr txBox="1">
            <a:spLocks noGrp="1"/>
          </p:cNvSpPr>
          <p:nvPr>
            <p:ph type="body" idx="1"/>
          </p:nvPr>
        </p:nvSpPr>
        <p:spPr>
          <a:xfrm>
            <a:off x="586153" y="1652617"/>
            <a:ext cx="3126866" cy="4826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2702"/>
              <a:buChar char="•"/>
            </a:pPr>
            <a:r>
              <a:rPr lang="en-GB" sz="20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Provides criteria for assessing levels of gender-responsiveness</a:t>
            </a:r>
            <a:endParaRPr sz="20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342900" lvl="0" indent="-342900" algn="l" rtl="0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SzPct val="102702"/>
              <a:buChar char="•"/>
            </a:pPr>
            <a:r>
              <a:rPr lang="en-GB" sz="20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Used as a complementary tool to the gender analysis tool</a:t>
            </a:r>
            <a:endParaRPr sz="20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342900" lvl="0" indent="-342900" algn="l" rtl="0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SzPct val="102702"/>
              <a:buChar char="•"/>
            </a:pPr>
            <a:r>
              <a:rPr lang="en-GB" sz="20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The scale helps design gender-responsive projects</a:t>
            </a:r>
            <a:endParaRPr sz="20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30000"/>
              </a:lnSpc>
              <a:spcBef>
                <a:spcPts val="3400"/>
              </a:spcBef>
              <a:spcAft>
                <a:spcPts val="2400"/>
              </a:spcAft>
              <a:buClr>
                <a:schemeClr val="dk1"/>
              </a:buClr>
              <a:buSzPct val="92664"/>
              <a:buNone/>
            </a:pPr>
            <a:endParaRPr dirty="0"/>
          </a:p>
        </p:txBody>
      </p:sp>
      <p:pic>
        <p:nvPicPr>
          <p:cNvPr id="98" name="Google Shape;9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13019" y="1745674"/>
            <a:ext cx="8282341" cy="3999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"/>
          <p:cNvSpPr txBox="1">
            <a:spLocks noGrp="1"/>
          </p:cNvSpPr>
          <p:nvPr>
            <p:ph type="ctrTitle"/>
          </p:nvPr>
        </p:nvSpPr>
        <p:spPr>
          <a:xfrm>
            <a:off x="464369" y="480310"/>
            <a:ext cx="10545376" cy="812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ct val="100000"/>
              <a:buFont typeface="DM Sans"/>
              <a:buNone/>
            </a:pPr>
            <a:r>
              <a:rPr lang="en-GB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Causes, Consequences and Solutions (CCS) Framework</a:t>
            </a:r>
            <a:endParaRPr dirty="0">
              <a:solidFill>
                <a:srgbClr val="339933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104" name="Google Shape;104;p5"/>
          <p:cNvSpPr txBox="1">
            <a:spLocks noGrp="1"/>
          </p:cNvSpPr>
          <p:nvPr>
            <p:ph type="body" idx="1"/>
          </p:nvPr>
        </p:nvSpPr>
        <p:spPr>
          <a:xfrm>
            <a:off x="617979" y="1403928"/>
            <a:ext cx="11306165" cy="497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6557"/>
              <a:buChar char="•"/>
            </a:pPr>
            <a:r>
              <a:rPr lang="en-GB" sz="19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Adapted version of the problem-solution tree development </a:t>
            </a:r>
            <a:endParaRPr sz="19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36557"/>
              <a:buChar char="•"/>
            </a:pPr>
            <a:r>
              <a:rPr lang="en-GB" sz="19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Can be a very useful tool in development sector-specific gender-responsive adaptation and disaster risk reduction projects</a:t>
            </a:r>
            <a:endParaRPr sz="19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36557"/>
              <a:buChar char="•"/>
            </a:pPr>
            <a:r>
              <a:rPr lang="en-GB" sz="19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Follows a seven step process for project designing</a:t>
            </a:r>
            <a:endParaRPr sz="19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457200" lvl="1" indent="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ct val="120120"/>
              <a:buNone/>
            </a:pPr>
            <a:r>
              <a:rPr lang="en-GB" sz="1800" b="1" i="1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Step 1: </a:t>
            </a:r>
            <a:r>
              <a:rPr lang="en-GB" sz="18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Identification of the core gender (or gender inequality) problem (s) that the project needs to address</a:t>
            </a:r>
            <a:endParaRPr sz="18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457200" lvl="1" indent="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ct val="120120"/>
              <a:buNone/>
            </a:pPr>
            <a:r>
              <a:rPr lang="en-GB" sz="1800" b="1" i="1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Step 2:</a:t>
            </a:r>
            <a:r>
              <a:rPr lang="en-GB" sz="18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 Draw a problem tree to trace the possible causes </a:t>
            </a:r>
            <a:endParaRPr sz="18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457200" lvl="1" indent="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ct val="120120"/>
              <a:buNone/>
            </a:pPr>
            <a:r>
              <a:rPr lang="en-GB" sz="1800" b="1" i="1" u="sng" dirty="0">
                <a:solidFill>
                  <a:schemeClr val="hlink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  <a:hlinkClick r:id="rId3" action="ppaction://hlinksldjump"/>
              </a:rPr>
              <a:t>Step 3</a:t>
            </a:r>
            <a:r>
              <a:rPr lang="en-GB" sz="1800" b="1" i="1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: </a:t>
            </a:r>
            <a:r>
              <a:rPr lang="en-GB" sz="18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The problem tree should visualize the information</a:t>
            </a:r>
            <a:endParaRPr sz="18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457200" lvl="1" indent="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ct val="120120"/>
              <a:buNone/>
            </a:pPr>
            <a:r>
              <a:rPr lang="en-GB" sz="1800" b="1" i="1" u="sng" dirty="0">
                <a:solidFill>
                  <a:schemeClr val="hlink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  <a:hlinkClick r:id="rId4" action="ppaction://hlinksldjump"/>
              </a:rPr>
              <a:t>Step 4</a:t>
            </a:r>
            <a:r>
              <a:rPr lang="en-GB" sz="1800" b="1" i="1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: </a:t>
            </a:r>
            <a:r>
              <a:rPr lang="en-GB" sz="18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Convert the problem tree into positive action</a:t>
            </a:r>
            <a:endParaRPr sz="18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457200" lvl="1" indent="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ct val="120120"/>
              <a:buNone/>
            </a:pPr>
            <a:r>
              <a:rPr lang="en-GB" sz="1800" b="1" i="1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Step 5:</a:t>
            </a:r>
            <a:r>
              <a:rPr lang="en-GB" sz="18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 Define the expected outcomes and impacts; and </a:t>
            </a:r>
            <a:endParaRPr sz="18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457200" lvl="1" indent="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ct val="120120"/>
              <a:buNone/>
            </a:pPr>
            <a:r>
              <a:rPr lang="en-GB" sz="1800" b="1" i="1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Step 6: </a:t>
            </a:r>
            <a:r>
              <a:rPr lang="en-GB" sz="18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Identify strategies and activities </a:t>
            </a:r>
            <a:endParaRPr sz="18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457200" lvl="1" indent="0" algn="l" rtl="0">
              <a:lnSpc>
                <a:spcPct val="100000"/>
              </a:lnSpc>
              <a:spcBef>
                <a:spcPts val="1700"/>
              </a:spcBef>
              <a:spcAft>
                <a:spcPts val="1200"/>
              </a:spcAft>
              <a:buClr>
                <a:schemeClr val="dk1"/>
              </a:buClr>
              <a:buSzPct val="120120"/>
              <a:buNone/>
            </a:pPr>
            <a:r>
              <a:rPr lang="en-GB" sz="1800" b="1" i="1" u="sng" dirty="0">
                <a:solidFill>
                  <a:schemeClr val="hlink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  <a:hlinkClick r:id="rId5" action="ppaction://hlinksldjump"/>
              </a:rPr>
              <a:t>Step 7</a:t>
            </a:r>
            <a:r>
              <a:rPr lang="en-GB" sz="1800" b="1" i="1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: </a:t>
            </a:r>
            <a:r>
              <a:rPr lang="en-GB" sz="18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Identify who will be the person or institution responsible for action</a:t>
            </a:r>
            <a:endParaRPr sz="18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4"/>
          <p:cNvSpPr txBox="1">
            <a:spLocks noGrp="1"/>
          </p:cNvSpPr>
          <p:nvPr>
            <p:ph type="ctrTitle"/>
          </p:nvPr>
        </p:nvSpPr>
        <p:spPr>
          <a:xfrm>
            <a:off x="3648762" y="4286759"/>
            <a:ext cx="7448365" cy="59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4000" dirty="0">
                <a:solidFill>
                  <a:srgbClr val="0099CC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Step 4: Gender-Aware Implementation Process</a:t>
            </a:r>
            <a:endParaRPr sz="4000" dirty="0">
              <a:solidFill>
                <a:srgbClr val="0099CC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110" name="Google Shape;110;p34"/>
          <p:cNvSpPr txBox="1">
            <a:spLocks noGrp="1"/>
          </p:cNvSpPr>
          <p:nvPr>
            <p:ph type="body" idx="1"/>
          </p:nvPr>
        </p:nvSpPr>
        <p:spPr>
          <a:xfrm>
            <a:off x="811904" y="1303124"/>
            <a:ext cx="829326" cy="786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GB"/>
              <a:t>2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"/>
          <p:cNvSpPr txBox="1">
            <a:spLocks noGrp="1"/>
          </p:cNvSpPr>
          <p:nvPr>
            <p:ph type="ctrTitle"/>
          </p:nvPr>
        </p:nvSpPr>
        <p:spPr>
          <a:xfrm>
            <a:off x="464369" y="515849"/>
            <a:ext cx="7448365" cy="665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3600"/>
              <a:buFont typeface="DM Sans"/>
              <a:buNone/>
            </a:pPr>
            <a:r>
              <a:rPr lang="en-GB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Gender-Aware Implementation</a:t>
            </a:r>
            <a:endParaRPr dirty="0">
              <a:solidFill>
                <a:srgbClr val="339933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116" name="Google Shape;116;p7"/>
          <p:cNvSpPr txBox="1">
            <a:spLocks noGrp="1"/>
          </p:cNvSpPr>
          <p:nvPr>
            <p:ph type="body" idx="1"/>
          </p:nvPr>
        </p:nvSpPr>
        <p:spPr>
          <a:xfrm>
            <a:off x="696989" y="1515479"/>
            <a:ext cx="3403955" cy="4826672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8280"/>
              <a:buChar char="•"/>
            </a:pPr>
            <a:r>
              <a:rPr lang="en-GB" sz="2200" dirty="0">
                <a:solidFill>
                  <a:schemeClr val="lt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The implementation or execution phase of a project is usually 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08108"/>
              <a:buChar char="•"/>
            </a:pPr>
            <a:r>
              <a:rPr lang="en-GB" sz="2000" dirty="0">
                <a:solidFill>
                  <a:schemeClr val="lt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the longest and most important in terms of gender integration</a:t>
            </a:r>
            <a:endParaRPr sz="20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ct val="98280"/>
              <a:buChar char="•"/>
            </a:pPr>
            <a:r>
              <a:rPr lang="en-GB" sz="2200" dirty="0">
                <a:solidFill>
                  <a:schemeClr val="lt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The most well-designed gender-responsive projects could not deliver the desired results if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2200"/>
              </a:spcBef>
              <a:spcAft>
                <a:spcPts val="1200"/>
              </a:spcAft>
              <a:buClr>
                <a:schemeClr val="lt1"/>
              </a:buClr>
              <a:buSzPct val="108108"/>
              <a:buChar char="•"/>
            </a:pPr>
            <a:r>
              <a:rPr lang="en-GB" sz="2000" dirty="0">
                <a:solidFill>
                  <a:schemeClr val="lt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implementation processes are not gender-aware</a:t>
            </a:r>
            <a:endParaRPr sz="20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grpSp>
        <p:nvGrpSpPr>
          <p:cNvPr id="117" name="Google Shape;117;p7"/>
          <p:cNvGrpSpPr/>
          <p:nvPr/>
        </p:nvGrpSpPr>
        <p:grpSpPr>
          <a:xfrm>
            <a:off x="4608945" y="2306321"/>
            <a:ext cx="7125890" cy="3558770"/>
            <a:chOff x="2172" y="535349"/>
            <a:chExt cx="6948628" cy="1964050"/>
          </a:xfrm>
        </p:grpSpPr>
        <p:sp>
          <p:nvSpPr>
            <p:cNvPr id="118" name="Google Shape;118;p7"/>
            <p:cNvSpPr/>
            <p:nvPr/>
          </p:nvSpPr>
          <p:spPr>
            <a:xfrm>
              <a:off x="2172" y="535349"/>
              <a:ext cx="2118484" cy="811150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 dirty="0">
                <a:solidFill>
                  <a:srgbClr val="000000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9" name="Google Shape;119;p7"/>
            <p:cNvSpPr txBox="1"/>
            <p:nvPr/>
          </p:nvSpPr>
          <p:spPr>
            <a:xfrm>
              <a:off x="2172" y="535349"/>
              <a:ext cx="2118484" cy="811150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</p:spPr>
          <p:txBody>
            <a:bodyPr spcFirstLastPara="1" wrap="square" lIns="113775" tIns="65000" rIns="113775" bIns="65000" anchor="ctr" anchorCtr="0">
              <a:no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GB" sz="1600" b="0" i="0" u="none" strike="noStrike" cap="none" dirty="0">
                  <a:solidFill>
                    <a:schemeClr val="lt1"/>
                  </a:solidFill>
                  <a:latin typeface="Gill Sans Nova" panose="020B0602020104020203" pitchFamily="34" charset="0"/>
                  <a:ea typeface="Avenir"/>
                  <a:cs typeface="Avenir"/>
                  <a:sym typeface="Avenir"/>
                </a:rPr>
                <a:t>Maintain partnerships will all stakeholders to ensure ownership</a:t>
              </a:r>
              <a:endParaRPr sz="1600" b="0" i="0" u="none" strike="noStrike" cap="none" dirty="0">
                <a:solidFill>
                  <a:schemeClr val="lt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2172" y="1346499"/>
              <a:ext cx="2118484" cy="1152900"/>
            </a:xfrm>
            <a:prstGeom prst="rect">
              <a:avLst/>
            </a:prstGeom>
            <a:solidFill>
              <a:srgbClr val="CCD3EA">
                <a:alpha val="89411"/>
              </a:srgbClr>
            </a:solidFill>
            <a:ln w="12700" cap="flat" cmpd="sng">
              <a:solidFill>
                <a:srgbClr val="CCD3EA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 dirty="0">
                <a:solidFill>
                  <a:srgbClr val="000000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1" name="Google Shape;121;p7"/>
            <p:cNvSpPr txBox="1"/>
            <p:nvPr/>
          </p:nvSpPr>
          <p:spPr>
            <a:xfrm>
              <a:off x="2172" y="1346499"/>
              <a:ext cx="2118484" cy="11529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0099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5325" tIns="85325" rIns="113775" bIns="128000" anchor="t" anchorCtr="0">
              <a:noAutofit/>
            </a:bodyPr>
            <a:lstStyle/>
            <a:p>
              <a:pPr marL="171450" marR="0" lvl="1" indent="-17145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lang="en-GB" sz="1600" b="0" i="0" u="none" strike="noStrike" cap="none" dirty="0">
                  <a:solidFill>
                    <a:schemeClr val="dk1"/>
                  </a:solidFill>
                  <a:latin typeface="Gill Sans Nova" panose="020B0602020104020203" pitchFamily="34" charset="0"/>
                  <a:ea typeface="Avenir"/>
                  <a:cs typeface="Avenir"/>
                  <a:sym typeface="Avenir"/>
                </a:rPr>
                <a:t>Stakeholder Analysis</a:t>
              </a:r>
              <a:endParaRPr sz="1600" b="0" i="0" u="none" strike="noStrike" cap="none" dirty="0">
                <a:solidFill>
                  <a:schemeClr val="dk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  <a:p>
              <a:pPr marL="171450" marR="0" lvl="1" indent="-171450" algn="just" rtl="0">
                <a:lnSpc>
                  <a:spcPct val="100000"/>
                </a:lnSpc>
                <a:spcBef>
                  <a:spcPts val="1440"/>
                </a:spcBef>
                <a:spcAft>
                  <a:spcPts val="120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lang="en-GB" sz="1600" b="0" i="0" u="none" strike="noStrike" cap="none" dirty="0">
                  <a:solidFill>
                    <a:schemeClr val="dk1"/>
                  </a:solidFill>
                  <a:latin typeface="Gill Sans Nova" panose="020B0602020104020203" pitchFamily="34" charset="0"/>
                  <a:ea typeface="Avenir"/>
                  <a:cs typeface="Avenir"/>
                  <a:sym typeface="Avenir"/>
                </a:rPr>
                <a:t>Meaningful Participation</a:t>
              </a:r>
              <a:endParaRPr sz="1600" b="0" i="0" u="none" strike="noStrike" cap="none" dirty="0">
                <a:solidFill>
                  <a:schemeClr val="dk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2" name="Google Shape;122;p7"/>
            <p:cNvSpPr/>
            <p:nvPr/>
          </p:nvSpPr>
          <p:spPr>
            <a:xfrm>
              <a:off x="2417244" y="535349"/>
              <a:ext cx="2118484" cy="811150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 dirty="0">
                <a:solidFill>
                  <a:srgbClr val="000000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3" name="Google Shape;123;p7"/>
            <p:cNvSpPr txBox="1"/>
            <p:nvPr/>
          </p:nvSpPr>
          <p:spPr>
            <a:xfrm>
              <a:off x="2417244" y="535349"/>
              <a:ext cx="2118484" cy="811150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</p:spPr>
          <p:txBody>
            <a:bodyPr spcFirstLastPara="1" wrap="square" lIns="113775" tIns="65000" rIns="113775" bIns="65000" anchor="ctr" anchorCtr="0">
              <a:no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GB" sz="1600" b="0" i="0" u="none" strike="noStrike" cap="none" dirty="0">
                  <a:solidFill>
                    <a:schemeClr val="lt1"/>
                  </a:solidFill>
                  <a:latin typeface="Gill Sans Nova" panose="020B0602020104020203" pitchFamily="34" charset="0"/>
                  <a:ea typeface="Avenir"/>
                  <a:cs typeface="Avenir"/>
                  <a:sym typeface="Avenir"/>
                </a:rPr>
                <a:t>Involve men, women, LGBTIQ+ persons across the board</a:t>
              </a:r>
              <a:endParaRPr sz="1600" b="0" i="0" u="none" strike="noStrike" cap="none" dirty="0">
                <a:solidFill>
                  <a:schemeClr val="lt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2417244" y="1346499"/>
              <a:ext cx="2118484" cy="1152900"/>
            </a:xfrm>
            <a:prstGeom prst="rect">
              <a:avLst/>
            </a:prstGeom>
            <a:solidFill>
              <a:srgbClr val="CCD3EA">
                <a:alpha val="89411"/>
              </a:srgbClr>
            </a:solidFill>
            <a:ln w="12700" cap="flat" cmpd="sng">
              <a:solidFill>
                <a:srgbClr val="CCD3EA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 dirty="0">
                <a:solidFill>
                  <a:srgbClr val="000000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5" name="Google Shape;125;p7"/>
            <p:cNvSpPr txBox="1"/>
            <p:nvPr/>
          </p:nvSpPr>
          <p:spPr>
            <a:xfrm>
              <a:off x="2417244" y="1346499"/>
              <a:ext cx="2118484" cy="11529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0099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5325" tIns="85325" rIns="113775" bIns="128000" anchor="t" anchorCtr="0">
              <a:noAutofit/>
            </a:bodyPr>
            <a:lstStyle/>
            <a:p>
              <a:pPr marL="171450" marR="0" lvl="1" indent="-17145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lang="en-GB" sz="1600" b="0" i="0" u="none" strike="noStrike" cap="none" dirty="0">
                  <a:solidFill>
                    <a:schemeClr val="dk1"/>
                  </a:solidFill>
                  <a:latin typeface="Gill Sans Nova" panose="020B0602020104020203" pitchFamily="34" charset="0"/>
                  <a:ea typeface="Avenir"/>
                  <a:cs typeface="Avenir"/>
                  <a:sym typeface="Avenir"/>
                </a:rPr>
                <a:t>People’s Institution Development</a:t>
              </a:r>
              <a:endParaRPr sz="1600" b="0" i="0" u="none" strike="noStrike" cap="none" dirty="0">
                <a:solidFill>
                  <a:schemeClr val="dk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  <a:p>
              <a:pPr marL="171450" marR="0" lvl="1" indent="-171450" algn="just" rtl="0">
                <a:lnSpc>
                  <a:spcPct val="100000"/>
                </a:lnSpc>
                <a:spcBef>
                  <a:spcPts val="1440"/>
                </a:spcBef>
                <a:spcAft>
                  <a:spcPts val="120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lang="en-GB" sz="1600" b="0" i="0" u="none" strike="noStrike" cap="none" dirty="0">
                  <a:solidFill>
                    <a:schemeClr val="dk1"/>
                  </a:solidFill>
                  <a:latin typeface="Gill Sans Nova" panose="020B0602020104020203" pitchFamily="34" charset="0"/>
                  <a:ea typeface="Avenir"/>
                  <a:cs typeface="Avenir"/>
                  <a:sym typeface="Avenir"/>
                </a:rPr>
                <a:t>Community-based Planning</a:t>
              </a:r>
              <a:endParaRPr sz="1600" b="0" i="0" u="none" strike="noStrike" cap="none" dirty="0">
                <a:solidFill>
                  <a:schemeClr val="dk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6" name="Google Shape;126;p7"/>
            <p:cNvSpPr/>
            <p:nvPr/>
          </p:nvSpPr>
          <p:spPr>
            <a:xfrm>
              <a:off x="4832316" y="535349"/>
              <a:ext cx="2118484" cy="811150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 dirty="0">
                <a:solidFill>
                  <a:srgbClr val="000000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7" name="Google Shape;127;p7"/>
            <p:cNvSpPr txBox="1"/>
            <p:nvPr/>
          </p:nvSpPr>
          <p:spPr>
            <a:xfrm>
              <a:off x="4832316" y="535349"/>
              <a:ext cx="2118484" cy="811150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</p:spPr>
          <p:txBody>
            <a:bodyPr spcFirstLastPara="1" wrap="square" lIns="113775" tIns="65000" rIns="113775" bIns="65000" anchor="ctr" anchorCtr="0">
              <a:no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GB" sz="1600" b="0" i="0" u="none" strike="noStrike" cap="none" dirty="0">
                  <a:solidFill>
                    <a:schemeClr val="lt1"/>
                  </a:solidFill>
                  <a:latin typeface="Gill Sans Nova" panose="020B0602020104020203" pitchFamily="34" charset="0"/>
                  <a:ea typeface="Avenir"/>
                  <a:cs typeface="Avenir"/>
                  <a:sym typeface="Avenir"/>
                </a:rPr>
                <a:t>Proper communication and knowledge transfer</a:t>
              </a:r>
              <a:endParaRPr sz="1600" b="0" i="0" u="none" strike="noStrike" cap="none" dirty="0">
                <a:solidFill>
                  <a:schemeClr val="lt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8" name="Google Shape;128;p7"/>
            <p:cNvSpPr/>
            <p:nvPr/>
          </p:nvSpPr>
          <p:spPr>
            <a:xfrm>
              <a:off x="4832316" y="1346499"/>
              <a:ext cx="2118484" cy="1152900"/>
            </a:xfrm>
            <a:prstGeom prst="rect">
              <a:avLst/>
            </a:prstGeom>
            <a:solidFill>
              <a:srgbClr val="CCD3EA">
                <a:alpha val="89411"/>
              </a:srgbClr>
            </a:solidFill>
            <a:ln w="12700" cap="flat" cmpd="sng">
              <a:solidFill>
                <a:srgbClr val="CCD3EA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 dirty="0">
                <a:solidFill>
                  <a:srgbClr val="000000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9" name="Google Shape;129;p7"/>
            <p:cNvSpPr txBox="1"/>
            <p:nvPr/>
          </p:nvSpPr>
          <p:spPr>
            <a:xfrm>
              <a:off x="4832316" y="1346499"/>
              <a:ext cx="2118484" cy="11529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0099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5325" tIns="85325" rIns="113775" bIns="128000" anchor="t" anchorCtr="0">
              <a:noAutofit/>
            </a:bodyPr>
            <a:lstStyle/>
            <a:p>
              <a:pPr marL="171450" marR="0" lvl="1" indent="-17145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lang="en-GB" sz="1600" b="0" i="0" u="none" strike="noStrike" cap="none" dirty="0">
                  <a:solidFill>
                    <a:schemeClr val="dk1"/>
                  </a:solidFill>
                  <a:latin typeface="Gill Sans Nova" panose="020B0602020104020203" pitchFamily="34" charset="0"/>
                  <a:ea typeface="Avenir"/>
                  <a:cs typeface="Avenir"/>
                  <a:sym typeface="Avenir"/>
                </a:rPr>
                <a:t>Innovative Communication</a:t>
              </a:r>
              <a:endParaRPr sz="1600" b="0" i="0" u="none" strike="noStrike" cap="none" dirty="0">
                <a:solidFill>
                  <a:schemeClr val="dk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  <a:p>
              <a:pPr marL="171450" marR="0" lvl="1" indent="-171450" algn="just" rtl="0">
                <a:lnSpc>
                  <a:spcPct val="100000"/>
                </a:lnSpc>
                <a:spcBef>
                  <a:spcPts val="1440"/>
                </a:spcBef>
                <a:spcAft>
                  <a:spcPts val="120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lang="en-GB" sz="1600" b="0" i="0" u="none" strike="noStrike" cap="none" dirty="0">
                  <a:solidFill>
                    <a:schemeClr val="dk1"/>
                  </a:solidFill>
                  <a:latin typeface="Gill Sans Nova" panose="020B0602020104020203" pitchFamily="34" charset="0"/>
                  <a:ea typeface="Avenir"/>
                  <a:cs typeface="Avenir"/>
                  <a:sym typeface="Avenir"/>
                </a:rPr>
                <a:t>Trainings and Capacity building</a:t>
              </a:r>
              <a:endParaRPr sz="1600" b="0" i="0" u="none" strike="noStrike" cap="none" dirty="0">
                <a:solidFill>
                  <a:schemeClr val="dk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130" name="Google Shape;130;p7"/>
          <p:cNvSpPr txBox="1"/>
          <p:nvPr/>
        </p:nvSpPr>
        <p:spPr>
          <a:xfrm>
            <a:off x="4488873" y="1659991"/>
            <a:ext cx="7245962" cy="36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 i="0" u="none" strike="noStrike" cap="none" dirty="0">
                <a:solidFill>
                  <a:srgbClr val="009BDD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Three key steps for gender-aware implementation</a:t>
            </a:r>
            <a:endParaRPr sz="2200" b="1" i="0" u="none" strike="noStrike" cap="none" dirty="0">
              <a:solidFill>
                <a:srgbClr val="009BDD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ctrTitle"/>
          </p:nvPr>
        </p:nvSpPr>
        <p:spPr>
          <a:xfrm>
            <a:off x="464369" y="480311"/>
            <a:ext cx="7448365" cy="700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3600"/>
              <a:buNone/>
            </a:pPr>
            <a:r>
              <a:rPr lang="en-GB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Stakeholder Analysis</a:t>
            </a:r>
            <a:endParaRPr dirty="0">
              <a:solidFill>
                <a:srgbClr val="339933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136" name="Google Shape;136;p8"/>
          <p:cNvSpPr txBox="1">
            <a:spLocks noGrp="1"/>
          </p:cNvSpPr>
          <p:nvPr>
            <p:ph type="body" idx="1"/>
          </p:nvPr>
        </p:nvSpPr>
        <p:spPr>
          <a:xfrm>
            <a:off x="464369" y="1551017"/>
            <a:ext cx="6287413" cy="4826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A stakeholder is 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•"/>
            </a:pPr>
            <a:r>
              <a:rPr lang="en-GB" sz="16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any individual, group, or institution 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•"/>
            </a:pPr>
            <a:r>
              <a:rPr lang="en-GB" sz="16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that has a vested interest in the project area 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•"/>
            </a:pPr>
            <a:r>
              <a:rPr lang="en-GB" sz="16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and/or who potentially will be affected by project activities 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•"/>
            </a:pPr>
            <a:r>
              <a:rPr lang="en-GB" sz="16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and has something to gain or lose 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•"/>
            </a:pPr>
            <a:r>
              <a:rPr lang="en-GB" sz="16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if conditions change or stay the same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Identify stakeholders by asking “Who is most dependent on the resources at stake (women or men)?” </a:t>
            </a:r>
            <a:endParaRPr sz="18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Learn about each stakeholder group in as much depth by asking additional questions</a:t>
            </a:r>
            <a:endParaRPr sz="18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2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•"/>
            </a:pPr>
            <a:r>
              <a:rPr lang="en-GB" sz="18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Analyse the stakeholders and finalise strategies to engage them</a:t>
            </a:r>
            <a:endParaRPr sz="18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graphicFrame>
        <p:nvGraphicFramePr>
          <p:cNvPr id="137" name="Google Shape;137;p8"/>
          <p:cNvGraphicFramePr/>
          <p:nvPr/>
        </p:nvGraphicFramePr>
        <p:xfrm>
          <a:off x="7841670" y="1970402"/>
          <a:ext cx="3752250" cy="3054200"/>
        </p:xfrm>
        <a:graphic>
          <a:graphicData uri="http://schemas.openxmlformats.org/drawingml/2006/table">
            <a:tbl>
              <a:tblPr firstRow="1" bandRow="1">
                <a:noFill/>
                <a:tableStyleId>{568B3D39-7AFF-4EF3-8DEA-15A475AD830A}</a:tableStyleId>
              </a:tblPr>
              <a:tblGrid>
                <a:gridCol w="187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7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strike="noStrike" cap="none" dirty="0">
                          <a:solidFill>
                            <a:schemeClr val="lt1"/>
                          </a:solidFill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Keep Satisfied</a:t>
                      </a:r>
                      <a:endParaRPr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Unit 1</a:t>
                      </a:r>
                      <a:endParaRPr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Unit 2</a:t>
                      </a:r>
                      <a:endParaRPr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Unit 3</a:t>
                      </a:r>
                      <a:endParaRPr sz="1400" b="0" u="none" strike="noStrike" cap="none" dirty="0">
                        <a:solidFill>
                          <a:schemeClr val="lt1"/>
                        </a:solidFill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45725" marB="45725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strike="noStrike" cap="none" dirty="0">
                          <a:solidFill>
                            <a:schemeClr val="lt1"/>
                          </a:solidFill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Manage Closely</a:t>
                      </a:r>
                      <a:endParaRPr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Unit 1</a:t>
                      </a:r>
                      <a:endParaRPr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Unit 2</a:t>
                      </a:r>
                      <a:endParaRPr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Unit 3</a:t>
                      </a:r>
                      <a:endParaRPr sz="1400" b="0" u="none" strike="noStrike" cap="none" dirty="0">
                        <a:solidFill>
                          <a:schemeClr val="lt1"/>
                        </a:solidFill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45725" marB="45725">
                    <a:solidFill>
                      <a:srgbClr val="33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7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u="none" strike="noStrike" cap="none" dirty="0">
                          <a:solidFill>
                            <a:schemeClr val="lt1"/>
                          </a:solidFill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Monitor</a:t>
                      </a:r>
                      <a:endParaRPr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GB" sz="1400" u="none" strike="noStrike" cap="none" dirty="0">
                          <a:solidFill>
                            <a:schemeClr val="lt1"/>
                          </a:solidFill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Unit 1</a:t>
                      </a:r>
                      <a:endParaRPr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GB" sz="1400" u="none" strike="noStrike" cap="none" dirty="0">
                          <a:solidFill>
                            <a:schemeClr val="lt1"/>
                          </a:solidFill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Unit 2</a:t>
                      </a:r>
                      <a:endParaRPr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GB" sz="1400" u="none" strike="noStrike" cap="none" dirty="0">
                          <a:solidFill>
                            <a:schemeClr val="lt1"/>
                          </a:solidFill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Unit 3</a:t>
                      </a:r>
                      <a:endParaRPr sz="1400" b="1" u="none" strike="noStrike" cap="none" dirty="0">
                        <a:solidFill>
                          <a:schemeClr val="lt1"/>
                        </a:solidFill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45725" marB="45725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u="none" strike="noStrike" cap="none" dirty="0">
                          <a:solidFill>
                            <a:schemeClr val="lt1"/>
                          </a:solidFill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Keep Informed</a:t>
                      </a:r>
                      <a:endParaRPr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GB" sz="1400" u="none" strike="noStrike" cap="none" dirty="0">
                          <a:solidFill>
                            <a:schemeClr val="lt1"/>
                          </a:solidFill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Unit 1</a:t>
                      </a:r>
                      <a:endParaRPr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GB" sz="1400" u="none" strike="noStrike" cap="none" dirty="0">
                          <a:solidFill>
                            <a:schemeClr val="lt1"/>
                          </a:solidFill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Unit 2</a:t>
                      </a:r>
                      <a:endParaRPr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GB" sz="1400" u="none" strike="noStrike" cap="none" dirty="0">
                          <a:solidFill>
                            <a:schemeClr val="lt1"/>
                          </a:solidFill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Unit 3</a:t>
                      </a:r>
                      <a:endParaRPr sz="1400" b="1" u="none" strike="noStrike" cap="none" dirty="0">
                        <a:solidFill>
                          <a:schemeClr val="lt1"/>
                        </a:solidFill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45725" marB="45725">
                    <a:solidFill>
                      <a:srgbClr val="00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8" name="Google Shape;138;p8"/>
          <p:cNvSpPr/>
          <p:nvPr/>
        </p:nvSpPr>
        <p:spPr>
          <a:xfrm>
            <a:off x="7208980" y="1662545"/>
            <a:ext cx="544945" cy="3762325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rgbClr val="33993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8"/>
          <p:cNvSpPr/>
          <p:nvPr/>
        </p:nvSpPr>
        <p:spPr>
          <a:xfrm>
            <a:off x="7352145" y="5070764"/>
            <a:ext cx="4488873" cy="44334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rgbClr val="33993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8"/>
          <p:cNvSpPr txBox="1"/>
          <p:nvPr/>
        </p:nvSpPr>
        <p:spPr>
          <a:xfrm>
            <a:off x="7352145" y="5606473"/>
            <a:ext cx="448887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Low </a:t>
            </a:r>
            <a:r>
              <a:rPr lang="en-GB" sz="1400" b="1" i="0" u="none" strike="noStrike" cap="none" dirty="0">
                <a:solidFill>
                  <a:srgbClr val="0099CC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                           INTEREST                           </a:t>
            </a:r>
            <a:r>
              <a:rPr lang="en-GB" sz="1400" b="1" i="0" u="none" strike="noStrike" cap="none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High</a:t>
            </a:r>
            <a:endParaRPr sz="1400" b="1" i="0" u="none" strike="noStrike" cap="none" dirty="0">
              <a:solidFill>
                <a:srgbClr val="339933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141" name="Google Shape;141;p8"/>
          <p:cNvSpPr txBox="1"/>
          <p:nvPr/>
        </p:nvSpPr>
        <p:spPr>
          <a:xfrm rot="-5400000">
            <a:off x="5013855" y="3222002"/>
            <a:ext cx="39069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Low </a:t>
            </a:r>
            <a:r>
              <a:rPr lang="en-GB" sz="1400" b="1" i="0" u="none" strike="noStrike" cap="none" dirty="0">
                <a:solidFill>
                  <a:srgbClr val="0099CC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                 INFLUENCE                  </a:t>
            </a:r>
            <a:r>
              <a:rPr lang="en-GB" sz="1400" b="1" i="0" u="none" strike="noStrike" cap="none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High</a:t>
            </a:r>
            <a:endParaRPr sz="1400" b="1" i="0" u="none" strike="noStrike" cap="none" dirty="0">
              <a:solidFill>
                <a:srgbClr val="339933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"/>
          <p:cNvSpPr txBox="1">
            <a:spLocks noGrp="1"/>
          </p:cNvSpPr>
          <p:nvPr>
            <p:ph type="ctrTitle"/>
          </p:nvPr>
        </p:nvSpPr>
        <p:spPr>
          <a:xfrm>
            <a:off x="464369" y="590685"/>
            <a:ext cx="11487486" cy="59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ct val="100000"/>
              <a:buNone/>
            </a:pPr>
            <a:r>
              <a:rPr lang="en-GB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Meaningful Participation and People Institutional Development</a:t>
            </a:r>
            <a:endParaRPr dirty="0">
              <a:solidFill>
                <a:srgbClr val="339933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147" name="Google Shape;147;p9"/>
          <p:cNvSpPr txBox="1">
            <a:spLocks noGrp="1"/>
          </p:cNvSpPr>
          <p:nvPr>
            <p:ph type="body" idx="1"/>
          </p:nvPr>
        </p:nvSpPr>
        <p:spPr>
          <a:xfrm>
            <a:off x="567682" y="1639062"/>
            <a:ext cx="5278936" cy="4826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21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Participation is community involvement at all levels of the project</a:t>
            </a:r>
            <a:endParaRPr sz="21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13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21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But it should not be limited to ‘consensus building’- its more of a two-way process of ‘</a:t>
            </a:r>
            <a:r>
              <a:rPr lang="en-GB" sz="2200" b="1" dirty="0">
                <a:solidFill>
                  <a:srgbClr val="009BDD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co-learning and co-management</a:t>
            </a:r>
            <a:r>
              <a:rPr lang="en-GB" sz="21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’</a:t>
            </a:r>
            <a:endParaRPr sz="21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13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21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Supporting existing women's groups and encouraging the formation of new ones also help women gain access to decision making</a:t>
            </a:r>
            <a:endParaRPr sz="21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1143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</p:txBody>
      </p:sp>
      <p:grpSp>
        <p:nvGrpSpPr>
          <p:cNvPr id="148" name="Google Shape;148;p9"/>
          <p:cNvGrpSpPr/>
          <p:nvPr/>
        </p:nvGrpSpPr>
        <p:grpSpPr>
          <a:xfrm>
            <a:off x="6599475" y="2262461"/>
            <a:ext cx="4309938" cy="4203273"/>
            <a:chOff x="891646" y="38"/>
            <a:chExt cx="3451314" cy="3579873"/>
          </a:xfrm>
        </p:grpSpPr>
        <p:sp>
          <p:nvSpPr>
            <p:cNvPr id="149" name="Google Shape;149;p9"/>
            <p:cNvSpPr/>
            <p:nvPr/>
          </p:nvSpPr>
          <p:spPr>
            <a:xfrm>
              <a:off x="891646" y="38"/>
              <a:ext cx="1643482" cy="986089"/>
            </a:xfrm>
            <a:prstGeom prst="rect">
              <a:avLst/>
            </a:prstGeom>
            <a:solidFill>
              <a:srgbClr val="0099C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9"/>
            <p:cNvSpPr txBox="1"/>
            <p:nvPr/>
          </p:nvSpPr>
          <p:spPr>
            <a:xfrm>
              <a:off x="891646" y="38"/>
              <a:ext cx="1643482" cy="986089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DM Sans"/>
                <a:buNone/>
              </a:pPr>
              <a:r>
                <a:rPr lang="en-GB" sz="1400" b="0" i="0" u="none" strike="noStrike" cap="none" dirty="0">
                  <a:solidFill>
                    <a:schemeClr val="lt1"/>
                  </a:solidFill>
                  <a:latin typeface="Gill Sans Nova" panose="020B0602020104020203" pitchFamily="34" charset="0"/>
                  <a:ea typeface="Avenir"/>
                  <a:cs typeface="Avenir"/>
                  <a:sym typeface="Avenir"/>
                </a:rPr>
                <a:t>Mapping women and other groups participation in existing decision making processes</a:t>
              </a:r>
              <a:endParaRPr sz="1400" b="0" i="0" u="none" strike="noStrike" cap="none" dirty="0">
                <a:solidFill>
                  <a:srgbClr val="000000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699478" y="38"/>
              <a:ext cx="1643482" cy="986089"/>
            </a:xfrm>
            <a:prstGeom prst="rect">
              <a:avLst/>
            </a:prstGeom>
            <a:solidFill>
              <a:srgbClr val="0099C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9"/>
            <p:cNvSpPr txBox="1"/>
            <p:nvPr/>
          </p:nvSpPr>
          <p:spPr>
            <a:xfrm>
              <a:off x="2699478" y="38"/>
              <a:ext cx="1643482" cy="986089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DM Sans"/>
                <a:buNone/>
              </a:pPr>
              <a:r>
                <a:rPr lang="en-GB" sz="1400" b="0" i="0" u="none" strike="noStrike" cap="none" dirty="0">
                  <a:solidFill>
                    <a:schemeClr val="lt1"/>
                  </a:solidFill>
                  <a:latin typeface="Gill Sans Nova" panose="020B0602020104020203" pitchFamily="34" charset="0"/>
                  <a:ea typeface="Avenir"/>
                  <a:cs typeface="Avenir"/>
                  <a:sym typeface="Avenir"/>
                </a:rPr>
                <a:t>Identify barriers to participation of  women and vulnerable groups</a:t>
              </a:r>
              <a:endParaRPr sz="1400" b="0" i="0" u="none" strike="noStrike" cap="none" dirty="0">
                <a:solidFill>
                  <a:srgbClr val="000000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891646" y="1150476"/>
              <a:ext cx="1643482" cy="986089"/>
            </a:xfrm>
            <a:prstGeom prst="rect">
              <a:avLst/>
            </a:prstGeom>
            <a:solidFill>
              <a:srgbClr val="0099C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9"/>
            <p:cNvSpPr txBox="1"/>
            <p:nvPr/>
          </p:nvSpPr>
          <p:spPr>
            <a:xfrm>
              <a:off x="891646" y="1150476"/>
              <a:ext cx="1643482" cy="986089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DM Sans"/>
                <a:buNone/>
              </a:pPr>
              <a:r>
                <a:rPr lang="en-GB" sz="1400" b="0" i="0" u="none" strike="noStrike" cap="none" dirty="0">
                  <a:solidFill>
                    <a:schemeClr val="lt1"/>
                  </a:solidFill>
                  <a:latin typeface="Gill Sans Nova" panose="020B0602020104020203" pitchFamily="34" charset="0"/>
                  <a:ea typeface="Avenir"/>
                  <a:cs typeface="Avenir"/>
                  <a:sym typeface="Avenir"/>
                </a:rPr>
                <a:t>Support women's participation at local level- within existing systems</a:t>
              </a:r>
              <a:endParaRPr sz="1400" b="0" i="0" u="none" strike="noStrike" cap="none" dirty="0">
                <a:solidFill>
                  <a:srgbClr val="000000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699478" y="1150476"/>
              <a:ext cx="1643482" cy="986089"/>
            </a:xfrm>
            <a:prstGeom prst="rect">
              <a:avLst/>
            </a:prstGeom>
            <a:solidFill>
              <a:srgbClr val="0099C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9"/>
            <p:cNvSpPr txBox="1"/>
            <p:nvPr/>
          </p:nvSpPr>
          <p:spPr>
            <a:xfrm>
              <a:off x="2699478" y="1150476"/>
              <a:ext cx="1643482" cy="986089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DM Sans"/>
                <a:buNone/>
              </a:pPr>
              <a:r>
                <a:rPr lang="en-GB" sz="1400" b="0" i="0" u="none" strike="noStrike" cap="none" dirty="0">
                  <a:solidFill>
                    <a:schemeClr val="lt1"/>
                  </a:solidFill>
                  <a:latin typeface="Gill Sans Nova" panose="020B0602020104020203" pitchFamily="34" charset="0"/>
                  <a:ea typeface="Avenir"/>
                  <a:cs typeface="Avenir"/>
                  <a:sym typeface="Avenir"/>
                </a:rPr>
                <a:t>Promote and strengthen women-only groups and organisations</a:t>
              </a:r>
              <a:endParaRPr sz="1400" b="0" i="0" u="none" strike="noStrike" cap="none" dirty="0">
                <a:solidFill>
                  <a:srgbClr val="000000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1795562" y="2300914"/>
              <a:ext cx="1643482" cy="1278997"/>
            </a:xfrm>
            <a:prstGeom prst="rect">
              <a:avLst/>
            </a:prstGeom>
            <a:solidFill>
              <a:srgbClr val="0099C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9"/>
            <p:cNvSpPr txBox="1"/>
            <p:nvPr/>
          </p:nvSpPr>
          <p:spPr>
            <a:xfrm>
              <a:off x="1795562" y="2300914"/>
              <a:ext cx="1643482" cy="1278997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DM Sans"/>
                <a:buNone/>
              </a:pPr>
              <a:r>
                <a:rPr lang="en-GB" sz="1400" b="0" i="0" u="none" strike="noStrike" cap="none" dirty="0">
                  <a:solidFill>
                    <a:schemeClr val="lt1"/>
                  </a:solidFill>
                  <a:latin typeface="Gill Sans Nova" panose="020B0602020104020203" pitchFamily="34" charset="0"/>
                  <a:ea typeface="Avenir"/>
                  <a:cs typeface="Avenir"/>
                  <a:sym typeface="Avenir"/>
                </a:rPr>
                <a:t>Ensure inclusion of all vulnerable sections in the women only groups</a:t>
              </a:r>
              <a:endParaRPr sz="1400" b="0" i="0" u="none" strike="noStrike" cap="none" dirty="0">
                <a:solidFill>
                  <a:srgbClr val="000000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159" name="Google Shape;159;p9"/>
          <p:cNvSpPr txBox="1"/>
          <p:nvPr/>
        </p:nvSpPr>
        <p:spPr>
          <a:xfrm>
            <a:off x="5781963" y="1724731"/>
            <a:ext cx="64100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 dirty="0">
                <a:solidFill>
                  <a:srgbClr val="009BDD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Strategies for Women’s Meaningful Participation</a:t>
            </a:r>
            <a:endParaRPr sz="2000" b="1" i="0" u="none" strike="noStrike" cap="none" dirty="0">
              <a:solidFill>
                <a:srgbClr val="009BDD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2DE2654EABE24CB34213B932CACF73" ma:contentTypeVersion="13" ma:contentTypeDescription="Create a new document." ma:contentTypeScope="" ma:versionID="ebce395a1a78621b3ae358f12c65b431">
  <xsd:schema xmlns:xsd="http://www.w3.org/2001/XMLSchema" xmlns:xs="http://www.w3.org/2001/XMLSchema" xmlns:p="http://schemas.microsoft.com/office/2006/metadata/properties" xmlns:ns2="6af957f9-d7c2-49ad-b823-204c2929738d" xmlns:ns3="2adba978-3ea5-49dc-a411-a06306ec3566" targetNamespace="http://schemas.microsoft.com/office/2006/metadata/properties" ma:root="true" ma:fieldsID="3bc52847a05b6c3b46fb7945f0e4bddd" ns2:_="" ns3:_="">
    <xsd:import namespace="6af957f9-d7c2-49ad-b823-204c2929738d"/>
    <xsd:import namespace="2adba978-3ea5-49dc-a411-a06306ec356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f957f9-d7c2-49ad-b823-204c2929738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dba978-3ea5-49dc-a411-a06306ec35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7C3819-101E-4A34-AE9F-63C3B00D9AC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0D0B825-C186-45C6-9C93-A413C7338A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76FE38-84EF-4060-9446-C4DD55F6016F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21CC8C0C-15C8-4C9B-9040-1D75A76391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f957f9-d7c2-49ad-b823-204c2929738d"/>
    <ds:schemaRef ds:uri="2adba978-3ea5-49dc-a411-a06306ec35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1904</Words>
  <Application>Microsoft Office PowerPoint</Application>
  <PresentationFormat>Widescreen</PresentationFormat>
  <Paragraphs>270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Gill Sans Nova</vt:lpstr>
      <vt:lpstr>DM Sans</vt:lpstr>
      <vt:lpstr>Calibri</vt:lpstr>
      <vt:lpstr>Barlow</vt:lpstr>
      <vt:lpstr>Aharoni</vt:lpstr>
      <vt:lpstr>Arial</vt:lpstr>
      <vt:lpstr>Roboto</vt:lpstr>
      <vt:lpstr>Office Theme</vt:lpstr>
      <vt:lpstr>Gender Responsive Planning, Implementation, Monitoring  and Evaluation</vt:lpstr>
      <vt:lpstr>Step 3: Gender-Responsive Planning, Project Preparation and Design</vt:lpstr>
      <vt:lpstr>Gender-Responsive Planning, Project Preparation and Design</vt:lpstr>
      <vt:lpstr>Gender-Responsive Assessment Scale (GRAS) </vt:lpstr>
      <vt:lpstr>Causes, Consequences and Solutions (CCS) Framework</vt:lpstr>
      <vt:lpstr>Step 4: Gender-Aware Implementation Process</vt:lpstr>
      <vt:lpstr>Gender-Aware Implementation</vt:lpstr>
      <vt:lpstr>Stakeholder Analysis</vt:lpstr>
      <vt:lpstr>Meaningful Participation and People Institutional Development</vt:lpstr>
      <vt:lpstr>However, mere group formation is not enough</vt:lpstr>
      <vt:lpstr>Engendering Community-based Planning</vt:lpstr>
      <vt:lpstr>Participatory Vulnerability Assessment and Adaptation Planning tools</vt:lpstr>
      <vt:lpstr>Communication and Knowledge Sharing Tools</vt:lpstr>
      <vt:lpstr>Step 5: Gender-Sensitive Monitoring and Evaluation</vt:lpstr>
      <vt:lpstr>Gender-Sensitive Monitoring and Evaluation (M&amp;E)</vt:lpstr>
      <vt:lpstr>Gender-aware Indicators</vt:lpstr>
      <vt:lpstr>Gender Monitoring Matrix</vt:lpstr>
      <vt:lpstr>PowerPoint Presentation</vt:lpstr>
      <vt:lpstr>PowerPoint Presentation</vt:lpstr>
      <vt:lpstr>PowerPoint Presentation</vt:lpstr>
      <vt:lpstr>PowerPoint Presentation</vt:lpstr>
      <vt:lpstr>Resource and Hazard Mapping</vt:lpstr>
      <vt:lpstr>Seasonal Calendar</vt:lpstr>
      <vt:lpstr>Impact Matrix</vt:lpstr>
      <vt:lpstr>Risk Quadrant</vt:lpstr>
      <vt:lpstr>Adaptive Capacity Scoring</vt:lpstr>
      <vt:lpstr>Solutions Prioritization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Responsive Planning, Implementation, Monitoring and Evaluation</dc:title>
  <dc:creator>SOEJOETI Ariani Hasanah</dc:creator>
  <cp:lastModifiedBy>Bobae Lee</cp:lastModifiedBy>
  <cp:revision>3</cp:revision>
  <dcterms:created xsi:type="dcterms:W3CDTF">2021-08-11T15:12:32Z</dcterms:created>
  <dcterms:modified xsi:type="dcterms:W3CDTF">2021-12-02T07:54:40Z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059aa38-f392-4105-be92-628035578272_Enabled">
    <vt:lpwstr>true</vt:lpwstr>
  </property>
  <property fmtid="{D5CDD505-2E9C-101B-9397-08002B2CF9AE}" pid="3" name="MSIP_Label_2059aa38-f392-4105-be92-628035578272_SetDate">
    <vt:lpwstr>2021-08-09T11:46:02Z</vt:lpwstr>
  </property>
  <property fmtid="{D5CDD505-2E9C-101B-9397-08002B2CF9AE}" pid="4" name="MSIP_Label_2059aa38-f392-4105-be92-628035578272_Method">
    <vt:lpwstr>Standard</vt:lpwstr>
  </property>
  <property fmtid="{D5CDD505-2E9C-101B-9397-08002B2CF9AE}" pid="5" name="MSIP_Label_2059aa38-f392-4105-be92-628035578272_Name">
    <vt:lpwstr>IOMLb0020IN123173</vt:lpwstr>
  </property>
  <property fmtid="{D5CDD505-2E9C-101B-9397-08002B2CF9AE}" pid="6" name="MSIP_Label_2059aa38-f392-4105-be92-628035578272_SiteId">
    <vt:lpwstr>1588262d-23fb-43b4-bd6e-bce49c8e6186</vt:lpwstr>
  </property>
  <property fmtid="{D5CDD505-2E9C-101B-9397-08002B2CF9AE}" pid="7" name="MSIP_Label_2059aa38-f392-4105-be92-628035578272_ActionId">
    <vt:lpwstr>06ef6f17-73ef-4d09-8d6d-30b795058354</vt:lpwstr>
  </property>
  <property fmtid="{D5CDD505-2E9C-101B-9397-08002B2CF9AE}" pid="8" name="MSIP_Label_2059aa38-f392-4105-be92-628035578272_ContentBits">
    <vt:lpwstr>0</vt:lpwstr>
  </property>
  <property fmtid="{D5CDD505-2E9C-101B-9397-08002B2CF9AE}" pid="9" name="ContentTypeId">
    <vt:lpwstr>0x0101001C2DE2654EABE24CB34213B932CACF73</vt:lpwstr>
  </property>
</Properties>
</file>