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5"/>
  </p:sldMasterIdLst>
  <p:notesMasterIdLst>
    <p:notesMasterId r:id="rId26"/>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x="12192000" cy="6858000"/>
  <p:notesSz cx="6858000" cy="9144000"/>
  <p:embeddedFontLst>
    <p:embeddedFont>
      <p:font typeface="Barlow" panose="00000500000000000000" pitchFamily="2" charset="0"/>
      <p:regular r:id="rId27"/>
      <p:bold r:id="rId28"/>
      <p:italic r:id="rId29"/>
      <p:boldItalic r:id="rId30"/>
    </p:embeddedFont>
    <p:embeddedFont>
      <p:font typeface="Calibri" panose="020F0502020204030204" pitchFamily="34" charset="0"/>
      <p:regular r:id="rId31"/>
      <p:bold r:id="rId32"/>
      <p:italic r:id="rId33"/>
      <p:boldItalic r:id="rId34"/>
    </p:embeddedFont>
    <p:embeddedFont>
      <p:font typeface="DM Sans" panose="020B0604020202020204" charset="0"/>
      <p:regular r:id="rId35"/>
      <p:bold r:id="rId36"/>
      <p:italic r:id="rId37"/>
      <p:boldItalic r:id="rId38"/>
    </p:embeddedFont>
    <p:embeddedFont>
      <p:font typeface="Gill Sans Nova" panose="020B0602020104020203" pitchFamily="34" charset="0"/>
      <p:regular r:id="rId39"/>
      <p:bold r:id="rId40"/>
      <p:italic r:id="rId41"/>
    </p:embeddedFont>
    <p:embeddedFont>
      <p:font typeface="Roboto" panose="02000000000000000000" pitchFamily="2"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jOdK4+bR/Te3sgT/CtTKIqEWOQZ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obae Le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684370-0BD1-4B46-9EA5-FB90C28F5AD6}" v="1" dt="2021-12-02T07:55:29.7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805"/>
    <p:restoredTop sz="94694"/>
  </p:normalViewPr>
  <p:slideViewPr>
    <p:cSldViewPr snapToGrid="0">
      <p:cViewPr varScale="1">
        <p:scale>
          <a:sx n="51" d="100"/>
          <a:sy n="51" d="100"/>
        </p:scale>
        <p:origin x="33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9" Type="http://schemas.openxmlformats.org/officeDocument/2006/relationships/font" Target="fonts/font13.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7.fntdata"/><Relationship Id="rId38" Type="http://schemas.openxmlformats.org/officeDocument/2006/relationships/font" Target="fonts/font12.fntdata"/><Relationship Id="rId46" Type="http://customschemas.google.com/relationships/presentationmetadata" Target="meta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3.fntdata"/><Relationship Id="rId41"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3"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5.fntdata"/><Relationship Id="rId44" Type="http://schemas.openxmlformats.org/officeDocument/2006/relationships/font" Target="fonts/font18.fntdata"/><Relationship Id="rId52"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bae Lee" userId="85db40ad-74ec-4d22-96e0-1292884f05e3" providerId="ADAL" clId="{B9684370-0BD1-4B46-9EA5-FB90C28F5AD6}"/>
    <pc:docChg chg="custSel modSld">
      <pc:chgData name="Bobae Lee" userId="85db40ad-74ec-4d22-96e0-1292884f05e3" providerId="ADAL" clId="{B9684370-0BD1-4B46-9EA5-FB90C28F5AD6}" dt="2021-12-02T07:55:30.387" v="1" actId="27636"/>
      <pc:docMkLst>
        <pc:docMk/>
      </pc:docMkLst>
      <pc:sldChg chg="modSp mod">
        <pc:chgData name="Bobae Lee" userId="85db40ad-74ec-4d22-96e0-1292884f05e3" providerId="ADAL" clId="{B9684370-0BD1-4B46-9EA5-FB90C28F5AD6}" dt="2021-12-02T07:55:30.376" v="0" actId="27636"/>
        <pc:sldMkLst>
          <pc:docMk/>
          <pc:sldMk cId="0" sldId="262"/>
        </pc:sldMkLst>
        <pc:spChg chg="mod">
          <ac:chgData name="Bobae Lee" userId="85db40ad-74ec-4d22-96e0-1292884f05e3" providerId="ADAL" clId="{B9684370-0BD1-4B46-9EA5-FB90C28F5AD6}" dt="2021-12-02T07:55:30.376" v="0" actId="27636"/>
          <ac:spMkLst>
            <pc:docMk/>
            <pc:sldMk cId="0" sldId="262"/>
            <ac:spMk id="125" creationId="{00000000-0000-0000-0000-000000000000}"/>
          </ac:spMkLst>
        </pc:spChg>
      </pc:sldChg>
      <pc:sldChg chg="modSp mod">
        <pc:chgData name="Bobae Lee" userId="85db40ad-74ec-4d22-96e0-1292884f05e3" providerId="ADAL" clId="{B9684370-0BD1-4B46-9EA5-FB90C28F5AD6}" dt="2021-12-02T07:55:30.387" v="1" actId="27636"/>
        <pc:sldMkLst>
          <pc:docMk/>
          <pc:sldMk cId="0" sldId="267"/>
        </pc:sldMkLst>
        <pc:spChg chg="mod">
          <ac:chgData name="Bobae Lee" userId="85db40ad-74ec-4d22-96e0-1292884f05e3" providerId="ADAL" clId="{B9684370-0BD1-4B46-9EA5-FB90C28F5AD6}" dt="2021-12-02T07:55:30.387" v="1" actId="27636"/>
          <ac:spMkLst>
            <pc:docMk/>
            <pc:sldMk cId="0" sldId="267"/>
            <ac:spMk id="158"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Amount in USD Millions</c:v>
                </c:pt>
              </c:strCache>
            </c:strRef>
          </c:tx>
          <c:spPr>
            <a:solidFill>
              <a:srgbClr val="0099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India</c:v>
                </c:pt>
                <c:pt idx="1">
                  <c:v>Indonesia</c:v>
                </c:pt>
                <c:pt idx="2">
                  <c:v>Bangladesh</c:v>
                </c:pt>
                <c:pt idx="3">
                  <c:v>China</c:v>
                </c:pt>
                <c:pt idx="4">
                  <c:v>Vietnam</c:v>
                </c:pt>
                <c:pt idx="5">
                  <c:v>Nepal</c:v>
                </c:pt>
                <c:pt idx="6">
                  <c:v>Mongolia</c:v>
                </c:pt>
                <c:pt idx="7">
                  <c:v>Cambodia</c:v>
                </c:pt>
                <c:pt idx="8">
                  <c:v>Kazakistan</c:v>
                </c:pt>
                <c:pt idx="9">
                  <c:v>Phillipines</c:v>
                </c:pt>
                <c:pt idx="10">
                  <c:v>Pakistan</c:v>
                </c:pt>
                <c:pt idx="11">
                  <c:v>Tajakistan</c:v>
                </c:pt>
                <c:pt idx="12">
                  <c:v>Thailand</c:v>
                </c:pt>
                <c:pt idx="13">
                  <c:v>Lao PDR</c:v>
                </c:pt>
                <c:pt idx="14">
                  <c:v>Sri Lanka</c:v>
                </c:pt>
              </c:strCache>
            </c:strRef>
          </c:cat>
          <c:val>
            <c:numRef>
              <c:f>Sheet1!$B$2:$B$16</c:f>
              <c:numCache>
                <c:formatCode>General</c:formatCode>
                <c:ptCount val="15"/>
                <c:pt idx="0">
                  <c:v>1304</c:v>
                </c:pt>
                <c:pt idx="1">
                  <c:v>828</c:v>
                </c:pt>
                <c:pt idx="2">
                  <c:v>636</c:v>
                </c:pt>
                <c:pt idx="3">
                  <c:v>477</c:v>
                </c:pt>
                <c:pt idx="4">
                  <c:v>408</c:v>
                </c:pt>
                <c:pt idx="5">
                  <c:v>298</c:v>
                </c:pt>
                <c:pt idx="6">
                  <c:v>289</c:v>
                </c:pt>
                <c:pt idx="7">
                  <c:v>241</c:v>
                </c:pt>
                <c:pt idx="8">
                  <c:v>224</c:v>
                </c:pt>
                <c:pt idx="9">
                  <c:v>178</c:v>
                </c:pt>
                <c:pt idx="10">
                  <c:v>167</c:v>
                </c:pt>
                <c:pt idx="11">
                  <c:v>163</c:v>
                </c:pt>
                <c:pt idx="12">
                  <c:v>143</c:v>
                </c:pt>
                <c:pt idx="13">
                  <c:v>129</c:v>
                </c:pt>
                <c:pt idx="14">
                  <c:v>120</c:v>
                </c:pt>
              </c:numCache>
            </c:numRef>
          </c:val>
          <c:extLst>
            <c:ext xmlns:c16="http://schemas.microsoft.com/office/drawing/2014/chart" uri="{C3380CC4-5D6E-409C-BE32-E72D297353CC}">
              <c16:uniqueId val="{00000000-73CD-4B19-B9C4-F5D1B857D295}"/>
            </c:ext>
          </c:extLst>
        </c:ser>
        <c:dLbls>
          <c:showLegendKey val="0"/>
          <c:showVal val="0"/>
          <c:showCatName val="0"/>
          <c:showSerName val="0"/>
          <c:showPercent val="0"/>
          <c:showBubbleSize val="0"/>
        </c:dLbls>
        <c:gapWidth val="219"/>
        <c:overlap val="-27"/>
        <c:axId val="656536984"/>
        <c:axId val="656535672"/>
      </c:barChart>
      <c:catAx>
        <c:axId val="656536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6535672"/>
        <c:crosses val="autoZero"/>
        <c:auto val="1"/>
        <c:lblAlgn val="ctr"/>
        <c:lblOffset val="100"/>
        <c:noMultiLvlLbl val="0"/>
      </c:catAx>
      <c:valAx>
        <c:axId val="656535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6536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33993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Bangladesh</c:v>
                </c:pt>
                <c:pt idx="1">
                  <c:v>Cambodia</c:v>
                </c:pt>
                <c:pt idx="2">
                  <c:v>Nepal</c:v>
                </c:pt>
                <c:pt idx="3">
                  <c:v>India</c:v>
                </c:pt>
                <c:pt idx="4">
                  <c:v>Sri Lanka</c:v>
                </c:pt>
                <c:pt idx="5">
                  <c:v>Pakistan</c:v>
                </c:pt>
                <c:pt idx="6">
                  <c:v>Bhutan</c:v>
                </c:pt>
                <c:pt idx="7">
                  <c:v>Maldives</c:v>
                </c:pt>
                <c:pt idx="8">
                  <c:v>Myanmar</c:v>
                </c:pt>
                <c:pt idx="9">
                  <c:v>Lao PDR</c:v>
                </c:pt>
              </c:strCache>
            </c:strRef>
          </c:cat>
          <c:val>
            <c:numRef>
              <c:f>Sheet1!$B$2:$B$11</c:f>
              <c:numCache>
                <c:formatCode>General</c:formatCode>
                <c:ptCount val="10"/>
                <c:pt idx="0">
                  <c:v>214.6</c:v>
                </c:pt>
                <c:pt idx="1">
                  <c:v>133.30000000000001</c:v>
                </c:pt>
                <c:pt idx="2">
                  <c:v>132.19999999999999</c:v>
                </c:pt>
                <c:pt idx="3">
                  <c:v>54.2</c:v>
                </c:pt>
                <c:pt idx="4">
                  <c:v>49.2</c:v>
                </c:pt>
                <c:pt idx="5">
                  <c:v>44.2</c:v>
                </c:pt>
                <c:pt idx="6">
                  <c:v>41.9</c:v>
                </c:pt>
                <c:pt idx="7">
                  <c:v>38.799999999999997</c:v>
                </c:pt>
                <c:pt idx="8">
                  <c:v>36.200000000000003</c:v>
                </c:pt>
                <c:pt idx="9">
                  <c:v>36.1</c:v>
                </c:pt>
              </c:numCache>
            </c:numRef>
          </c:val>
          <c:extLst>
            <c:ext xmlns:c16="http://schemas.microsoft.com/office/drawing/2014/chart" uri="{C3380CC4-5D6E-409C-BE32-E72D297353CC}">
              <c16:uniqueId val="{00000000-ED52-4401-93F4-60F3283FD854}"/>
            </c:ext>
          </c:extLst>
        </c:ser>
        <c:dLbls>
          <c:showLegendKey val="0"/>
          <c:showVal val="0"/>
          <c:showCatName val="0"/>
          <c:showSerName val="0"/>
          <c:showPercent val="0"/>
          <c:showBubbleSize val="0"/>
        </c:dLbls>
        <c:gapWidth val="219"/>
        <c:overlap val="-27"/>
        <c:axId val="576228648"/>
        <c:axId val="576229632"/>
      </c:barChart>
      <c:catAx>
        <c:axId val="576228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6229632"/>
        <c:crosses val="autoZero"/>
        <c:auto val="1"/>
        <c:lblAlgn val="ctr"/>
        <c:lblOffset val="100"/>
        <c:noMultiLvlLbl val="0"/>
      </c:catAx>
      <c:valAx>
        <c:axId val="576229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6228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IN" sz="1100" b="1" dirty="0">
                <a:solidFill>
                  <a:schemeClr val="lt1"/>
                </a:solidFill>
                <a:latin typeface="Gill Sans Nova" panose="020B0602020104020203" pitchFamily="34" charset="0"/>
                <a:ea typeface="Avenir"/>
                <a:cs typeface="Avenir"/>
                <a:sym typeface="Avenir"/>
              </a:rPr>
              <a:t>Tentative time for the presentation: 45 minutes</a:t>
            </a:r>
            <a:endParaRPr dirty="0"/>
          </a:p>
          <a:p>
            <a:pPr marL="0" marR="0" lvl="0" indent="0" algn="l" rtl="0">
              <a:lnSpc>
                <a:spcPct val="100000"/>
              </a:lnSpc>
              <a:spcBef>
                <a:spcPts val="0"/>
              </a:spcBef>
              <a:spcAft>
                <a:spcPts val="0"/>
              </a:spcAft>
              <a:buClr>
                <a:schemeClr val="dk1"/>
              </a:buClr>
              <a:buSzPts val="1100"/>
              <a:buFont typeface="Arial"/>
              <a:buNone/>
            </a:pPr>
            <a:r>
              <a:rPr lang="en-IN" sz="1100" b="1" dirty="0">
                <a:solidFill>
                  <a:schemeClr val="lt1"/>
                </a:solidFill>
                <a:latin typeface="Gill Sans Nova" panose="020B0602020104020203" pitchFamily="34" charset="0"/>
                <a:ea typeface="Avenir"/>
                <a:cs typeface="Avenir"/>
                <a:sym typeface="Avenir"/>
              </a:rPr>
              <a:t>More information: UN Women Training Manual on Gender and Climate Change </a:t>
            </a:r>
            <a:r>
              <a:rPr lang="en-IN" sz="1100" b="1" i="0" u="none" strike="noStrike" cap="none" dirty="0">
                <a:solidFill>
                  <a:schemeClr val="lt1"/>
                </a:solidFill>
                <a:latin typeface="Gill Sans Nova" panose="020B0602020104020203" pitchFamily="34" charset="0"/>
                <a:ea typeface="Avenir"/>
                <a:cs typeface="Avenir"/>
                <a:sym typeface="Avenir"/>
              </a:rPr>
              <a:t>Resilience (Pages 82-85 and Pages 277-290) </a:t>
            </a:r>
            <a:endParaRPr sz="1100" b="1" i="0" u="none" strike="noStrike" cap="none" dirty="0">
              <a:solidFill>
                <a:schemeClr val="lt1"/>
              </a:solidFill>
              <a:latin typeface="Gill Sans Nova" panose="020B0602020104020203" pitchFamily="34" charset="0"/>
              <a:ea typeface="Avenir"/>
              <a:cs typeface="Avenir"/>
              <a:sym typeface="Avenir"/>
            </a:endParaRPr>
          </a:p>
        </p:txBody>
      </p:sp>
      <p:sp>
        <p:nvSpPr>
          <p:cNvPr id="68" name="Google Shape;6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200"/>
              <a:buNone/>
            </a:pPr>
            <a:r>
              <a:rPr lang="en-IN" sz="1100" dirty="0">
                <a:latin typeface="Gill Sans Nova" panose="020B0602020104020203" pitchFamily="34" charset="0"/>
                <a:ea typeface="Avenir"/>
                <a:cs typeface="Avenir"/>
                <a:sym typeface="Avenir"/>
              </a:rPr>
              <a:t>The 2005 Hyogo Framework for Action (HFA), a ten-year plan for disaster risk reduction, was developed at the World Conference on Disaster Risk Reduction (DRR) in Kobe (Japan) for building the resilience of nations and communities to disasters. The Sendai Framework for Disaster Risk Reduction (DRR) 2015-2030, the successor instrument to HFA, was adopted at the Third UN World Conference in Sendai (Japan) in 2015.</a:t>
            </a:r>
            <a:endParaRPr dirty="0"/>
          </a:p>
          <a:p>
            <a:pPr marL="0" lvl="0" indent="0" algn="l" rtl="0">
              <a:lnSpc>
                <a:spcPct val="100000"/>
              </a:lnSpc>
              <a:spcBef>
                <a:spcPts val="0"/>
              </a:spcBef>
              <a:spcAft>
                <a:spcPts val="0"/>
              </a:spcAft>
              <a:buSzPts val="1100"/>
              <a:buNone/>
            </a:pPr>
            <a:endParaRPr dirty="0"/>
          </a:p>
        </p:txBody>
      </p:sp>
      <p:sp>
        <p:nvSpPr>
          <p:cNvPr id="141" name="Google Shape;14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7" name="Google Shape;14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6" name="Google Shape;156;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2" name="Google Shape;16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5" name="Google Shape;17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6" name="Google Shape;27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IN"/>
              <a:t>Source: OECD (2016)</a:t>
            </a:r>
            <a:endParaRPr/>
          </a:p>
        </p:txBody>
      </p:sp>
      <p:sp>
        <p:nvSpPr>
          <p:cNvPr id="285" name="Google Shape;28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2" name="Google Shape;292;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9" name="Google Shape;29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 name="Google Shape;7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08" name="Google Shape;30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8" name="Google Shape;8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IN" dirty="0"/>
              <a:t>The two in-session workshops are held at </a:t>
            </a:r>
            <a:r>
              <a:rPr lang="en-IN" sz="1100" dirty="0" err="1">
                <a:latin typeface="Gill Sans Nova" panose="020B0602020104020203" pitchFamily="34" charset="0"/>
                <a:ea typeface="Avenir"/>
                <a:cs typeface="Avenir"/>
                <a:sym typeface="Avenir"/>
              </a:rPr>
              <a:t>at</a:t>
            </a:r>
            <a:r>
              <a:rPr lang="en-IN" sz="1100" dirty="0">
                <a:latin typeface="Gill Sans Nova" panose="020B0602020104020203" pitchFamily="34" charset="0"/>
                <a:ea typeface="Avenir"/>
                <a:cs typeface="Avenir"/>
                <a:sym typeface="Avenir"/>
              </a:rPr>
              <a:t> Subsidiary Body for Implementation (SBI) 42 and 44. Parties are also required to make submission at these workshops.</a:t>
            </a:r>
            <a:endParaRPr dirty="0"/>
          </a:p>
        </p:txBody>
      </p:sp>
      <p:sp>
        <p:nvSpPr>
          <p:cNvPr id="122" name="Google Shape;12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8" name="Google Shape;128;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pic>
        <p:nvPicPr>
          <p:cNvPr id="12" name="Google Shape;12;p14" descr="A green rectangle with a white background&#10;&#10;Description automatically generated with low confidence"/>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3" name="Google Shape;13;p14"/>
          <p:cNvSpPr txBox="1">
            <a:spLocks noGrp="1"/>
          </p:cNvSpPr>
          <p:nvPr>
            <p:ph type="ctrTitle"/>
          </p:nvPr>
        </p:nvSpPr>
        <p:spPr>
          <a:xfrm>
            <a:off x="4038600" y="1122363"/>
            <a:ext cx="78486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600"/>
              <a:buFont typeface="DM Sans"/>
              <a:buNone/>
              <a:defRPr sz="3600" b="1">
                <a:solidFill>
                  <a:schemeClr val="dk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4"/>
          <p:cNvSpPr txBox="1">
            <a:spLocks noGrp="1"/>
          </p:cNvSpPr>
          <p:nvPr>
            <p:ph type="subTitle" idx="1"/>
          </p:nvPr>
        </p:nvSpPr>
        <p:spPr>
          <a:xfrm>
            <a:off x="4038599" y="3602038"/>
            <a:ext cx="7848599"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solidFill>
                  <a:schemeClr val="dk1"/>
                </a:solidFill>
                <a:latin typeface="DM Sans"/>
                <a:ea typeface="DM Sans"/>
                <a:cs typeface="DM Sans"/>
                <a:sym typeface="DM San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5" name="Google Shape;1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pic>
        <p:nvPicPr>
          <p:cNvPr id="18" name="Google Shape;18;p14" descr="Logo&#10;&#10;Description automatically generated"/>
          <p:cNvPicPr preferRelativeResize="0"/>
          <p:nvPr/>
        </p:nvPicPr>
        <p:blipFill rotWithShape="1">
          <a:blip r:embed="rId3">
            <a:alphaModFix/>
          </a:blip>
          <a:srcRect/>
          <a:stretch/>
        </p:blipFill>
        <p:spPr>
          <a:xfrm>
            <a:off x="115222" y="-66104"/>
            <a:ext cx="3509273" cy="1328260"/>
          </a:xfrm>
          <a:prstGeom prst="rect">
            <a:avLst/>
          </a:prstGeom>
          <a:noFill/>
          <a:ln>
            <a:noFill/>
          </a:ln>
        </p:spPr>
      </p:pic>
      <p:pic>
        <p:nvPicPr>
          <p:cNvPr id="19" name="Google Shape;19;p14" descr="Background pattern&#10;&#10;Description automatically generated with low confidence"/>
          <p:cNvPicPr preferRelativeResize="0"/>
          <p:nvPr/>
        </p:nvPicPr>
        <p:blipFill rotWithShape="1">
          <a:blip r:embed="rId4">
            <a:alphaModFix/>
          </a:blip>
          <a:srcRect l="62897" t="32105" b="14086"/>
          <a:stretch/>
        </p:blipFill>
        <p:spPr>
          <a:xfrm>
            <a:off x="8793330" y="207635"/>
            <a:ext cx="3200400" cy="780782"/>
          </a:xfrm>
          <a:prstGeom prst="rect">
            <a:avLst/>
          </a:prstGeom>
          <a:noFill/>
          <a:ln>
            <a:noFill/>
          </a:ln>
        </p:spPr>
      </p:pic>
      <p:sp>
        <p:nvSpPr>
          <p:cNvPr id="20" name="Google Shape;20;p14"/>
          <p:cNvSpPr txBox="1"/>
          <p:nvPr/>
        </p:nvSpPr>
        <p:spPr>
          <a:xfrm>
            <a:off x="304802" y="4428998"/>
            <a:ext cx="313011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IN" sz="1200" b="0" i="0" u="none" strike="noStrike" cap="none">
                <a:solidFill>
                  <a:srgbClr val="FFFFFF"/>
                </a:solidFill>
                <a:latin typeface="DM Sans"/>
                <a:ea typeface="DM Sans"/>
                <a:cs typeface="DM Sans"/>
                <a:sym typeface="DM Sans"/>
              </a:rPr>
              <a:t>TRAINING OF TRAINERS PROGRAMME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DM Sans"/>
              <a:ea typeface="DM Sans"/>
              <a:cs typeface="DM Sans"/>
              <a:sym typeface="DM Sans"/>
            </a:endParaRPr>
          </a:p>
        </p:txBody>
      </p:sp>
      <p:sp>
        <p:nvSpPr>
          <p:cNvPr id="21" name="Google Shape;21;p14"/>
          <p:cNvSpPr txBox="1"/>
          <p:nvPr/>
        </p:nvSpPr>
        <p:spPr>
          <a:xfrm>
            <a:off x="304802" y="4824851"/>
            <a:ext cx="2565647"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400"/>
              <a:buFont typeface="Barlow"/>
              <a:buNone/>
            </a:pPr>
            <a:r>
              <a:rPr lang="en-IN" sz="1400" b="1" i="0" u="none" strike="noStrike" cap="none">
                <a:solidFill>
                  <a:srgbClr val="FFFFFF"/>
                </a:solidFill>
                <a:latin typeface="Barlow"/>
                <a:ea typeface="Barlow"/>
                <a:cs typeface="Barlow"/>
                <a:sym typeface="Barlow"/>
              </a:rPr>
              <a:t>Gender and Climate Change Adaptation and Resilience </a:t>
            </a:r>
            <a:endParaRPr sz="1400" b="1" i="0" u="none" strike="noStrike" cap="none">
              <a:solidFill>
                <a:schemeClr val="dk1"/>
              </a:solidFill>
              <a:latin typeface="Barlow"/>
              <a:ea typeface="Barlow"/>
              <a:cs typeface="Barlow"/>
              <a:sym typeface="Barlow"/>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Barlow"/>
              <a:ea typeface="Barlow"/>
              <a:cs typeface="Barlow"/>
              <a:sym typeface="Barlow"/>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22"/>
        <p:cNvGrpSpPr/>
        <p:nvPr/>
      </p:nvGrpSpPr>
      <p:grpSpPr>
        <a:xfrm>
          <a:off x="0" y="0"/>
          <a:ext cx="0" cy="0"/>
          <a:chOff x="0" y="0"/>
          <a:chExt cx="0" cy="0"/>
        </a:xfrm>
      </p:grpSpPr>
      <p:pic>
        <p:nvPicPr>
          <p:cNvPr id="23" name="Google Shape;23;p28" descr="Background pattern&#10;&#10;Description automatically generated"/>
          <p:cNvPicPr preferRelativeResize="0"/>
          <p:nvPr/>
        </p:nvPicPr>
        <p:blipFill rotWithShape="1">
          <a:blip r:embed="rId2">
            <a:alphaModFix/>
          </a:blip>
          <a:srcRect/>
          <a:stretch/>
        </p:blipFill>
        <p:spPr>
          <a:xfrm>
            <a:off x="-54708" y="-1"/>
            <a:ext cx="12246708" cy="6858002"/>
          </a:xfrm>
          <a:prstGeom prst="rect">
            <a:avLst/>
          </a:prstGeom>
          <a:noFill/>
          <a:ln>
            <a:noFill/>
          </a:ln>
        </p:spPr>
      </p:pic>
      <p:sp>
        <p:nvSpPr>
          <p:cNvPr id="24" name="Google Shape;24;p28"/>
          <p:cNvSpPr txBox="1">
            <a:spLocks noGrp="1"/>
          </p:cNvSpPr>
          <p:nvPr>
            <p:ph type="ctrTitle"/>
          </p:nvPr>
        </p:nvSpPr>
        <p:spPr>
          <a:xfrm>
            <a:off x="3231511" y="3860631"/>
            <a:ext cx="7448365" cy="590399"/>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4400"/>
              <a:buNone/>
              <a:defRPr sz="7200" b="1">
                <a:solidFill>
                  <a:schemeClr val="dk1"/>
                </a:solidFill>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8"/>
          <p:cNvSpPr txBox="1">
            <a:spLocks noGrp="1"/>
          </p:cNvSpPr>
          <p:nvPr>
            <p:ph type="body" idx="1"/>
          </p:nvPr>
        </p:nvSpPr>
        <p:spPr>
          <a:xfrm>
            <a:off x="811904" y="1303124"/>
            <a:ext cx="829326" cy="786384"/>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1000"/>
              </a:spcBef>
              <a:spcAft>
                <a:spcPts val="0"/>
              </a:spcAft>
              <a:buSzPts val="2800"/>
              <a:buNone/>
              <a:defRPr sz="9600" b="1">
                <a:solidFill>
                  <a:schemeClr val="lt1"/>
                </a:solidFill>
                <a:latin typeface="Roboto"/>
                <a:ea typeface="Roboto"/>
                <a:cs typeface="Roboto"/>
                <a:sym typeface="Roboto"/>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6" name="Google Shape;26;p28"/>
          <p:cNvSpPr txBox="1"/>
          <p:nvPr/>
        </p:nvSpPr>
        <p:spPr>
          <a:xfrm>
            <a:off x="425292" y="480309"/>
            <a:ext cx="7448365" cy="590399"/>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000000"/>
              </a:buClr>
              <a:buSzPts val="4000"/>
              <a:buFont typeface="Arial"/>
              <a:buNone/>
            </a:pPr>
            <a:r>
              <a:rPr lang="en-IN" sz="4000" b="1" i="0" u="none" strike="noStrike" cap="none">
                <a:solidFill>
                  <a:schemeClr val="lt1"/>
                </a:solidFill>
                <a:latin typeface="Roboto"/>
                <a:ea typeface="Roboto"/>
                <a:cs typeface="Roboto"/>
                <a:sym typeface="Roboto"/>
              </a:rPr>
              <a:t>Section</a:t>
            </a:r>
            <a:endParaRPr sz="4000" b="1" i="0" u="none" strike="noStrike" cap="none">
              <a:solidFill>
                <a:schemeClr val="lt1"/>
              </a:solidFill>
              <a:latin typeface="Roboto"/>
              <a:ea typeface="Roboto"/>
              <a:cs typeface="Roboto"/>
              <a:sym typeface="Robo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7"/>
        <p:cNvGrpSpPr/>
        <p:nvPr/>
      </p:nvGrpSpPr>
      <p:grpSpPr>
        <a:xfrm>
          <a:off x="0" y="0"/>
          <a:ext cx="0" cy="0"/>
          <a:chOff x="0" y="0"/>
          <a:chExt cx="0" cy="0"/>
        </a:xfrm>
      </p:grpSpPr>
      <p:pic>
        <p:nvPicPr>
          <p:cNvPr id="28" name="Google Shape;28;p29" descr="Background pattern&#10;&#10;Description automatically generated"/>
          <p:cNvPicPr preferRelativeResize="0"/>
          <p:nvPr/>
        </p:nvPicPr>
        <p:blipFill rotWithShape="1">
          <a:blip r:embed="rId2">
            <a:alphaModFix/>
          </a:blip>
          <a:srcRect/>
          <a:stretch/>
        </p:blipFill>
        <p:spPr>
          <a:xfrm>
            <a:off x="-54708" y="-1"/>
            <a:ext cx="12246708" cy="6858002"/>
          </a:xfrm>
          <a:prstGeom prst="rect">
            <a:avLst/>
          </a:prstGeom>
          <a:noFill/>
          <a:ln>
            <a:noFill/>
          </a:ln>
        </p:spPr>
      </p:pic>
      <p:sp>
        <p:nvSpPr>
          <p:cNvPr id="29" name="Google Shape;29;p29"/>
          <p:cNvSpPr/>
          <p:nvPr/>
        </p:nvSpPr>
        <p:spPr>
          <a:xfrm>
            <a:off x="219796" y="286789"/>
            <a:ext cx="5133742" cy="63562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 name="Google Shape;30;p29"/>
          <p:cNvSpPr txBox="1">
            <a:spLocks noGrp="1"/>
          </p:cNvSpPr>
          <p:nvPr>
            <p:ph type="ctrTitle"/>
          </p:nvPr>
        </p:nvSpPr>
        <p:spPr>
          <a:xfrm>
            <a:off x="464369" y="590685"/>
            <a:ext cx="7448365" cy="59039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4400"/>
              <a:buNone/>
              <a:defRPr sz="4000" b="1">
                <a:solidFill>
                  <a:srgbClr val="0099CC"/>
                </a:solidFill>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9"/>
          <p:cNvSpPr/>
          <p:nvPr/>
        </p:nvSpPr>
        <p:spPr>
          <a:xfrm>
            <a:off x="10152187" y="291215"/>
            <a:ext cx="1750646" cy="111033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 name="Google Shape;32;p29"/>
          <p:cNvSpPr txBox="1">
            <a:spLocks noGrp="1"/>
          </p:cNvSpPr>
          <p:nvPr>
            <p:ph type="body" idx="1"/>
          </p:nvPr>
        </p:nvSpPr>
        <p:spPr>
          <a:xfrm>
            <a:off x="992554" y="1551018"/>
            <a:ext cx="10238154" cy="4826672"/>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atin typeface="Roboto"/>
                <a:ea typeface="Roboto"/>
                <a:cs typeface="Roboto"/>
                <a:sym typeface="Roboto"/>
              </a:defRPr>
            </a:lvl1pPr>
            <a:lvl2pPr marL="914400" lvl="1" indent="-381000" algn="l">
              <a:lnSpc>
                <a:spcPct val="90000"/>
              </a:lnSpc>
              <a:spcBef>
                <a:spcPts val="500"/>
              </a:spcBef>
              <a:spcAft>
                <a:spcPts val="0"/>
              </a:spcAft>
              <a:buSzPts val="2400"/>
              <a:buChar char="•"/>
              <a:defRPr>
                <a:latin typeface="Roboto"/>
                <a:ea typeface="Roboto"/>
                <a:cs typeface="Roboto"/>
                <a:sym typeface="Roboto"/>
              </a:defRPr>
            </a:lvl2pPr>
            <a:lvl3pPr marL="1371600" lvl="2" indent="-355600" algn="l">
              <a:lnSpc>
                <a:spcPct val="90000"/>
              </a:lnSpc>
              <a:spcBef>
                <a:spcPts val="500"/>
              </a:spcBef>
              <a:spcAft>
                <a:spcPts val="0"/>
              </a:spcAft>
              <a:buSzPts val="2000"/>
              <a:buChar char="•"/>
              <a:defRPr>
                <a:latin typeface="Roboto"/>
                <a:ea typeface="Roboto"/>
                <a:cs typeface="Roboto"/>
                <a:sym typeface="Roboto"/>
              </a:defRPr>
            </a:lvl3pPr>
            <a:lvl4pPr marL="1828800" lvl="3" indent="-342900" algn="l">
              <a:lnSpc>
                <a:spcPct val="90000"/>
              </a:lnSpc>
              <a:spcBef>
                <a:spcPts val="500"/>
              </a:spcBef>
              <a:spcAft>
                <a:spcPts val="0"/>
              </a:spcAft>
              <a:buSzPts val="1800"/>
              <a:buChar char="•"/>
              <a:defRPr>
                <a:latin typeface="Roboto"/>
                <a:ea typeface="Roboto"/>
                <a:cs typeface="Roboto"/>
                <a:sym typeface="Roboto"/>
              </a:defRPr>
            </a:lvl4pPr>
            <a:lvl5pPr marL="2286000" lvl="4" indent="-342900" algn="l">
              <a:lnSpc>
                <a:spcPct val="90000"/>
              </a:lnSpc>
              <a:spcBef>
                <a:spcPts val="500"/>
              </a:spcBef>
              <a:spcAft>
                <a:spcPts val="0"/>
              </a:spcAft>
              <a:buSzPts val="1800"/>
              <a:buChar char="•"/>
              <a:defRPr>
                <a:latin typeface="Roboto"/>
                <a:ea typeface="Roboto"/>
                <a:cs typeface="Roboto"/>
                <a:sym typeface="Roboto"/>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33"/>
        <p:cNvGrpSpPr/>
        <p:nvPr/>
      </p:nvGrpSpPr>
      <p:grpSpPr>
        <a:xfrm>
          <a:off x="0" y="0"/>
          <a:ext cx="0" cy="0"/>
          <a:chOff x="0" y="0"/>
          <a:chExt cx="0" cy="0"/>
        </a:xfrm>
      </p:grpSpPr>
      <p:pic>
        <p:nvPicPr>
          <p:cNvPr id="34" name="Google Shape;34;p30" descr="Background pattern&#10;&#10;Description automatically generated"/>
          <p:cNvPicPr preferRelativeResize="0"/>
          <p:nvPr/>
        </p:nvPicPr>
        <p:blipFill rotWithShape="1">
          <a:blip r:embed="rId2">
            <a:alphaModFix/>
          </a:blip>
          <a:srcRect/>
          <a:stretch/>
        </p:blipFill>
        <p:spPr>
          <a:xfrm>
            <a:off x="-54708" y="-1"/>
            <a:ext cx="12246708" cy="6858002"/>
          </a:xfrm>
          <a:prstGeom prst="rect">
            <a:avLst/>
          </a:prstGeom>
          <a:noFill/>
          <a:ln>
            <a:noFill/>
          </a:ln>
        </p:spPr>
      </p:pic>
      <p:sp>
        <p:nvSpPr>
          <p:cNvPr id="35" name="Google Shape;35;p30"/>
          <p:cNvSpPr/>
          <p:nvPr/>
        </p:nvSpPr>
        <p:spPr>
          <a:xfrm>
            <a:off x="219796" y="286789"/>
            <a:ext cx="5133742" cy="63562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6" name="Google Shape;36;p30"/>
          <p:cNvSpPr/>
          <p:nvPr/>
        </p:nvSpPr>
        <p:spPr>
          <a:xfrm>
            <a:off x="10152187" y="291215"/>
            <a:ext cx="1750646" cy="111033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7" name="Google Shape;37;p30"/>
          <p:cNvSpPr/>
          <p:nvPr/>
        </p:nvSpPr>
        <p:spPr>
          <a:xfrm>
            <a:off x="1097280" y="1945178"/>
            <a:ext cx="1513516" cy="1271883"/>
          </a:xfrm>
          <a:prstGeom prst="ellipse">
            <a:avLst/>
          </a:prstGeom>
          <a:solidFill>
            <a:srgbClr val="0099C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8" name="Google Shape;38;p30"/>
          <p:cNvSpPr txBox="1">
            <a:spLocks noGrp="1"/>
          </p:cNvSpPr>
          <p:nvPr>
            <p:ph type="body" idx="1"/>
          </p:nvPr>
        </p:nvSpPr>
        <p:spPr>
          <a:xfrm>
            <a:off x="1928171" y="2366669"/>
            <a:ext cx="450850" cy="786384"/>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2800"/>
              <a:buNone/>
              <a:defRPr sz="4000" b="1">
                <a:solidFill>
                  <a:schemeClr val="lt1"/>
                </a:solidFill>
                <a:latin typeface="Roboto"/>
                <a:ea typeface="Roboto"/>
                <a:cs typeface="Roboto"/>
                <a:sym typeface="Roboto"/>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39" name="Google Shape;39;p30"/>
          <p:cNvSpPr txBox="1">
            <a:spLocks noGrp="1"/>
          </p:cNvSpPr>
          <p:nvPr>
            <p:ph type="body" idx="2"/>
          </p:nvPr>
        </p:nvSpPr>
        <p:spPr>
          <a:xfrm>
            <a:off x="844658" y="3431985"/>
            <a:ext cx="2249423" cy="1577353"/>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2800"/>
              <a:buNone/>
              <a:defRPr sz="2000" b="0">
                <a:solidFill>
                  <a:schemeClr val="dk1"/>
                </a:solidFill>
                <a:latin typeface="Roboto"/>
                <a:ea typeface="Roboto"/>
                <a:cs typeface="Roboto"/>
                <a:sym typeface="Roboto"/>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40" name="Google Shape;40;p30"/>
          <p:cNvSpPr txBox="1">
            <a:spLocks noGrp="1"/>
          </p:cNvSpPr>
          <p:nvPr>
            <p:ph type="body" idx="3"/>
          </p:nvPr>
        </p:nvSpPr>
        <p:spPr>
          <a:xfrm>
            <a:off x="3597833" y="3428441"/>
            <a:ext cx="2249423" cy="1577353"/>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2800"/>
              <a:buNone/>
              <a:defRPr sz="2000" b="0">
                <a:solidFill>
                  <a:schemeClr val="dk1"/>
                </a:solidFill>
                <a:latin typeface="Roboto"/>
                <a:ea typeface="Roboto"/>
                <a:cs typeface="Roboto"/>
                <a:sym typeface="Roboto"/>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41" name="Google Shape;41;p30"/>
          <p:cNvSpPr txBox="1">
            <a:spLocks noGrp="1"/>
          </p:cNvSpPr>
          <p:nvPr>
            <p:ph type="body" idx="4"/>
          </p:nvPr>
        </p:nvSpPr>
        <p:spPr>
          <a:xfrm>
            <a:off x="6324945" y="3429000"/>
            <a:ext cx="2249423" cy="1577353"/>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2800"/>
              <a:buNone/>
              <a:defRPr sz="2000" b="0">
                <a:solidFill>
                  <a:schemeClr val="dk1"/>
                </a:solidFill>
                <a:latin typeface="Roboto"/>
                <a:ea typeface="Roboto"/>
                <a:cs typeface="Roboto"/>
                <a:sym typeface="Roboto"/>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42" name="Google Shape;42;p30"/>
          <p:cNvSpPr/>
          <p:nvPr/>
        </p:nvSpPr>
        <p:spPr>
          <a:xfrm>
            <a:off x="3666229" y="1889224"/>
            <a:ext cx="1513516" cy="1271883"/>
          </a:xfrm>
          <a:prstGeom prst="ellipse">
            <a:avLst/>
          </a:prstGeom>
          <a:solidFill>
            <a:srgbClr val="0099C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 name="Google Shape;43;p30"/>
          <p:cNvSpPr txBox="1">
            <a:spLocks noGrp="1"/>
          </p:cNvSpPr>
          <p:nvPr>
            <p:ph type="body" idx="5"/>
          </p:nvPr>
        </p:nvSpPr>
        <p:spPr>
          <a:xfrm>
            <a:off x="4510743" y="2310715"/>
            <a:ext cx="450850" cy="786384"/>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2800"/>
              <a:buNone/>
              <a:defRPr sz="4000" b="1">
                <a:solidFill>
                  <a:schemeClr val="lt1"/>
                </a:solidFill>
                <a:latin typeface="Roboto"/>
                <a:ea typeface="Roboto"/>
                <a:cs typeface="Roboto"/>
                <a:sym typeface="Roboto"/>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44" name="Google Shape;44;p30"/>
          <p:cNvSpPr/>
          <p:nvPr/>
        </p:nvSpPr>
        <p:spPr>
          <a:xfrm>
            <a:off x="6397819" y="1889224"/>
            <a:ext cx="1513516" cy="1271883"/>
          </a:xfrm>
          <a:prstGeom prst="ellipse">
            <a:avLst/>
          </a:prstGeom>
          <a:solidFill>
            <a:srgbClr val="0099C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5" name="Google Shape;45;p30"/>
          <p:cNvSpPr txBox="1">
            <a:spLocks noGrp="1"/>
          </p:cNvSpPr>
          <p:nvPr>
            <p:ph type="body" idx="6"/>
          </p:nvPr>
        </p:nvSpPr>
        <p:spPr>
          <a:xfrm>
            <a:off x="7242333" y="2310715"/>
            <a:ext cx="450850" cy="786384"/>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2800"/>
              <a:buNone/>
              <a:defRPr sz="4000" b="1">
                <a:solidFill>
                  <a:schemeClr val="lt1"/>
                </a:solidFill>
                <a:latin typeface="Roboto"/>
                <a:ea typeface="Roboto"/>
                <a:cs typeface="Roboto"/>
                <a:sym typeface="Roboto"/>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46" name="Google Shape;46;p30"/>
          <p:cNvSpPr txBox="1">
            <a:spLocks noGrp="1"/>
          </p:cNvSpPr>
          <p:nvPr>
            <p:ph type="body" idx="7"/>
          </p:nvPr>
        </p:nvSpPr>
        <p:spPr>
          <a:xfrm>
            <a:off x="9093441" y="3429000"/>
            <a:ext cx="2249423" cy="1577353"/>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2800"/>
              <a:buNone/>
              <a:defRPr sz="2000" b="0">
                <a:solidFill>
                  <a:schemeClr val="dk1"/>
                </a:solidFill>
                <a:latin typeface="Roboto"/>
                <a:ea typeface="Roboto"/>
                <a:cs typeface="Roboto"/>
                <a:sym typeface="Roboto"/>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47" name="Google Shape;47;p30"/>
          <p:cNvSpPr/>
          <p:nvPr/>
        </p:nvSpPr>
        <p:spPr>
          <a:xfrm>
            <a:off x="9166315" y="1889224"/>
            <a:ext cx="1513516" cy="1271883"/>
          </a:xfrm>
          <a:prstGeom prst="ellipse">
            <a:avLst/>
          </a:prstGeom>
          <a:solidFill>
            <a:srgbClr val="0099C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8" name="Google Shape;48;p30"/>
          <p:cNvSpPr txBox="1">
            <a:spLocks noGrp="1"/>
          </p:cNvSpPr>
          <p:nvPr>
            <p:ph type="body" idx="8"/>
          </p:nvPr>
        </p:nvSpPr>
        <p:spPr>
          <a:xfrm>
            <a:off x="10010829" y="2310715"/>
            <a:ext cx="450850" cy="786384"/>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2800"/>
              <a:buNone/>
              <a:defRPr sz="4000" b="1">
                <a:solidFill>
                  <a:schemeClr val="lt1"/>
                </a:solidFill>
                <a:latin typeface="Roboto"/>
                <a:ea typeface="Roboto"/>
                <a:cs typeface="Roboto"/>
                <a:sym typeface="Roboto"/>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49" name="Google Shape;49;p30"/>
          <p:cNvSpPr txBox="1">
            <a:spLocks noGrp="1"/>
          </p:cNvSpPr>
          <p:nvPr>
            <p:ph type="ctrTitle"/>
          </p:nvPr>
        </p:nvSpPr>
        <p:spPr>
          <a:xfrm>
            <a:off x="464369" y="590685"/>
            <a:ext cx="7448365" cy="59039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4400"/>
              <a:buNone/>
              <a:defRPr sz="4000" b="1">
                <a:solidFill>
                  <a:srgbClr val="0099CC"/>
                </a:solidFill>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pic>
        <p:nvPicPr>
          <p:cNvPr id="54" name="Google Shape;54;p18"/>
          <p:cNvPicPr preferRelativeResize="0"/>
          <p:nvPr/>
        </p:nvPicPr>
        <p:blipFill rotWithShape="1">
          <a:blip r:embed="rId2">
            <a:alphaModFix/>
          </a:blip>
          <a:srcRect/>
          <a:stretch/>
        </p:blipFill>
        <p:spPr>
          <a:xfrm>
            <a:off x="0" y="674703"/>
            <a:ext cx="12192000" cy="6858000"/>
          </a:xfrm>
          <a:prstGeom prst="rect">
            <a:avLst/>
          </a:prstGeom>
          <a:noFill/>
          <a:ln>
            <a:noFill/>
          </a:ln>
        </p:spPr>
      </p:pic>
      <p:pic>
        <p:nvPicPr>
          <p:cNvPr id="55" name="Google Shape;55;p18" descr="Logo&#10;&#10;Description automatically generated"/>
          <p:cNvPicPr preferRelativeResize="0"/>
          <p:nvPr/>
        </p:nvPicPr>
        <p:blipFill rotWithShape="1">
          <a:blip r:embed="rId3">
            <a:alphaModFix/>
          </a:blip>
          <a:srcRect/>
          <a:stretch/>
        </p:blipFill>
        <p:spPr>
          <a:xfrm>
            <a:off x="72127" y="0"/>
            <a:ext cx="3509273" cy="1328260"/>
          </a:xfrm>
          <a:prstGeom prst="rect">
            <a:avLst/>
          </a:prstGeom>
          <a:noFill/>
          <a:ln>
            <a:noFill/>
          </a:ln>
        </p:spPr>
      </p:pic>
      <p:pic>
        <p:nvPicPr>
          <p:cNvPr id="56" name="Google Shape;56;p18" descr="Background pattern&#10;&#10;Description automatically generated with low confidence"/>
          <p:cNvPicPr preferRelativeResize="0"/>
          <p:nvPr/>
        </p:nvPicPr>
        <p:blipFill rotWithShape="1">
          <a:blip r:embed="rId4">
            <a:alphaModFix/>
          </a:blip>
          <a:srcRect l="62897" t="32105" b="14086"/>
          <a:stretch/>
        </p:blipFill>
        <p:spPr>
          <a:xfrm>
            <a:off x="8610600" y="6056020"/>
            <a:ext cx="3200400" cy="78078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7"/>
        <p:cNvGrpSpPr/>
        <p:nvPr/>
      </p:nvGrpSpPr>
      <p:grpSpPr>
        <a:xfrm>
          <a:off x="0" y="0"/>
          <a:ext cx="0" cy="0"/>
          <a:chOff x="0" y="0"/>
          <a:chExt cx="0" cy="0"/>
        </a:xfrm>
      </p:grpSpPr>
      <p:pic>
        <p:nvPicPr>
          <p:cNvPr id="58" name="Google Shape;58;p15"/>
          <p:cNvPicPr preferRelativeResize="0"/>
          <p:nvPr/>
        </p:nvPicPr>
        <p:blipFill rotWithShape="1">
          <a:blip r:embed="rId2">
            <a:alphaModFix/>
          </a:blip>
          <a:srcRect/>
          <a:stretch/>
        </p:blipFill>
        <p:spPr>
          <a:xfrm>
            <a:off x="0" y="4173942"/>
            <a:ext cx="11736280" cy="2765393"/>
          </a:xfrm>
          <a:prstGeom prst="rect">
            <a:avLst/>
          </a:prstGeom>
          <a:noFill/>
          <a:ln>
            <a:noFill/>
          </a:ln>
        </p:spPr>
      </p:pic>
      <p:pic>
        <p:nvPicPr>
          <p:cNvPr id="59" name="Google Shape;59;p15" descr="Shape, square&#10;&#10;Description automatically generated"/>
          <p:cNvPicPr preferRelativeResize="0"/>
          <p:nvPr/>
        </p:nvPicPr>
        <p:blipFill rotWithShape="1">
          <a:blip r:embed="rId3">
            <a:alphaModFix/>
          </a:blip>
          <a:srcRect r="59770"/>
          <a:stretch/>
        </p:blipFill>
        <p:spPr>
          <a:xfrm>
            <a:off x="381000" y="5919088"/>
            <a:ext cx="2614829" cy="874524"/>
          </a:xfrm>
          <a:prstGeom prst="rect">
            <a:avLst/>
          </a:prstGeom>
          <a:noFill/>
          <a:ln>
            <a:noFill/>
          </a:ln>
        </p:spPr>
      </p:pic>
      <p:sp>
        <p:nvSpPr>
          <p:cNvPr id="60" name="Google Shape;60;p15"/>
          <p:cNvSpPr txBox="1">
            <a:spLocks noGrp="1"/>
          </p:cNvSpPr>
          <p:nvPr>
            <p:ph type="title"/>
          </p:nvPr>
        </p:nvSpPr>
        <p:spPr>
          <a:xfrm>
            <a:off x="838200" y="373459"/>
            <a:ext cx="7178336"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DM Sans"/>
              <a:buNone/>
              <a:defRPr sz="360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5"/>
          <p:cNvSpPr txBox="1">
            <a:spLocks noGrp="1"/>
          </p:cNvSpPr>
          <p:nvPr>
            <p:ph type="body" idx="1"/>
          </p:nvPr>
        </p:nvSpPr>
        <p:spPr>
          <a:xfrm>
            <a:off x="838200" y="1792141"/>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DM Sans"/>
                <a:ea typeface="DM Sans"/>
                <a:cs typeface="DM Sans"/>
                <a:sym typeface="DM Sans"/>
              </a:defRPr>
            </a:lvl1pPr>
            <a:lvl2pPr marL="914400" lvl="1" indent="-381000" algn="l">
              <a:lnSpc>
                <a:spcPct val="90000"/>
              </a:lnSpc>
              <a:spcBef>
                <a:spcPts val="500"/>
              </a:spcBef>
              <a:spcAft>
                <a:spcPts val="0"/>
              </a:spcAft>
              <a:buClr>
                <a:schemeClr val="dk1"/>
              </a:buClr>
              <a:buSzPts val="2400"/>
              <a:buChar char="•"/>
              <a:defRPr>
                <a:latin typeface="DM Sans"/>
                <a:ea typeface="DM Sans"/>
                <a:cs typeface="DM Sans"/>
                <a:sym typeface="DM Sans"/>
              </a:defRPr>
            </a:lvl2pPr>
            <a:lvl3pPr marL="1371600" lvl="2" indent="-355600" algn="l">
              <a:lnSpc>
                <a:spcPct val="90000"/>
              </a:lnSpc>
              <a:spcBef>
                <a:spcPts val="500"/>
              </a:spcBef>
              <a:spcAft>
                <a:spcPts val="0"/>
              </a:spcAft>
              <a:buClr>
                <a:schemeClr val="dk1"/>
              </a:buClr>
              <a:buSzPts val="2000"/>
              <a:buChar char="•"/>
              <a:defRPr>
                <a:latin typeface="DM Sans"/>
                <a:ea typeface="DM Sans"/>
                <a:cs typeface="DM Sans"/>
                <a:sym typeface="DM Sans"/>
              </a:defRPr>
            </a:lvl3pPr>
            <a:lvl4pPr marL="1828800" lvl="3" indent="-342900" algn="l">
              <a:lnSpc>
                <a:spcPct val="90000"/>
              </a:lnSpc>
              <a:spcBef>
                <a:spcPts val="500"/>
              </a:spcBef>
              <a:spcAft>
                <a:spcPts val="0"/>
              </a:spcAft>
              <a:buClr>
                <a:schemeClr val="dk1"/>
              </a:buClr>
              <a:buSzPts val="1800"/>
              <a:buChar char="•"/>
              <a:defRPr>
                <a:latin typeface="DM Sans"/>
                <a:ea typeface="DM Sans"/>
                <a:cs typeface="DM Sans"/>
                <a:sym typeface="DM Sans"/>
              </a:defRPr>
            </a:lvl4pPr>
            <a:lvl5pPr marL="2286000" lvl="4" indent="-342900" algn="l">
              <a:lnSpc>
                <a:spcPct val="90000"/>
              </a:lnSpc>
              <a:spcBef>
                <a:spcPts val="500"/>
              </a:spcBef>
              <a:spcAft>
                <a:spcPts val="0"/>
              </a:spcAft>
              <a:buClr>
                <a:schemeClr val="dk1"/>
              </a:buClr>
              <a:buSzPts val="1800"/>
              <a:buChar char="•"/>
              <a:defRPr>
                <a:latin typeface="DM Sans"/>
                <a:ea typeface="DM Sans"/>
                <a:cs typeface="DM Sans"/>
                <a:sym typeface="DM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pic>
        <p:nvPicPr>
          <p:cNvPr id="65" name="Google Shape;65;p15" descr="Background pattern&#10;&#10;Description automatically generated with low confidence"/>
          <p:cNvPicPr preferRelativeResize="0"/>
          <p:nvPr/>
        </p:nvPicPr>
        <p:blipFill rotWithShape="1">
          <a:blip r:embed="rId4">
            <a:alphaModFix/>
          </a:blip>
          <a:srcRect l="62897" t="32105" b="14086"/>
          <a:stretch/>
        </p:blipFill>
        <p:spPr>
          <a:xfrm>
            <a:off x="8610600" y="5816314"/>
            <a:ext cx="3200400" cy="78078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
          <p:cNvSpPr txBox="1">
            <a:spLocks noGrp="1"/>
          </p:cNvSpPr>
          <p:nvPr>
            <p:ph type="ctrTitle"/>
          </p:nvPr>
        </p:nvSpPr>
        <p:spPr>
          <a:xfrm>
            <a:off x="4845476" y="2424792"/>
            <a:ext cx="7244924" cy="229124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3600"/>
              <a:buFont typeface="DM Sans"/>
              <a:buNone/>
            </a:pPr>
            <a:r>
              <a:rPr lang="en-IN" sz="3800" dirty="0">
                <a:solidFill>
                  <a:schemeClr val="dk1"/>
                </a:solidFill>
                <a:latin typeface="Gill Sans Nova" panose="020B0602020104020203" pitchFamily="34" charset="0"/>
                <a:ea typeface="Avenir"/>
                <a:cs typeface="Avenir"/>
                <a:sym typeface="Avenir"/>
              </a:rPr>
              <a:t>Global Climate Change and Disaster Risk Reduction Frameworks and Climate Finance Mechanisms</a:t>
            </a:r>
            <a:endParaRPr sz="3800" dirty="0">
              <a:solidFill>
                <a:schemeClr val="dk1"/>
              </a:solidFill>
              <a:latin typeface="Gill Sans Nova" panose="020B0602020104020203" pitchFamily="34" charset="0"/>
              <a:ea typeface="Avenir"/>
              <a:cs typeface="Avenir"/>
              <a:sym typeface="Avenir"/>
            </a:endParaRPr>
          </a:p>
        </p:txBody>
      </p:sp>
      <p:sp>
        <p:nvSpPr>
          <p:cNvPr id="71" name="Google Shape;71;p1"/>
          <p:cNvSpPr txBox="1">
            <a:spLocks noGrp="1"/>
          </p:cNvSpPr>
          <p:nvPr>
            <p:ph type="subTitle" idx="1"/>
          </p:nvPr>
        </p:nvSpPr>
        <p:spPr>
          <a:xfrm>
            <a:off x="5173569" y="4691929"/>
            <a:ext cx="6732102" cy="57279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000"/>
              <a:buNone/>
            </a:pPr>
            <a:r>
              <a:rPr lang="en-IN" sz="2000" dirty="0">
                <a:latin typeface="Gill Sans Nova" panose="020B0602020104020203" pitchFamily="34" charset="0"/>
                <a:ea typeface="Avenir"/>
                <a:cs typeface="Avenir"/>
                <a:sym typeface="Avenir"/>
              </a:rPr>
              <a:t>(Insert Name and Organisation of the Presenter)</a:t>
            </a:r>
            <a:endParaRPr sz="2000" dirty="0">
              <a:latin typeface="Gill Sans Nova" panose="020B0602020104020203" pitchFamily="34" charset="0"/>
              <a:ea typeface="Avenir"/>
              <a:cs typeface="Avenir"/>
              <a:sym typeface="Avenir"/>
            </a:endParaRPr>
          </a:p>
        </p:txBody>
      </p:sp>
      <p:sp>
        <p:nvSpPr>
          <p:cNvPr id="72" name="Google Shape;72;p1"/>
          <p:cNvSpPr txBox="1"/>
          <p:nvPr/>
        </p:nvSpPr>
        <p:spPr>
          <a:xfrm>
            <a:off x="295183" y="5443249"/>
            <a:ext cx="609452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IN" sz="1200" b="0" i="0" u="none" strike="noStrike" cap="none" dirty="0">
                <a:solidFill>
                  <a:schemeClr val="lt1"/>
                </a:solidFill>
                <a:latin typeface="Gill Sans Nova" panose="020B0602020104020203" pitchFamily="34" charset="0"/>
                <a:ea typeface="Avenir"/>
                <a:cs typeface="Avenir"/>
                <a:sym typeface="Avenir"/>
              </a:rPr>
              <a:t>[insert date, month, year | time, time zone] </a:t>
            </a:r>
            <a:endParaRPr sz="1200" b="0" i="0" u="none" strike="noStrike" cap="none" dirty="0">
              <a:solidFill>
                <a:schemeClr val="lt1"/>
              </a:solidFill>
              <a:latin typeface="Gill Sans Nova" panose="020B0602020104020203" pitchFamily="34" charset="0"/>
              <a:ea typeface="Avenir"/>
              <a:cs typeface="Avenir"/>
              <a:sym typeface="Avenir"/>
            </a:endParaRPr>
          </a:p>
        </p:txBody>
      </p:sp>
      <p:sp>
        <p:nvSpPr>
          <p:cNvPr id="73" name="Google Shape;73;p1"/>
          <p:cNvSpPr txBox="1"/>
          <p:nvPr/>
        </p:nvSpPr>
        <p:spPr>
          <a:xfrm>
            <a:off x="1574419" y="2424792"/>
            <a:ext cx="2868271" cy="58473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200"/>
              <a:buFont typeface="Arial"/>
              <a:buNone/>
            </a:pPr>
            <a:r>
              <a:rPr lang="en-IN" sz="3200" b="1" i="0" u="none" strike="noStrike" cap="none" dirty="0">
                <a:solidFill>
                  <a:schemeClr val="lt1"/>
                </a:solidFill>
                <a:latin typeface="Gill Sans Nova" panose="020B0602020104020203" pitchFamily="34" charset="0"/>
                <a:ea typeface="Avenir"/>
                <a:cs typeface="Avenir"/>
                <a:sym typeface="Avenir"/>
              </a:rPr>
              <a:t>SESSION 06</a:t>
            </a:r>
            <a:endParaRPr sz="3200" b="1" i="0" u="none" strike="noStrike" cap="none" dirty="0">
              <a:solidFill>
                <a:schemeClr val="lt1"/>
              </a:solidFill>
              <a:latin typeface="Gill Sans Nova" panose="020B0602020104020203" pitchFamily="34" charset="0"/>
              <a:ea typeface="Avenir"/>
              <a:cs typeface="Avenir"/>
              <a:sym typeface="Aveni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5"/>
          <p:cNvSpPr txBox="1">
            <a:spLocks noGrp="1"/>
          </p:cNvSpPr>
          <p:nvPr>
            <p:ph type="ctrTitle"/>
          </p:nvPr>
        </p:nvSpPr>
        <p:spPr>
          <a:xfrm>
            <a:off x="464369" y="590685"/>
            <a:ext cx="10766339" cy="69317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1"/>
              </a:buClr>
              <a:buSzPct val="100000"/>
              <a:buFont typeface="DM Sans"/>
              <a:buNone/>
            </a:pPr>
            <a:r>
              <a:rPr lang="en-IN" dirty="0">
                <a:solidFill>
                  <a:srgbClr val="339933"/>
                </a:solidFill>
                <a:latin typeface="Gill Sans Nova" panose="020B0602020104020203" pitchFamily="34" charset="0"/>
                <a:ea typeface="Avenir"/>
                <a:cs typeface="Avenir"/>
                <a:sym typeface="Avenir"/>
              </a:rPr>
              <a:t>International Frameworks for Disaster Risk Reduction</a:t>
            </a:r>
            <a:endParaRPr dirty="0">
              <a:solidFill>
                <a:srgbClr val="339933"/>
              </a:solidFill>
              <a:latin typeface="Gill Sans Nova" panose="020B0602020104020203" pitchFamily="34" charset="0"/>
              <a:ea typeface="Avenir"/>
              <a:cs typeface="Avenir"/>
              <a:sym typeface="Avenir"/>
            </a:endParaRPr>
          </a:p>
        </p:txBody>
      </p:sp>
      <p:sp>
        <p:nvSpPr>
          <p:cNvPr id="144" name="Google Shape;144;p5"/>
          <p:cNvSpPr txBox="1">
            <a:spLocks noGrp="1"/>
          </p:cNvSpPr>
          <p:nvPr>
            <p:ph type="body" idx="1"/>
          </p:nvPr>
        </p:nvSpPr>
        <p:spPr>
          <a:xfrm>
            <a:off x="595389" y="1569491"/>
            <a:ext cx="11356465" cy="482667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200"/>
              <a:buNone/>
            </a:pPr>
            <a:r>
              <a:rPr lang="en-IN" sz="2200" b="1" dirty="0">
                <a:solidFill>
                  <a:srgbClr val="009BDD"/>
                </a:solidFill>
                <a:latin typeface="Gill Sans Nova" panose="020B0602020104020203" pitchFamily="34" charset="0"/>
                <a:ea typeface="Avenir"/>
                <a:cs typeface="Avenir"/>
                <a:sym typeface="Avenir"/>
              </a:rPr>
              <a:t>2005-2015: Hyogo Framework for Action (HFA)</a:t>
            </a:r>
            <a:endParaRPr dirty="0"/>
          </a:p>
          <a:p>
            <a:pPr marL="0" lvl="0" indent="0" algn="l" rtl="0">
              <a:lnSpc>
                <a:spcPct val="90000"/>
              </a:lnSpc>
              <a:spcBef>
                <a:spcPts val="0"/>
              </a:spcBef>
              <a:spcAft>
                <a:spcPts val="0"/>
              </a:spcAft>
              <a:buSzPts val="2200"/>
              <a:buNone/>
            </a:pPr>
            <a:endParaRPr sz="2200" b="1" dirty="0">
              <a:solidFill>
                <a:srgbClr val="009BDD"/>
              </a:solidFill>
              <a:latin typeface="Gill Sans Nova" panose="020B0602020104020203" pitchFamily="34" charset="0"/>
              <a:ea typeface="Avenir"/>
              <a:cs typeface="Avenir"/>
              <a:sym typeface="Avenir"/>
            </a:endParaRPr>
          </a:p>
          <a:p>
            <a:pPr marL="0" lvl="0" indent="0" algn="l" rtl="0">
              <a:lnSpc>
                <a:spcPct val="90000"/>
              </a:lnSpc>
              <a:spcBef>
                <a:spcPts val="0"/>
              </a:spcBef>
              <a:spcAft>
                <a:spcPts val="0"/>
              </a:spcAft>
              <a:buSzPts val="2200"/>
              <a:buNone/>
            </a:pPr>
            <a:r>
              <a:rPr lang="en-IN" sz="2200" b="1" dirty="0">
                <a:solidFill>
                  <a:srgbClr val="009BDD"/>
                </a:solidFill>
                <a:latin typeface="Gill Sans Nova" panose="020B0602020104020203" pitchFamily="34" charset="0"/>
                <a:ea typeface="Avenir"/>
                <a:cs typeface="Avenir"/>
                <a:sym typeface="Avenir"/>
              </a:rPr>
              <a:t>2015-2030: The Sendai Framework for Disaster Risk Reduction (DRR) </a:t>
            </a:r>
            <a:endParaRPr dirty="0"/>
          </a:p>
          <a:p>
            <a:pPr marL="228600" lvl="0" indent="-88900" algn="l" rtl="0">
              <a:lnSpc>
                <a:spcPct val="90000"/>
              </a:lnSpc>
              <a:spcBef>
                <a:spcPts val="0"/>
              </a:spcBef>
              <a:spcAft>
                <a:spcPts val="0"/>
              </a:spcAft>
              <a:buSzPts val="2200"/>
              <a:buNone/>
            </a:pPr>
            <a:endParaRPr sz="2200" dirty="0">
              <a:latin typeface="Gill Sans Nova" panose="020B0602020104020203" pitchFamily="34" charset="0"/>
              <a:ea typeface="Avenir"/>
              <a:cs typeface="Avenir"/>
              <a:sym typeface="Avenir"/>
            </a:endParaRPr>
          </a:p>
          <a:p>
            <a:pPr marL="0" lvl="0" indent="0" algn="l" rtl="0">
              <a:lnSpc>
                <a:spcPct val="90000"/>
              </a:lnSpc>
              <a:spcBef>
                <a:spcPts val="0"/>
              </a:spcBef>
              <a:spcAft>
                <a:spcPts val="0"/>
              </a:spcAft>
              <a:buSzPts val="2200"/>
              <a:buNone/>
            </a:pPr>
            <a:r>
              <a:rPr lang="en-IN" sz="2200" dirty="0">
                <a:latin typeface="Gill Sans Nova" panose="020B0602020104020203" pitchFamily="34" charset="0"/>
                <a:ea typeface="Avenir"/>
                <a:cs typeface="Avenir"/>
                <a:sym typeface="Avenir"/>
              </a:rPr>
              <a:t>The key features of the Sendai Framework include:</a:t>
            </a:r>
            <a:endParaRPr sz="2200" dirty="0">
              <a:latin typeface="Gill Sans Nova" panose="020B0602020104020203" pitchFamily="34" charset="0"/>
              <a:ea typeface="Avenir"/>
              <a:cs typeface="Avenir"/>
              <a:sym typeface="Avenir"/>
            </a:endParaRPr>
          </a:p>
          <a:p>
            <a:pPr marL="685800" lvl="1" indent="-228600" algn="l" rtl="0">
              <a:lnSpc>
                <a:spcPct val="90000"/>
              </a:lnSpc>
              <a:spcBef>
                <a:spcPts val="1700"/>
              </a:spcBef>
              <a:spcAft>
                <a:spcPts val="0"/>
              </a:spcAft>
              <a:buClr>
                <a:schemeClr val="dk1"/>
              </a:buClr>
              <a:buSzPts val="2000"/>
              <a:buChar char="•"/>
            </a:pPr>
            <a:r>
              <a:rPr lang="en-IN" sz="2200" dirty="0">
                <a:latin typeface="Gill Sans Nova" panose="020B0602020104020203" pitchFamily="34" charset="0"/>
                <a:ea typeface="Avenir"/>
                <a:cs typeface="Avenir"/>
                <a:sym typeface="Avenir"/>
              </a:rPr>
              <a:t>Strong emphasis on disaster risk management as opposed to disaster management</a:t>
            </a:r>
            <a:endParaRPr sz="2200" dirty="0">
              <a:latin typeface="Gill Sans Nova" panose="020B0602020104020203" pitchFamily="34" charset="0"/>
              <a:ea typeface="Avenir"/>
              <a:cs typeface="Avenir"/>
              <a:sym typeface="Avenir"/>
            </a:endParaRPr>
          </a:p>
          <a:p>
            <a:pPr marL="685800" lvl="1" indent="-228600" algn="l" rtl="0">
              <a:lnSpc>
                <a:spcPct val="90000"/>
              </a:lnSpc>
              <a:spcBef>
                <a:spcPts val="1700"/>
              </a:spcBef>
              <a:spcAft>
                <a:spcPts val="0"/>
              </a:spcAft>
              <a:buClr>
                <a:schemeClr val="dk1"/>
              </a:buClr>
              <a:buSzPts val="2000"/>
              <a:buChar char="•"/>
            </a:pPr>
            <a:r>
              <a:rPr lang="en-IN" sz="2200" dirty="0">
                <a:latin typeface="Gill Sans Nova" panose="020B0602020104020203" pitchFamily="34" charset="0"/>
                <a:ea typeface="Avenir"/>
                <a:cs typeface="Avenir"/>
                <a:sym typeface="Avenir"/>
              </a:rPr>
              <a:t>Focus on prevention, mitigation, preparedness, response, recovery, and rehabilitation</a:t>
            </a:r>
            <a:endParaRPr sz="2200" dirty="0">
              <a:latin typeface="Gill Sans Nova" panose="020B0602020104020203" pitchFamily="34" charset="0"/>
              <a:ea typeface="Avenir"/>
              <a:cs typeface="Avenir"/>
              <a:sym typeface="Avenir"/>
            </a:endParaRPr>
          </a:p>
          <a:p>
            <a:pPr marL="685800" lvl="1" indent="-228600" algn="l" rtl="0">
              <a:lnSpc>
                <a:spcPct val="90000"/>
              </a:lnSpc>
              <a:spcBef>
                <a:spcPts val="1700"/>
              </a:spcBef>
              <a:spcAft>
                <a:spcPts val="0"/>
              </a:spcAft>
              <a:buClr>
                <a:schemeClr val="dk1"/>
              </a:buClr>
              <a:buSzPts val="2000"/>
              <a:buChar char="•"/>
            </a:pPr>
            <a:r>
              <a:rPr lang="en-IN" sz="2200" dirty="0">
                <a:latin typeface="Gill Sans Nova" panose="020B0602020104020203" pitchFamily="34" charset="0"/>
                <a:ea typeface="Avenir"/>
                <a:cs typeface="Avenir"/>
                <a:sym typeface="Avenir"/>
              </a:rPr>
              <a:t>The recognition of climate change as exacerbating disasters and a driver of disaster risk</a:t>
            </a:r>
            <a:endParaRPr dirty="0"/>
          </a:p>
          <a:p>
            <a:pPr marL="685800" lvl="1" indent="-228600" algn="l" rtl="0">
              <a:lnSpc>
                <a:spcPct val="90000"/>
              </a:lnSpc>
              <a:spcBef>
                <a:spcPts val="1700"/>
              </a:spcBef>
              <a:spcAft>
                <a:spcPts val="1200"/>
              </a:spcAft>
              <a:buClr>
                <a:schemeClr val="dk1"/>
              </a:buClr>
              <a:buSzPts val="2000"/>
              <a:buChar char="•"/>
            </a:pPr>
            <a:r>
              <a:rPr lang="en-IN" sz="2200" dirty="0">
                <a:latin typeface="Gill Sans Nova" panose="020B0602020104020203" pitchFamily="34" charset="0"/>
                <a:ea typeface="Avenir"/>
                <a:cs typeface="Avenir"/>
                <a:sym typeface="Avenir"/>
              </a:rPr>
              <a:t>Calling for the coherence of DRR, sustainable development, climate change, and other policies for improving efficacy and efficiency</a:t>
            </a:r>
            <a:endParaRPr sz="2200" dirty="0">
              <a:latin typeface="Gill Sans Nova" panose="020B0602020104020203" pitchFamily="34" charset="0"/>
              <a:ea typeface="Avenir"/>
              <a:cs typeface="Avenir"/>
              <a:sym typeface="Aveni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6"/>
          <p:cNvSpPr txBox="1">
            <a:spLocks noGrp="1"/>
          </p:cNvSpPr>
          <p:nvPr>
            <p:ph type="ctrTitle"/>
          </p:nvPr>
        </p:nvSpPr>
        <p:spPr>
          <a:xfrm>
            <a:off x="464369" y="480099"/>
            <a:ext cx="7448365" cy="59039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3600"/>
              <a:buFont typeface="DM Sans"/>
              <a:buNone/>
            </a:pPr>
            <a:r>
              <a:rPr lang="en-IN" sz="3600" dirty="0">
                <a:solidFill>
                  <a:srgbClr val="339933"/>
                </a:solidFill>
                <a:latin typeface="Gill Sans Nova" panose="020B0602020104020203" pitchFamily="34" charset="0"/>
                <a:ea typeface="Avenir"/>
                <a:cs typeface="Avenir"/>
                <a:sym typeface="Avenir"/>
              </a:rPr>
              <a:t>The Sendai Framework for DRR</a:t>
            </a:r>
            <a:endParaRPr sz="3600" dirty="0">
              <a:solidFill>
                <a:srgbClr val="339933"/>
              </a:solidFill>
              <a:latin typeface="Gill Sans Nova" panose="020B0602020104020203" pitchFamily="34" charset="0"/>
              <a:ea typeface="Avenir"/>
              <a:cs typeface="Avenir"/>
              <a:sym typeface="Avenir"/>
            </a:endParaRPr>
          </a:p>
        </p:txBody>
      </p:sp>
      <p:sp>
        <p:nvSpPr>
          <p:cNvPr id="150" name="Google Shape;150;p6"/>
          <p:cNvSpPr txBox="1">
            <a:spLocks noGrp="1"/>
          </p:cNvSpPr>
          <p:nvPr>
            <p:ph type="body" idx="4294967295"/>
          </p:nvPr>
        </p:nvSpPr>
        <p:spPr>
          <a:xfrm>
            <a:off x="629141" y="1344562"/>
            <a:ext cx="11091803" cy="77791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200"/>
              <a:buNone/>
            </a:pPr>
            <a:r>
              <a:rPr lang="en-IN" sz="2200" b="1" dirty="0">
                <a:solidFill>
                  <a:srgbClr val="009BDD"/>
                </a:solidFill>
                <a:latin typeface="Gill Sans Nova" panose="020B0602020104020203" pitchFamily="34" charset="0"/>
                <a:ea typeface="Avenir"/>
                <a:cs typeface="Avenir"/>
                <a:sym typeface="Avenir"/>
              </a:rPr>
              <a:t>Outcome: </a:t>
            </a:r>
            <a:r>
              <a:rPr lang="en-IN" sz="2200" dirty="0">
                <a:latin typeface="Gill Sans Nova" panose="020B0602020104020203" pitchFamily="34" charset="0"/>
                <a:ea typeface="Avenir"/>
                <a:cs typeface="Avenir"/>
                <a:sym typeface="Avenir"/>
              </a:rPr>
              <a:t>Substantial reduction of disaster risks and losses in lives, livelihoods and  	       health</a:t>
            </a:r>
            <a:endParaRPr sz="2200" dirty="0">
              <a:latin typeface="Gill Sans Nova" panose="020B0602020104020203" pitchFamily="34" charset="0"/>
              <a:ea typeface="Avenir"/>
              <a:cs typeface="Avenir"/>
              <a:sym typeface="Avenir"/>
            </a:endParaRPr>
          </a:p>
          <a:p>
            <a:pPr marL="0" lvl="0" indent="0" algn="l" rtl="0">
              <a:lnSpc>
                <a:spcPct val="90000"/>
              </a:lnSpc>
              <a:spcBef>
                <a:spcPts val="2200"/>
              </a:spcBef>
              <a:spcAft>
                <a:spcPts val="0"/>
              </a:spcAft>
              <a:buClr>
                <a:schemeClr val="dk1"/>
              </a:buClr>
              <a:buSzPts val="2200"/>
              <a:buNone/>
            </a:pPr>
            <a:endParaRPr sz="2200" dirty="0"/>
          </a:p>
        </p:txBody>
      </p:sp>
      <p:sp>
        <p:nvSpPr>
          <p:cNvPr id="151" name="Google Shape;151;p6"/>
          <p:cNvSpPr txBox="1"/>
          <p:nvPr/>
        </p:nvSpPr>
        <p:spPr>
          <a:xfrm>
            <a:off x="1731819" y="2122473"/>
            <a:ext cx="10379160" cy="131959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IN" sz="2200" b="1" i="0" u="none" strike="noStrike" cap="none" dirty="0">
                <a:solidFill>
                  <a:srgbClr val="009BDD"/>
                </a:solidFill>
                <a:latin typeface="Gill Sans Nova" panose="020B0602020104020203" pitchFamily="34" charset="0"/>
                <a:ea typeface="Avenir"/>
                <a:cs typeface="Avenir"/>
                <a:sym typeface="Avenir"/>
              </a:rPr>
              <a:t>Goal:  </a:t>
            </a:r>
            <a:r>
              <a:rPr lang="en-IN" sz="2200" b="0" i="0" u="none" strike="noStrike" cap="none" dirty="0">
                <a:solidFill>
                  <a:schemeClr val="dk1"/>
                </a:solidFill>
                <a:latin typeface="Gill Sans Nova" panose="020B0602020104020203" pitchFamily="34" charset="0"/>
                <a:ea typeface="Avenir"/>
                <a:cs typeface="Avenir"/>
                <a:sym typeface="Avenir"/>
              </a:rPr>
              <a:t>Prevent new and reduce existing disaster risk</a:t>
            </a:r>
            <a:endParaRPr dirty="0"/>
          </a:p>
          <a:p>
            <a:pPr marL="0" marR="0" lvl="0" indent="0" algn="l" rtl="0">
              <a:lnSpc>
                <a:spcPct val="100000"/>
              </a:lnSpc>
              <a:spcBef>
                <a:spcPts val="0"/>
              </a:spcBef>
              <a:spcAft>
                <a:spcPts val="0"/>
              </a:spcAft>
              <a:buNone/>
            </a:pPr>
            <a:r>
              <a:rPr lang="en-IN" sz="2200" b="0" i="0" u="none" strike="noStrike" cap="none" dirty="0">
                <a:solidFill>
                  <a:schemeClr val="dk1"/>
                </a:solidFill>
                <a:latin typeface="Gill Sans Nova" panose="020B0602020104020203" pitchFamily="34" charset="0"/>
                <a:ea typeface="Avenir"/>
                <a:cs typeface="Avenir"/>
                <a:sym typeface="Avenir"/>
              </a:rPr>
              <a:t>	through the implementation of integrated and inclusive measures that</a:t>
            </a:r>
            <a:endParaRPr dirty="0"/>
          </a:p>
          <a:p>
            <a:pPr marL="0" marR="0" lvl="0" indent="0" algn="l" rtl="0">
              <a:lnSpc>
                <a:spcPct val="100000"/>
              </a:lnSpc>
              <a:spcBef>
                <a:spcPts val="0"/>
              </a:spcBef>
              <a:spcAft>
                <a:spcPts val="0"/>
              </a:spcAft>
              <a:buNone/>
            </a:pPr>
            <a:r>
              <a:rPr lang="en-IN" sz="2200" b="0" i="0" u="none" strike="noStrike" cap="none" dirty="0">
                <a:solidFill>
                  <a:schemeClr val="dk1"/>
                </a:solidFill>
                <a:latin typeface="Gill Sans Nova" panose="020B0602020104020203" pitchFamily="34" charset="0"/>
                <a:ea typeface="Avenir"/>
                <a:cs typeface="Avenir"/>
                <a:sym typeface="Avenir"/>
              </a:rPr>
              <a:t>             prevent and reduce hazard exposure and vulnerability to disaster,</a:t>
            </a:r>
            <a:endParaRPr dirty="0"/>
          </a:p>
          <a:p>
            <a:pPr marL="0" marR="0" lvl="0" indent="0" algn="l" rtl="0">
              <a:lnSpc>
                <a:spcPct val="100000"/>
              </a:lnSpc>
              <a:spcBef>
                <a:spcPts val="0"/>
              </a:spcBef>
              <a:spcAft>
                <a:spcPts val="0"/>
              </a:spcAft>
              <a:buNone/>
            </a:pPr>
            <a:r>
              <a:rPr lang="en-IN" sz="2200" b="0" i="0" u="none" strike="noStrike" cap="none" dirty="0">
                <a:solidFill>
                  <a:schemeClr val="dk1"/>
                </a:solidFill>
                <a:latin typeface="Gill Sans Nova" panose="020B0602020104020203" pitchFamily="34" charset="0"/>
                <a:ea typeface="Avenir"/>
                <a:cs typeface="Avenir"/>
                <a:sym typeface="Avenir"/>
              </a:rPr>
              <a:t>             increase preparedness for response and recovery, and thus </a:t>
            </a:r>
            <a:endParaRPr dirty="0"/>
          </a:p>
          <a:p>
            <a:pPr marL="0" marR="0" lvl="0" indent="0" algn="l" rtl="0">
              <a:lnSpc>
                <a:spcPct val="100000"/>
              </a:lnSpc>
              <a:spcBef>
                <a:spcPts val="0"/>
              </a:spcBef>
              <a:spcAft>
                <a:spcPts val="0"/>
              </a:spcAft>
              <a:buNone/>
            </a:pPr>
            <a:r>
              <a:rPr lang="en-IN" sz="2200" b="0" i="0" u="none" strike="noStrike" cap="none" dirty="0">
                <a:solidFill>
                  <a:schemeClr val="dk1"/>
                </a:solidFill>
                <a:latin typeface="Gill Sans Nova" panose="020B0602020104020203" pitchFamily="34" charset="0"/>
                <a:ea typeface="Avenir"/>
                <a:cs typeface="Avenir"/>
                <a:sym typeface="Avenir"/>
              </a:rPr>
              <a:t>             strengthen resilience</a:t>
            </a:r>
            <a:endParaRPr sz="2200" b="0" i="0" u="none" strike="noStrike" cap="none" dirty="0">
              <a:solidFill>
                <a:schemeClr val="dk1"/>
              </a:solidFill>
              <a:latin typeface="Gill Sans Nova" panose="020B0602020104020203" pitchFamily="34" charset="0"/>
              <a:ea typeface="Avenir"/>
              <a:cs typeface="Avenir"/>
              <a:sym typeface="Avenir"/>
            </a:endParaRPr>
          </a:p>
        </p:txBody>
      </p:sp>
      <p:sp>
        <p:nvSpPr>
          <p:cNvPr id="152" name="Google Shape;152;p6"/>
          <p:cNvSpPr txBox="1"/>
          <p:nvPr/>
        </p:nvSpPr>
        <p:spPr>
          <a:xfrm>
            <a:off x="2962044" y="4345618"/>
            <a:ext cx="9229956" cy="2163889"/>
          </a:xfrm>
          <a:prstGeom prst="rect">
            <a:avLst/>
          </a:prstGeom>
          <a:noFill/>
          <a:ln>
            <a:noFill/>
          </a:ln>
        </p:spPr>
        <p:txBody>
          <a:bodyPr spcFirstLastPara="1" wrap="square" lIns="91425" tIns="45700" rIns="91425" bIns="45700" anchor="t" anchorCtr="0">
            <a:noAutofit/>
          </a:bodyPr>
          <a:lstStyle/>
          <a:p>
            <a:pPr marL="228600" marR="0" lvl="6" indent="-228600" algn="l" rtl="0">
              <a:lnSpc>
                <a:spcPct val="100000"/>
              </a:lnSpc>
              <a:spcBef>
                <a:spcPts val="0"/>
              </a:spcBef>
              <a:spcAft>
                <a:spcPts val="0"/>
              </a:spcAft>
              <a:buClr>
                <a:schemeClr val="dk1"/>
              </a:buClr>
              <a:buSzPts val="2200"/>
              <a:buFont typeface="Arial"/>
              <a:buChar char="•"/>
            </a:pPr>
            <a:r>
              <a:rPr lang="en-IN" sz="2200" b="0" i="0" u="none" strike="noStrike" cap="none" dirty="0">
                <a:solidFill>
                  <a:schemeClr val="dk1"/>
                </a:solidFill>
                <a:latin typeface="Gill Sans Nova" panose="020B0602020104020203" pitchFamily="34" charset="0"/>
                <a:ea typeface="Avenir"/>
                <a:cs typeface="Avenir"/>
                <a:sym typeface="Avenir"/>
              </a:rPr>
              <a:t>Building policies and practices on understanding of risk, vulnerability, capacity, and exposure</a:t>
            </a:r>
            <a:endParaRPr sz="2200" b="0" i="0" u="none" strike="noStrike" cap="none" dirty="0">
              <a:solidFill>
                <a:schemeClr val="dk1"/>
              </a:solidFill>
              <a:latin typeface="Gill Sans Nova" panose="020B0602020104020203" pitchFamily="34" charset="0"/>
              <a:ea typeface="Avenir"/>
              <a:cs typeface="Avenir"/>
              <a:sym typeface="Avenir"/>
            </a:endParaRPr>
          </a:p>
          <a:p>
            <a:pPr marL="228600" marR="0" lvl="3" indent="-228600" algn="l" rtl="0">
              <a:lnSpc>
                <a:spcPct val="100000"/>
              </a:lnSpc>
              <a:spcBef>
                <a:spcPts val="0"/>
              </a:spcBef>
              <a:spcAft>
                <a:spcPts val="0"/>
              </a:spcAft>
              <a:buClr>
                <a:schemeClr val="dk1"/>
              </a:buClr>
              <a:buSzPts val="2200"/>
              <a:buFont typeface="Arial"/>
              <a:buChar char="•"/>
            </a:pPr>
            <a:r>
              <a:rPr lang="en-IN" sz="2200" b="0" i="0" u="none" strike="noStrike" cap="none" dirty="0">
                <a:solidFill>
                  <a:schemeClr val="dk1"/>
                </a:solidFill>
                <a:latin typeface="Gill Sans Nova" panose="020B0602020104020203" pitchFamily="34" charset="0"/>
                <a:ea typeface="Avenir"/>
                <a:cs typeface="Avenir"/>
                <a:sym typeface="Avenir"/>
              </a:rPr>
              <a:t>Strengthen disaster risk governance</a:t>
            </a:r>
            <a:endParaRPr sz="2200" b="0" i="0" u="none" strike="noStrike" cap="none" dirty="0">
              <a:solidFill>
                <a:schemeClr val="dk1"/>
              </a:solidFill>
              <a:latin typeface="Gill Sans Nova" panose="020B0602020104020203" pitchFamily="34" charset="0"/>
              <a:ea typeface="Avenir"/>
              <a:cs typeface="Avenir"/>
              <a:sym typeface="Avenir"/>
            </a:endParaRPr>
          </a:p>
          <a:p>
            <a:pPr marL="228600" marR="0" lvl="3" indent="-228600" algn="l" rtl="0">
              <a:lnSpc>
                <a:spcPct val="100000"/>
              </a:lnSpc>
              <a:spcBef>
                <a:spcPts val="0"/>
              </a:spcBef>
              <a:spcAft>
                <a:spcPts val="0"/>
              </a:spcAft>
              <a:buClr>
                <a:schemeClr val="dk1"/>
              </a:buClr>
              <a:buSzPts val="2200"/>
              <a:buFont typeface="Arial"/>
              <a:buChar char="•"/>
            </a:pPr>
            <a:r>
              <a:rPr lang="en-IN" sz="2200" b="0" i="0" u="none" strike="noStrike" cap="none" dirty="0">
                <a:solidFill>
                  <a:schemeClr val="dk1"/>
                </a:solidFill>
                <a:latin typeface="Gill Sans Nova" panose="020B0602020104020203" pitchFamily="34" charset="0"/>
                <a:ea typeface="Avenir"/>
                <a:cs typeface="Avenir"/>
                <a:sym typeface="Avenir"/>
              </a:rPr>
              <a:t>Investing in DRR to build resilience capacities</a:t>
            </a:r>
            <a:endParaRPr sz="2200" b="0" i="0" u="none" strike="noStrike" cap="none" dirty="0">
              <a:solidFill>
                <a:schemeClr val="dk1"/>
              </a:solidFill>
              <a:latin typeface="Gill Sans Nova" panose="020B0602020104020203" pitchFamily="34" charset="0"/>
              <a:ea typeface="Avenir"/>
              <a:cs typeface="Avenir"/>
              <a:sym typeface="Avenir"/>
            </a:endParaRPr>
          </a:p>
          <a:p>
            <a:pPr marL="228600" marR="0" lvl="3" indent="-228600" algn="l" rtl="0">
              <a:lnSpc>
                <a:spcPct val="100000"/>
              </a:lnSpc>
              <a:spcBef>
                <a:spcPts val="0"/>
              </a:spcBef>
              <a:spcAft>
                <a:spcPts val="0"/>
              </a:spcAft>
              <a:buClr>
                <a:schemeClr val="dk1"/>
              </a:buClr>
              <a:buSzPts val="2200"/>
              <a:buFont typeface="Arial"/>
              <a:buChar char="•"/>
            </a:pPr>
            <a:r>
              <a:rPr lang="en-IN" sz="2200" b="0" i="0" u="none" strike="noStrike" cap="none" dirty="0">
                <a:solidFill>
                  <a:schemeClr val="dk1"/>
                </a:solidFill>
                <a:latin typeface="Gill Sans Nova" panose="020B0602020104020203" pitchFamily="34" charset="0"/>
                <a:ea typeface="Avenir"/>
                <a:cs typeface="Avenir"/>
                <a:sym typeface="Avenir"/>
              </a:rPr>
              <a:t>Enhance disaster preparedness, “build back better”</a:t>
            </a:r>
            <a:endParaRPr sz="2200" b="0" i="0" u="none" strike="noStrike" cap="none" dirty="0">
              <a:solidFill>
                <a:schemeClr val="dk1"/>
              </a:solidFill>
              <a:latin typeface="Gill Sans Nova" panose="020B0602020104020203" pitchFamily="34" charset="0"/>
              <a:ea typeface="Avenir"/>
              <a:cs typeface="Avenir"/>
              <a:sym typeface="Avenir"/>
            </a:endParaRPr>
          </a:p>
          <a:p>
            <a:pPr marL="228600" marR="0" lvl="3" indent="-228600" algn="l" rtl="0">
              <a:lnSpc>
                <a:spcPct val="100000"/>
              </a:lnSpc>
              <a:spcBef>
                <a:spcPts val="0"/>
              </a:spcBef>
              <a:spcAft>
                <a:spcPts val="0"/>
              </a:spcAft>
              <a:buClr>
                <a:schemeClr val="dk1"/>
              </a:buClr>
              <a:buSzPts val="2200"/>
              <a:buFont typeface="Arial"/>
              <a:buChar char="•"/>
            </a:pPr>
            <a:r>
              <a:rPr lang="en-IN" sz="2200" b="0" i="0" u="none" strike="noStrike" cap="none" dirty="0">
                <a:solidFill>
                  <a:schemeClr val="dk1"/>
                </a:solidFill>
                <a:latin typeface="Gill Sans Nova" panose="020B0602020104020203" pitchFamily="34" charset="0"/>
                <a:ea typeface="Avenir"/>
                <a:cs typeface="Avenir"/>
                <a:sym typeface="Avenir"/>
              </a:rPr>
              <a:t>Empowering women and persons with disabilities to take lead</a:t>
            </a:r>
            <a:endParaRPr sz="2200" b="0" i="0" u="none" strike="noStrike" cap="none" dirty="0">
              <a:solidFill>
                <a:schemeClr val="dk1"/>
              </a:solidFill>
              <a:latin typeface="Gill Sans Nova" panose="020B0602020104020203" pitchFamily="34" charset="0"/>
              <a:ea typeface="Avenir"/>
              <a:cs typeface="Avenir"/>
              <a:sym typeface="Avenir"/>
            </a:endParaRPr>
          </a:p>
          <a:p>
            <a:pPr marL="228600" marR="0" lvl="0" indent="-128777" algn="l" rtl="0">
              <a:lnSpc>
                <a:spcPct val="100000"/>
              </a:lnSpc>
              <a:spcBef>
                <a:spcPts val="0"/>
              </a:spcBef>
              <a:spcAft>
                <a:spcPts val="0"/>
              </a:spcAft>
              <a:buClr>
                <a:schemeClr val="dk1"/>
              </a:buClr>
              <a:buSzPts val="2200"/>
              <a:buFont typeface="Arial"/>
              <a:buNone/>
            </a:pPr>
            <a:endParaRPr sz="2200" b="0" i="0" u="none" strike="noStrike" cap="none" dirty="0">
              <a:solidFill>
                <a:schemeClr val="dk1"/>
              </a:solidFill>
              <a:latin typeface="DM Sans"/>
              <a:ea typeface="DM Sans"/>
              <a:cs typeface="DM Sans"/>
              <a:sym typeface="DM Sans"/>
            </a:endParaRPr>
          </a:p>
          <a:p>
            <a:pPr marL="228600" marR="0" lvl="0" indent="-64135" algn="l" rtl="0">
              <a:lnSpc>
                <a:spcPct val="90000"/>
              </a:lnSpc>
              <a:spcBef>
                <a:spcPts val="1000"/>
              </a:spcBef>
              <a:spcAft>
                <a:spcPts val="0"/>
              </a:spcAft>
              <a:buClr>
                <a:schemeClr val="dk1"/>
              </a:buClr>
              <a:buSzPts val="2200"/>
              <a:buFont typeface="Arial"/>
              <a:buNone/>
            </a:pPr>
            <a:endParaRPr sz="2200" b="0" i="0" u="none" strike="noStrike" cap="none" dirty="0">
              <a:solidFill>
                <a:schemeClr val="dk1"/>
              </a:solidFill>
              <a:latin typeface="DM Sans"/>
              <a:ea typeface="DM Sans"/>
              <a:cs typeface="DM Sans"/>
              <a:sym typeface="DM Sans"/>
            </a:endParaRPr>
          </a:p>
        </p:txBody>
      </p:sp>
      <p:sp>
        <p:nvSpPr>
          <p:cNvPr id="153" name="Google Shape;153;p6"/>
          <p:cNvSpPr txBox="1"/>
          <p:nvPr/>
        </p:nvSpPr>
        <p:spPr>
          <a:xfrm>
            <a:off x="2165927" y="3988621"/>
            <a:ext cx="6123708"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N" sz="2200" b="1" i="0" u="none" strike="noStrike" cap="none" dirty="0">
                <a:solidFill>
                  <a:srgbClr val="009BDD"/>
                </a:solidFill>
                <a:latin typeface="Gill Sans Nova" panose="020B0602020104020203" pitchFamily="34" charset="0"/>
                <a:ea typeface="Avenir"/>
                <a:cs typeface="Avenir"/>
                <a:sym typeface="Avenir"/>
              </a:rPr>
              <a:t>Priorities:</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5"/>
          <p:cNvSpPr txBox="1">
            <a:spLocks noGrp="1"/>
          </p:cNvSpPr>
          <p:nvPr>
            <p:ph type="ctrTitle"/>
          </p:nvPr>
        </p:nvSpPr>
        <p:spPr>
          <a:xfrm>
            <a:off x="464368" y="590685"/>
            <a:ext cx="10665449" cy="70240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1"/>
              </a:buClr>
              <a:buSzPts val="3600"/>
              <a:buFont typeface="DM Sans"/>
              <a:buNone/>
            </a:pPr>
            <a:r>
              <a:rPr lang="en-IN" sz="4400" dirty="0">
                <a:solidFill>
                  <a:srgbClr val="339933"/>
                </a:solidFill>
                <a:latin typeface="Gill Sans Nova" panose="020B0602020104020203" pitchFamily="34" charset="0"/>
                <a:ea typeface="Avenir"/>
                <a:cs typeface="Avenir"/>
                <a:sym typeface="Avenir"/>
              </a:rPr>
              <a:t>Global Targets of the Sendai Framework</a:t>
            </a:r>
            <a:endParaRPr sz="4400" dirty="0">
              <a:solidFill>
                <a:srgbClr val="339933"/>
              </a:solidFill>
              <a:latin typeface="Gill Sans Nova" panose="020B0602020104020203" pitchFamily="34" charset="0"/>
              <a:ea typeface="Avenir"/>
              <a:cs typeface="Avenir"/>
              <a:sym typeface="Avenir"/>
            </a:endParaRPr>
          </a:p>
        </p:txBody>
      </p:sp>
      <p:sp>
        <p:nvSpPr>
          <p:cNvPr id="159" name="Google Shape;159;p25"/>
          <p:cNvSpPr txBox="1">
            <a:spLocks noGrp="1"/>
          </p:cNvSpPr>
          <p:nvPr>
            <p:ph type="body" idx="4294967295"/>
          </p:nvPr>
        </p:nvSpPr>
        <p:spPr>
          <a:xfrm>
            <a:off x="609021" y="1487053"/>
            <a:ext cx="11222759" cy="4876801"/>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ts val="1700"/>
              <a:buChar char="•"/>
            </a:pPr>
            <a:r>
              <a:rPr lang="en-IN" sz="2200" dirty="0">
                <a:latin typeface="Gill Sans Nova" panose="020B0602020104020203" pitchFamily="34" charset="0"/>
                <a:ea typeface="Avenir"/>
                <a:cs typeface="Avenir"/>
                <a:sym typeface="Avenir"/>
              </a:rPr>
              <a:t>Substantially reduce global disaster mortality</a:t>
            </a:r>
            <a:endParaRPr sz="2200" dirty="0">
              <a:latin typeface="Gill Sans Nova" panose="020B0602020104020203" pitchFamily="34" charset="0"/>
              <a:ea typeface="Avenir"/>
              <a:cs typeface="Avenir"/>
              <a:sym typeface="Avenir"/>
            </a:endParaRPr>
          </a:p>
          <a:p>
            <a:pPr marL="228600" lvl="0" indent="-228600" algn="l" rtl="0">
              <a:lnSpc>
                <a:spcPct val="100000"/>
              </a:lnSpc>
              <a:spcBef>
                <a:spcPts val="1200"/>
              </a:spcBef>
              <a:spcAft>
                <a:spcPts val="0"/>
              </a:spcAft>
              <a:buClr>
                <a:schemeClr val="dk1"/>
              </a:buClr>
              <a:buSzPts val="1700"/>
              <a:buChar char="•"/>
            </a:pPr>
            <a:r>
              <a:rPr lang="en-IN" sz="2200" dirty="0">
                <a:latin typeface="Gill Sans Nova" panose="020B0602020104020203" pitchFamily="34" charset="0"/>
                <a:ea typeface="Avenir"/>
                <a:cs typeface="Avenir"/>
                <a:sym typeface="Avenir"/>
              </a:rPr>
              <a:t>Substantially reduce the number of affected people globally </a:t>
            </a:r>
            <a:endParaRPr sz="2200" dirty="0">
              <a:latin typeface="Gill Sans Nova" panose="020B0602020104020203" pitchFamily="34" charset="0"/>
              <a:ea typeface="Avenir"/>
              <a:cs typeface="Avenir"/>
              <a:sym typeface="Avenir"/>
            </a:endParaRPr>
          </a:p>
          <a:p>
            <a:pPr marL="228600" lvl="0" indent="-228600" algn="l" rtl="0">
              <a:lnSpc>
                <a:spcPct val="100000"/>
              </a:lnSpc>
              <a:spcBef>
                <a:spcPts val="1200"/>
              </a:spcBef>
              <a:spcAft>
                <a:spcPts val="0"/>
              </a:spcAft>
              <a:buClr>
                <a:schemeClr val="dk1"/>
              </a:buClr>
              <a:buSzPts val="1700"/>
              <a:buChar char="•"/>
            </a:pPr>
            <a:r>
              <a:rPr lang="en-IN" sz="2200" dirty="0">
                <a:latin typeface="Gill Sans Nova" panose="020B0602020104020203" pitchFamily="34" charset="0"/>
                <a:ea typeface="Avenir"/>
                <a:cs typeface="Avenir"/>
                <a:sym typeface="Avenir"/>
              </a:rPr>
              <a:t>Reduce direct disaster economic loss in relation to global gross domestic product (GDP)</a:t>
            </a:r>
            <a:endParaRPr sz="2200" dirty="0">
              <a:latin typeface="Gill Sans Nova" panose="020B0602020104020203" pitchFamily="34" charset="0"/>
              <a:ea typeface="Avenir"/>
              <a:cs typeface="Avenir"/>
              <a:sym typeface="Avenir"/>
            </a:endParaRPr>
          </a:p>
          <a:p>
            <a:pPr marL="228600" lvl="0" indent="-228600" algn="l" rtl="0">
              <a:lnSpc>
                <a:spcPct val="100000"/>
              </a:lnSpc>
              <a:spcBef>
                <a:spcPts val="1200"/>
              </a:spcBef>
              <a:spcAft>
                <a:spcPts val="0"/>
              </a:spcAft>
              <a:buClr>
                <a:schemeClr val="dk1"/>
              </a:buClr>
              <a:buSzPts val="1700"/>
              <a:buChar char="•"/>
            </a:pPr>
            <a:r>
              <a:rPr lang="en-IN" sz="2200" dirty="0">
                <a:latin typeface="Gill Sans Nova" panose="020B0602020104020203" pitchFamily="34" charset="0"/>
                <a:ea typeface="Avenir"/>
                <a:cs typeface="Avenir"/>
                <a:sym typeface="Avenir"/>
              </a:rPr>
              <a:t>Reduce disaster damage to critical infrastructure and disruption of basic services, among them health and educational facilities</a:t>
            </a:r>
            <a:endParaRPr sz="2200" dirty="0">
              <a:latin typeface="Gill Sans Nova" panose="020B0602020104020203" pitchFamily="34" charset="0"/>
              <a:ea typeface="Avenir"/>
              <a:cs typeface="Avenir"/>
              <a:sym typeface="Avenir"/>
            </a:endParaRPr>
          </a:p>
          <a:p>
            <a:pPr marL="228600" lvl="0" indent="-228600" algn="l" rtl="0">
              <a:lnSpc>
                <a:spcPct val="100000"/>
              </a:lnSpc>
              <a:spcBef>
                <a:spcPts val="1200"/>
              </a:spcBef>
              <a:spcAft>
                <a:spcPts val="0"/>
              </a:spcAft>
              <a:buClr>
                <a:schemeClr val="dk1"/>
              </a:buClr>
              <a:buSzPts val="1700"/>
              <a:buChar char="•"/>
            </a:pPr>
            <a:r>
              <a:rPr lang="en-IN" sz="2200" dirty="0">
                <a:latin typeface="Gill Sans Nova" panose="020B0602020104020203" pitchFamily="34" charset="0"/>
                <a:ea typeface="Avenir"/>
                <a:cs typeface="Avenir"/>
                <a:sym typeface="Avenir"/>
              </a:rPr>
              <a:t>Increase the number of countries with national and local disaster risk reduction strategies</a:t>
            </a:r>
            <a:endParaRPr sz="2200" dirty="0">
              <a:latin typeface="Gill Sans Nova" panose="020B0602020104020203" pitchFamily="34" charset="0"/>
              <a:ea typeface="Avenir"/>
              <a:cs typeface="Avenir"/>
              <a:sym typeface="Avenir"/>
            </a:endParaRPr>
          </a:p>
          <a:p>
            <a:pPr marL="228600" lvl="0" indent="-228600" algn="l" rtl="0">
              <a:lnSpc>
                <a:spcPct val="100000"/>
              </a:lnSpc>
              <a:spcBef>
                <a:spcPts val="1200"/>
              </a:spcBef>
              <a:spcAft>
                <a:spcPts val="0"/>
              </a:spcAft>
              <a:buClr>
                <a:schemeClr val="dk1"/>
              </a:buClr>
              <a:buSzPts val="1700"/>
              <a:buChar char="•"/>
            </a:pPr>
            <a:r>
              <a:rPr lang="en-IN" sz="2200" dirty="0">
                <a:latin typeface="Gill Sans Nova" panose="020B0602020104020203" pitchFamily="34" charset="0"/>
                <a:ea typeface="Avenir"/>
                <a:cs typeface="Avenir"/>
                <a:sym typeface="Avenir"/>
              </a:rPr>
              <a:t>Enhance international cooperation to support national actions</a:t>
            </a:r>
            <a:endParaRPr sz="2200" dirty="0">
              <a:latin typeface="Gill Sans Nova" panose="020B0602020104020203" pitchFamily="34" charset="0"/>
              <a:ea typeface="Avenir"/>
              <a:cs typeface="Avenir"/>
              <a:sym typeface="Avenir"/>
            </a:endParaRPr>
          </a:p>
          <a:p>
            <a:pPr marL="228600" lvl="0" indent="-228600" algn="l" rtl="0">
              <a:lnSpc>
                <a:spcPct val="100000"/>
              </a:lnSpc>
              <a:spcBef>
                <a:spcPts val="1200"/>
              </a:spcBef>
              <a:spcAft>
                <a:spcPts val="1200"/>
              </a:spcAft>
              <a:buClr>
                <a:schemeClr val="dk1"/>
              </a:buClr>
              <a:buSzPts val="1700"/>
              <a:buChar char="•"/>
            </a:pPr>
            <a:r>
              <a:rPr lang="en-IN" sz="2200" dirty="0">
                <a:latin typeface="Gill Sans Nova" panose="020B0602020104020203" pitchFamily="34" charset="0"/>
                <a:ea typeface="Avenir"/>
                <a:cs typeface="Avenir"/>
                <a:sym typeface="Avenir"/>
              </a:rPr>
              <a:t>Increase the availability of and access to multi-hazard early warning systems and disaster risk information and assessments to people</a:t>
            </a:r>
            <a:endParaRPr sz="2200" dirty="0">
              <a:latin typeface="Gill Sans Nova" panose="020B0602020104020203" pitchFamily="34" charset="0"/>
              <a:ea typeface="Avenir"/>
              <a:cs typeface="Avenir"/>
              <a:sym typeface="Aveni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7"/>
          <p:cNvSpPr txBox="1">
            <a:spLocks noGrp="1"/>
          </p:cNvSpPr>
          <p:nvPr>
            <p:ph type="ctrTitle"/>
          </p:nvPr>
        </p:nvSpPr>
        <p:spPr>
          <a:xfrm>
            <a:off x="464369" y="590685"/>
            <a:ext cx="7448365" cy="59039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1"/>
              </a:buClr>
              <a:buSzPct val="100000"/>
              <a:buFont typeface="DM Sans"/>
              <a:buNone/>
            </a:pPr>
            <a:r>
              <a:rPr lang="en-IN" dirty="0">
                <a:solidFill>
                  <a:srgbClr val="339933"/>
                </a:solidFill>
                <a:latin typeface="Gill Sans Nova" panose="020B0602020104020203" pitchFamily="34" charset="0"/>
                <a:ea typeface="Avenir"/>
                <a:cs typeface="Avenir"/>
                <a:sym typeface="Avenir"/>
              </a:rPr>
              <a:t>Gender in Sendai Framework</a:t>
            </a:r>
            <a:endParaRPr dirty="0">
              <a:solidFill>
                <a:srgbClr val="339933"/>
              </a:solidFill>
              <a:latin typeface="Gill Sans Nova" panose="020B0602020104020203" pitchFamily="34" charset="0"/>
              <a:ea typeface="Avenir"/>
              <a:cs typeface="Avenir"/>
              <a:sym typeface="Avenir"/>
            </a:endParaRPr>
          </a:p>
        </p:txBody>
      </p:sp>
      <p:sp>
        <p:nvSpPr>
          <p:cNvPr id="165" name="Google Shape;165;p7"/>
          <p:cNvSpPr txBox="1">
            <a:spLocks noGrp="1"/>
          </p:cNvSpPr>
          <p:nvPr>
            <p:ph type="body" idx="1"/>
          </p:nvPr>
        </p:nvSpPr>
        <p:spPr>
          <a:xfrm>
            <a:off x="595390" y="1440643"/>
            <a:ext cx="5897774" cy="482667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600"/>
              <a:buNone/>
            </a:pPr>
            <a:r>
              <a:rPr lang="en-IN" sz="2600" b="1" dirty="0">
                <a:solidFill>
                  <a:srgbClr val="009BDD"/>
                </a:solidFill>
                <a:latin typeface="Gill Sans Nova" panose="020B0602020104020203" pitchFamily="34" charset="0"/>
                <a:ea typeface="Avenir"/>
                <a:cs typeface="Avenir"/>
                <a:sym typeface="Avenir"/>
              </a:rPr>
              <a:t>Recognizes gender considerations as a priority for enhanced disaster preparedness</a:t>
            </a:r>
            <a:endParaRPr dirty="0"/>
          </a:p>
          <a:p>
            <a:pPr marL="0" lvl="0" indent="0" algn="l" rtl="0">
              <a:lnSpc>
                <a:spcPct val="90000"/>
              </a:lnSpc>
              <a:spcBef>
                <a:spcPts val="0"/>
              </a:spcBef>
              <a:spcAft>
                <a:spcPts val="0"/>
              </a:spcAft>
              <a:buClr>
                <a:schemeClr val="dk1"/>
              </a:buClr>
              <a:buSzPts val="2600"/>
              <a:buNone/>
            </a:pPr>
            <a:endParaRPr sz="2600" b="1" dirty="0">
              <a:solidFill>
                <a:srgbClr val="009BDD"/>
              </a:solidFill>
              <a:latin typeface="Gill Sans Nova" panose="020B0602020104020203" pitchFamily="34" charset="0"/>
              <a:ea typeface="Avenir"/>
              <a:cs typeface="Avenir"/>
              <a:sym typeface="Avenir"/>
            </a:endParaRPr>
          </a:p>
          <a:p>
            <a:pPr marL="457200" lvl="1" indent="0" algn="l" rtl="0">
              <a:lnSpc>
                <a:spcPct val="90000"/>
              </a:lnSpc>
              <a:spcBef>
                <a:spcPts val="500"/>
              </a:spcBef>
              <a:spcAft>
                <a:spcPts val="0"/>
              </a:spcAft>
              <a:buSzPts val="1400"/>
              <a:buNone/>
            </a:pPr>
            <a:r>
              <a:rPr lang="en-IN" sz="1400" i="1" dirty="0">
                <a:latin typeface="Gill Sans Nova" panose="020B0602020104020203" pitchFamily="34" charset="0"/>
                <a:ea typeface="Avenir"/>
                <a:cs typeface="Avenir"/>
                <a:sym typeface="Avenir"/>
              </a:rPr>
              <a:t>“Disaster risk reduction requires an all-of-society engagement and partnerships</a:t>
            </a:r>
            <a:endParaRPr dirty="0"/>
          </a:p>
          <a:p>
            <a:pPr marL="457200" lvl="1" indent="0" algn="l" rtl="0">
              <a:lnSpc>
                <a:spcPct val="90000"/>
              </a:lnSpc>
              <a:spcBef>
                <a:spcPts val="500"/>
              </a:spcBef>
              <a:spcAft>
                <a:spcPts val="0"/>
              </a:spcAft>
              <a:buSzPts val="1400"/>
              <a:buNone/>
            </a:pPr>
            <a:r>
              <a:rPr lang="en-IN" sz="1400" i="1" dirty="0">
                <a:latin typeface="Gill Sans Nova" panose="020B0602020104020203" pitchFamily="34" charset="0"/>
                <a:ea typeface="Avenir"/>
                <a:cs typeface="Avenir"/>
                <a:sym typeface="Avenir"/>
              </a:rPr>
              <a:t>It also requires empowerment and inclusive, accessible and non-discriminatory participation, paying special attention to people disproportionately affected by disasters, especially the poorest. </a:t>
            </a:r>
            <a:endParaRPr dirty="0"/>
          </a:p>
          <a:p>
            <a:pPr marL="457200" lvl="1" indent="0" algn="l" rtl="0">
              <a:lnSpc>
                <a:spcPct val="90000"/>
              </a:lnSpc>
              <a:spcBef>
                <a:spcPts val="500"/>
              </a:spcBef>
              <a:spcAft>
                <a:spcPts val="0"/>
              </a:spcAft>
              <a:buSzPts val="1400"/>
              <a:buNone/>
            </a:pPr>
            <a:r>
              <a:rPr lang="en-IN" sz="1400" i="1" dirty="0">
                <a:latin typeface="Gill Sans Nova" panose="020B0602020104020203" pitchFamily="34" charset="0"/>
                <a:ea typeface="Avenir"/>
                <a:cs typeface="Avenir"/>
                <a:sym typeface="Avenir"/>
              </a:rPr>
              <a:t>A gender, age, disability and cultural perspective should be integrated in all policies and practices, and women and youth leadership should be promoted. </a:t>
            </a:r>
            <a:endParaRPr dirty="0"/>
          </a:p>
          <a:p>
            <a:pPr marL="457200" lvl="1" indent="0" algn="l" rtl="0">
              <a:lnSpc>
                <a:spcPct val="90000"/>
              </a:lnSpc>
              <a:spcBef>
                <a:spcPts val="500"/>
              </a:spcBef>
              <a:spcAft>
                <a:spcPts val="0"/>
              </a:spcAft>
              <a:buSzPts val="1400"/>
              <a:buNone/>
            </a:pPr>
            <a:r>
              <a:rPr lang="en-IN" sz="1400" i="1" dirty="0">
                <a:latin typeface="Gill Sans Nova" panose="020B0602020104020203" pitchFamily="34" charset="0"/>
                <a:ea typeface="Avenir"/>
                <a:cs typeface="Avenir"/>
                <a:sym typeface="Avenir"/>
              </a:rPr>
              <a:t>In this context, special attention should be paid to the improvement of organized voluntary work of citizens.”</a:t>
            </a:r>
            <a:endParaRPr sz="1400" i="1" dirty="0">
              <a:latin typeface="Gill Sans Nova" panose="020B0602020104020203" pitchFamily="34" charset="0"/>
              <a:ea typeface="Avenir"/>
              <a:cs typeface="Avenir"/>
              <a:sym typeface="Avenir"/>
            </a:endParaRPr>
          </a:p>
        </p:txBody>
      </p:sp>
      <p:sp>
        <p:nvSpPr>
          <p:cNvPr id="166" name="Google Shape;166;p7"/>
          <p:cNvSpPr txBox="1"/>
          <p:nvPr/>
        </p:nvSpPr>
        <p:spPr>
          <a:xfrm>
            <a:off x="6945745" y="1440643"/>
            <a:ext cx="4886037" cy="482667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600"/>
              <a:buFont typeface="Arial"/>
              <a:buNone/>
            </a:pPr>
            <a:r>
              <a:rPr lang="en-IN" sz="2600" b="1" i="0" u="none" strike="noStrike" cap="none" dirty="0">
                <a:solidFill>
                  <a:srgbClr val="009BDD"/>
                </a:solidFill>
                <a:latin typeface="Gill Sans Nova" panose="020B0602020104020203" pitchFamily="34" charset="0"/>
                <a:ea typeface="Avenir"/>
                <a:cs typeface="Avenir"/>
                <a:sym typeface="Avenir"/>
              </a:rPr>
              <a:t>Recognizes role of women as key stakeholder for effective disaster risk management</a:t>
            </a:r>
            <a:endParaRPr dirty="0"/>
          </a:p>
          <a:p>
            <a:pPr marL="0" marR="0" lvl="0" indent="0" algn="l" rtl="0">
              <a:lnSpc>
                <a:spcPct val="90000"/>
              </a:lnSpc>
              <a:spcBef>
                <a:spcPts val="0"/>
              </a:spcBef>
              <a:spcAft>
                <a:spcPts val="0"/>
              </a:spcAft>
              <a:buClr>
                <a:schemeClr val="dk1"/>
              </a:buClr>
              <a:buSzPts val="2600"/>
              <a:buFont typeface="Arial"/>
              <a:buNone/>
            </a:pPr>
            <a:endParaRPr sz="2600" b="1" i="0" u="none" strike="noStrike" cap="none" dirty="0">
              <a:solidFill>
                <a:srgbClr val="009BDD"/>
              </a:solidFill>
              <a:latin typeface="Gill Sans Nova" panose="020B0602020104020203" pitchFamily="34" charset="0"/>
              <a:ea typeface="Avenir"/>
              <a:cs typeface="Avenir"/>
              <a:sym typeface="Avenir"/>
            </a:endParaRPr>
          </a:p>
          <a:p>
            <a:pPr marL="457200" marR="0" lvl="1" indent="0" algn="l" rtl="0">
              <a:lnSpc>
                <a:spcPct val="90000"/>
              </a:lnSpc>
              <a:spcBef>
                <a:spcPts val="500"/>
              </a:spcBef>
              <a:spcAft>
                <a:spcPts val="0"/>
              </a:spcAft>
              <a:buClr>
                <a:schemeClr val="dk1"/>
              </a:buClr>
              <a:buSzPts val="1400"/>
              <a:buFont typeface="Arial"/>
              <a:buNone/>
            </a:pPr>
            <a:r>
              <a:rPr lang="en-IN" sz="1400" b="0" i="1" u="none" strike="noStrike" cap="none" dirty="0">
                <a:solidFill>
                  <a:schemeClr val="dk1"/>
                </a:solidFill>
                <a:latin typeface="Gill Sans Nova" panose="020B0602020104020203" pitchFamily="34" charset="0"/>
                <a:ea typeface="Avenir"/>
                <a:cs typeface="Avenir"/>
                <a:sym typeface="Avenir"/>
              </a:rPr>
              <a:t>“Women and their participation are critical to effectively managing disaster risk and designing, resourcing and implementing gender-sensitive disaster risk reduction policies, plans and programmes; and </a:t>
            </a:r>
            <a:endParaRPr dirty="0"/>
          </a:p>
          <a:p>
            <a:pPr marL="457200" marR="0" lvl="1" indent="0" algn="l" rtl="0">
              <a:lnSpc>
                <a:spcPct val="90000"/>
              </a:lnSpc>
              <a:spcBef>
                <a:spcPts val="500"/>
              </a:spcBef>
              <a:spcAft>
                <a:spcPts val="0"/>
              </a:spcAft>
              <a:buClr>
                <a:schemeClr val="dk1"/>
              </a:buClr>
              <a:buSzPts val="1400"/>
              <a:buFont typeface="Arial"/>
              <a:buNone/>
            </a:pPr>
            <a:r>
              <a:rPr lang="en-IN" sz="1400" b="0" i="1" u="none" strike="noStrike" cap="none" dirty="0">
                <a:solidFill>
                  <a:schemeClr val="dk1"/>
                </a:solidFill>
                <a:latin typeface="Gill Sans Nova" panose="020B0602020104020203" pitchFamily="34" charset="0"/>
                <a:ea typeface="Avenir"/>
                <a:cs typeface="Avenir"/>
                <a:sym typeface="Avenir"/>
              </a:rPr>
              <a:t>adequate capacity building measures need to be taken to empower women for preparedness as well as </a:t>
            </a:r>
            <a:endParaRPr dirty="0"/>
          </a:p>
          <a:p>
            <a:pPr marL="457200" marR="0" lvl="1" indent="0" algn="l" rtl="0">
              <a:lnSpc>
                <a:spcPct val="90000"/>
              </a:lnSpc>
              <a:spcBef>
                <a:spcPts val="500"/>
              </a:spcBef>
              <a:spcAft>
                <a:spcPts val="0"/>
              </a:spcAft>
              <a:buClr>
                <a:schemeClr val="dk1"/>
              </a:buClr>
              <a:buSzPts val="1400"/>
              <a:buFont typeface="Arial"/>
              <a:buNone/>
            </a:pPr>
            <a:r>
              <a:rPr lang="en-IN" sz="1400" b="0" i="1" u="none" strike="noStrike" cap="none" dirty="0">
                <a:solidFill>
                  <a:schemeClr val="dk1"/>
                </a:solidFill>
                <a:latin typeface="Gill Sans Nova" panose="020B0602020104020203" pitchFamily="34" charset="0"/>
                <a:ea typeface="Avenir"/>
                <a:cs typeface="Avenir"/>
                <a:sym typeface="Avenir"/>
              </a:rPr>
              <a:t>to build their capacity to secure alternate means of livelihood in post-disaster situations.”</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6"/>
          <p:cNvSpPr txBox="1">
            <a:spLocks noGrp="1"/>
          </p:cNvSpPr>
          <p:nvPr>
            <p:ph type="ctrTitle"/>
          </p:nvPr>
        </p:nvSpPr>
        <p:spPr>
          <a:xfrm>
            <a:off x="3305402" y="3731322"/>
            <a:ext cx="7448365" cy="59039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SzPts val="4400"/>
              <a:buNone/>
            </a:pPr>
            <a:r>
              <a:rPr lang="en-IN" sz="4800" dirty="0">
                <a:solidFill>
                  <a:srgbClr val="0099CC"/>
                </a:solidFill>
                <a:latin typeface="Gill Sans Nova" panose="020B0602020104020203" pitchFamily="34" charset="0"/>
                <a:ea typeface="Avenir"/>
                <a:cs typeface="Avenir"/>
                <a:sym typeface="Avenir"/>
              </a:rPr>
              <a:t>Climate Finance</a:t>
            </a:r>
            <a:endParaRPr dirty="0"/>
          </a:p>
        </p:txBody>
      </p:sp>
      <p:sp>
        <p:nvSpPr>
          <p:cNvPr id="172" name="Google Shape;172;p26"/>
          <p:cNvSpPr txBox="1">
            <a:spLocks noGrp="1"/>
          </p:cNvSpPr>
          <p:nvPr>
            <p:ph type="body" idx="1"/>
          </p:nvPr>
        </p:nvSpPr>
        <p:spPr>
          <a:xfrm>
            <a:off x="811904" y="1303124"/>
            <a:ext cx="829326" cy="78638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1000"/>
              </a:spcBef>
              <a:spcAft>
                <a:spcPts val="0"/>
              </a:spcAft>
              <a:buSzPts val="2800"/>
              <a:buNone/>
            </a:pPr>
            <a:r>
              <a:rPr lang="en-IN"/>
              <a:t>3</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8"/>
          <p:cNvSpPr txBox="1">
            <a:spLocks noGrp="1"/>
          </p:cNvSpPr>
          <p:nvPr>
            <p:ph type="ctrTitle"/>
          </p:nvPr>
        </p:nvSpPr>
        <p:spPr>
          <a:xfrm>
            <a:off x="411103" y="394479"/>
            <a:ext cx="10702395" cy="59039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1"/>
              </a:buClr>
              <a:buSzPct val="100000"/>
              <a:buFont typeface="DM Sans"/>
              <a:buNone/>
            </a:pPr>
            <a:r>
              <a:rPr lang="en-IN" dirty="0">
                <a:solidFill>
                  <a:srgbClr val="339933"/>
                </a:solidFill>
                <a:latin typeface="Gill Sans Nova" panose="020B0602020104020203" pitchFamily="34" charset="0"/>
                <a:ea typeface="Avenir"/>
                <a:cs typeface="Avenir"/>
                <a:sym typeface="Avenir"/>
              </a:rPr>
              <a:t>Global Climate Finance Architecture</a:t>
            </a:r>
            <a:endParaRPr dirty="0">
              <a:solidFill>
                <a:srgbClr val="339933"/>
              </a:solidFill>
              <a:latin typeface="Gill Sans Nova" panose="020B0602020104020203" pitchFamily="34" charset="0"/>
              <a:ea typeface="Avenir"/>
              <a:cs typeface="Avenir"/>
              <a:sym typeface="Avenir"/>
            </a:endParaRPr>
          </a:p>
        </p:txBody>
      </p:sp>
      <p:grpSp>
        <p:nvGrpSpPr>
          <p:cNvPr id="178" name="Google Shape;178;p8"/>
          <p:cNvGrpSpPr/>
          <p:nvPr/>
        </p:nvGrpSpPr>
        <p:grpSpPr>
          <a:xfrm>
            <a:off x="323274" y="1018376"/>
            <a:ext cx="11868726" cy="5773041"/>
            <a:chOff x="5267594" y="-42604"/>
            <a:chExt cx="7176810" cy="5334408"/>
          </a:xfrm>
        </p:grpSpPr>
        <p:sp>
          <p:nvSpPr>
            <p:cNvPr id="179" name="Google Shape;179;p8"/>
            <p:cNvSpPr/>
            <p:nvPr/>
          </p:nvSpPr>
          <p:spPr>
            <a:xfrm>
              <a:off x="9074707" y="154638"/>
              <a:ext cx="91440" cy="308439"/>
            </a:xfrm>
            <a:custGeom>
              <a:avLst/>
              <a:gdLst/>
              <a:ahLst/>
              <a:cxnLst/>
              <a:rect l="l" t="t" r="r" b="b"/>
              <a:pathLst>
                <a:path w="120000" h="120000" extrusionOk="0">
                  <a:moveTo>
                    <a:pt x="150402" y="0"/>
                  </a:moveTo>
                  <a:lnTo>
                    <a:pt x="150402" y="120000"/>
                  </a:lnTo>
                  <a:lnTo>
                    <a:pt x="60000" y="120000"/>
                  </a:lnTo>
                </a:path>
              </a:pathLst>
            </a:custGeom>
            <a:noFill/>
            <a:ln w="12700" cap="flat" cmpd="sng">
              <a:solidFill>
                <a:srgbClr val="345A99"/>
              </a:solidFill>
              <a:prstDash val="solid"/>
              <a:miter lim="800000"/>
              <a:headEnd type="none" w="sm" len="sm"/>
              <a:tailEnd type="none" w="sm" len="sm"/>
            </a:ln>
          </p:spPr>
        </p:sp>
        <p:sp>
          <p:nvSpPr>
            <p:cNvPr id="180" name="Google Shape;180;p8"/>
            <p:cNvSpPr/>
            <p:nvPr/>
          </p:nvSpPr>
          <p:spPr>
            <a:xfrm>
              <a:off x="11246282" y="1099549"/>
              <a:ext cx="199687" cy="4028239"/>
            </a:xfrm>
            <a:custGeom>
              <a:avLst/>
              <a:gdLst/>
              <a:ahLst/>
              <a:cxnLst/>
              <a:rect l="l" t="t" r="r" b="b"/>
              <a:pathLst>
                <a:path w="120000" h="120000" extrusionOk="0">
                  <a:moveTo>
                    <a:pt x="0" y="0"/>
                  </a:moveTo>
                  <a:lnTo>
                    <a:pt x="0" y="120000"/>
                  </a:lnTo>
                  <a:lnTo>
                    <a:pt x="120000" y="120000"/>
                  </a:lnTo>
                </a:path>
              </a:pathLst>
            </a:custGeom>
            <a:noFill/>
            <a:ln w="12700" cap="flat" cmpd="sng">
              <a:solidFill>
                <a:srgbClr val="3A66B1"/>
              </a:solidFill>
              <a:prstDash val="solid"/>
              <a:miter lim="800000"/>
              <a:headEnd type="none" w="sm" len="sm"/>
              <a:tailEnd type="none" w="sm" len="sm"/>
            </a:ln>
          </p:spPr>
        </p:sp>
        <p:sp>
          <p:nvSpPr>
            <p:cNvPr id="181" name="Google Shape;181;p8"/>
            <p:cNvSpPr/>
            <p:nvPr/>
          </p:nvSpPr>
          <p:spPr>
            <a:xfrm>
              <a:off x="11246282" y="1099549"/>
              <a:ext cx="199687" cy="3562433"/>
            </a:xfrm>
            <a:custGeom>
              <a:avLst/>
              <a:gdLst/>
              <a:ahLst/>
              <a:cxnLst/>
              <a:rect l="l" t="t" r="r" b="b"/>
              <a:pathLst>
                <a:path w="120000" h="120000" extrusionOk="0">
                  <a:moveTo>
                    <a:pt x="0" y="0"/>
                  </a:moveTo>
                  <a:lnTo>
                    <a:pt x="0" y="120000"/>
                  </a:lnTo>
                  <a:lnTo>
                    <a:pt x="120000" y="120000"/>
                  </a:lnTo>
                </a:path>
              </a:pathLst>
            </a:custGeom>
            <a:noFill/>
            <a:ln w="12700" cap="flat" cmpd="sng">
              <a:solidFill>
                <a:srgbClr val="3A66B1"/>
              </a:solidFill>
              <a:prstDash val="solid"/>
              <a:miter lim="800000"/>
              <a:headEnd type="none" w="sm" len="sm"/>
              <a:tailEnd type="none" w="sm" len="sm"/>
            </a:ln>
          </p:spPr>
        </p:sp>
        <p:sp>
          <p:nvSpPr>
            <p:cNvPr id="182" name="Google Shape;182;p8"/>
            <p:cNvSpPr/>
            <p:nvPr/>
          </p:nvSpPr>
          <p:spPr>
            <a:xfrm>
              <a:off x="11246282" y="1099549"/>
              <a:ext cx="199687" cy="3096627"/>
            </a:xfrm>
            <a:custGeom>
              <a:avLst/>
              <a:gdLst/>
              <a:ahLst/>
              <a:cxnLst/>
              <a:rect l="l" t="t" r="r" b="b"/>
              <a:pathLst>
                <a:path w="120000" h="120000" extrusionOk="0">
                  <a:moveTo>
                    <a:pt x="0" y="0"/>
                  </a:moveTo>
                  <a:lnTo>
                    <a:pt x="0" y="120000"/>
                  </a:lnTo>
                  <a:lnTo>
                    <a:pt x="120000" y="120000"/>
                  </a:lnTo>
                </a:path>
              </a:pathLst>
            </a:custGeom>
            <a:noFill/>
            <a:ln w="12700" cap="flat" cmpd="sng">
              <a:solidFill>
                <a:srgbClr val="3A66B1"/>
              </a:solidFill>
              <a:prstDash val="solid"/>
              <a:miter lim="800000"/>
              <a:headEnd type="none" w="sm" len="sm"/>
              <a:tailEnd type="none" w="sm" len="sm"/>
            </a:ln>
          </p:spPr>
        </p:sp>
        <p:sp>
          <p:nvSpPr>
            <p:cNvPr id="183" name="Google Shape;183;p8"/>
            <p:cNvSpPr/>
            <p:nvPr/>
          </p:nvSpPr>
          <p:spPr>
            <a:xfrm>
              <a:off x="11246282" y="1099549"/>
              <a:ext cx="199687" cy="2630820"/>
            </a:xfrm>
            <a:custGeom>
              <a:avLst/>
              <a:gdLst/>
              <a:ahLst/>
              <a:cxnLst/>
              <a:rect l="l" t="t" r="r" b="b"/>
              <a:pathLst>
                <a:path w="120000" h="120000" extrusionOk="0">
                  <a:moveTo>
                    <a:pt x="0" y="0"/>
                  </a:moveTo>
                  <a:lnTo>
                    <a:pt x="0" y="120000"/>
                  </a:lnTo>
                  <a:lnTo>
                    <a:pt x="120000" y="120000"/>
                  </a:lnTo>
                </a:path>
              </a:pathLst>
            </a:custGeom>
            <a:noFill/>
            <a:ln w="12700" cap="flat" cmpd="sng">
              <a:solidFill>
                <a:srgbClr val="3A66B1"/>
              </a:solidFill>
              <a:prstDash val="solid"/>
              <a:miter lim="800000"/>
              <a:headEnd type="none" w="sm" len="sm"/>
              <a:tailEnd type="none" w="sm" len="sm"/>
            </a:ln>
          </p:spPr>
        </p:sp>
        <p:sp>
          <p:nvSpPr>
            <p:cNvPr id="184" name="Google Shape;184;p8"/>
            <p:cNvSpPr/>
            <p:nvPr/>
          </p:nvSpPr>
          <p:spPr>
            <a:xfrm>
              <a:off x="11246282" y="1099549"/>
              <a:ext cx="199687" cy="2165014"/>
            </a:xfrm>
            <a:custGeom>
              <a:avLst/>
              <a:gdLst/>
              <a:ahLst/>
              <a:cxnLst/>
              <a:rect l="l" t="t" r="r" b="b"/>
              <a:pathLst>
                <a:path w="120000" h="120000" extrusionOk="0">
                  <a:moveTo>
                    <a:pt x="0" y="0"/>
                  </a:moveTo>
                  <a:lnTo>
                    <a:pt x="0" y="120000"/>
                  </a:lnTo>
                  <a:lnTo>
                    <a:pt x="120000" y="120000"/>
                  </a:lnTo>
                </a:path>
              </a:pathLst>
            </a:custGeom>
            <a:noFill/>
            <a:ln w="12700" cap="flat" cmpd="sng">
              <a:solidFill>
                <a:srgbClr val="3A66B1"/>
              </a:solidFill>
              <a:prstDash val="solid"/>
              <a:miter lim="800000"/>
              <a:headEnd type="none" w="sm" len="sm"/>
              <a:tailEnd type="none" w="sm" len="sm"/>
            </a:ln>
          </p:spPr>
        </p:sp>
        <p:sp>
          <p:nvSpPr>
            <p:cNvPr id="185" name="Google Shape;185;p8"/>
            <p:cNvSpPr/>
            <p:nvPr/>
          </p:nvSpPr>
          <p:spPr>
            <a:xfrm>
              <a:off x="11246282" y="1099549"/>
              <a:ext cx="199687" cy="1699208"/>
            </a:xfrm>
            <a:custGeom>
              <a:avLst/>
              <a:gdLst/>
              <a:ahLst/>
              <a:cxnLst/>
              <a:rect l="l" t="t" r="r" b="b"/>
              <a:pathLst>
                <a:path w="120000" h="120000" extrusionOk="0">
                  <a:moveTo>
                    <a:pt x="0" y="0"/>
                  </a:moveTo>
                  <a:lnTo>
                    <a:pt x="0" y="120000"/>
                  </a:lnTo>
                  <a:lnTo>
                    <a:pt x="120000" y="120000"/>
                  </a:lnTo>
                </a:path>
              </a:pathLst>
            </a:custGeom>
            <a:noFill/>
            <a:ln w="12700" cap="flat" cmpd="sng">
              <a:solidFill>
                <a:srgbClr val="3A66B1"/>
              </a:solidFill>
              <a:prstDash val="solid"/>
              <a:miter lim="800000"/>
              <a:headEnd type="none" w="sm" len="sm"/>
              <a:tailEnd type="none" w="sm" len="sm"/>
            </a:ln>
          </p:spPr>
        </p:sp>
        <p:sp>
          <p:nvSpPr>
            <p:cNvPr id="186" name="Google Shape;186;p8"/>
            <p:cNvSpPr/>
            <p:nvPr/>
          </p:nvSpPr>
          <p:spPr>
            <a:xfrm>
              <a:off x="11246282" y="1099549"/>
              <a:ext cx="199687" cy="1233402"/>
            </a:xfrm>
            <a:custGeom>
              <a:avLst/>
              <a:gdLst/>
              <a:ahLst/>
              <a:cxnLst/>
              <a:rect l="l" t="t" r="r" b="b"/>
              <a:pathLst>
                <a:path w="120000" h="120000" extrusionOk="0">
                  <a:moveTo>
                    <a:pt x="0" y="0"/>
                  </a:moveTo>
                  <a:lnTo>
                    <a:pt x="0" y="120000"/>
                  </a:lnTo>
                  <a:lnTo>
                    <a:pt x="120000" y="120000"/>
                  </a:lnTo>
                </a:path>
              </a:pathLst>
            </a:custGeom>
            <a:noFill/>
            <a:ln w="12700" cap="flat" cmpd="sng">
              <a:solidFill>
                <a:srgbClr val="3A66B1"/>
              </a:solidFill>
              <a:prstDash val="solid"/>
              <a:miter lim="800000"/>
              <a:headEnd type="none" w="sm" len="sm"/>
              <a:tailEnd type="none" w="sm" len="sm"/>
            </a:ln>
          </p:spPr>
        </p:sp>
        <p:sp>
          <p:nvSpPr>
            <p:cNvPr id="187" name="Google Shape;187;p8"/>
            <p:cNvSpPr/>
            <p:nvPr/>
          </p:nvSpPr>
          <p:spPr>
            <a:xfrm>
              <a:off x="11246282" y="1099549"/>
              <a:ext cx="199687" cy="767596"/>
            </a:xfrm>
            <a:custGeom>
              <a:avLst/>
              <a:gdLst/>
              <a:ahLst/>
              <a:cxnLst/>
              <a:rect l="l" t="t" r="r" b="b"/>
              <a:pathLst>
                <a:path w="120000" h="120000" extrusionOk="0">
                  <a:moveTo>
                    <a:pt x="0" y="0"/>
                  </a:moveTo>
                  <a:lnTo>
                    <a:pt x="0" y="120000"/>
                  </a:lnTo>
                  <a:lnTo>
                    <a:pt x="120000" y="120000"/>
                  </a:lnTo>
                </a:path>
              </a:pathLst>
            </a:custGeom>
            <a:noFill/>
            <a:ln w="12700" cap="flat" cmpd="sng">
              <a:solidFill>
                <a:srgbClr val="3A66B1"/>
              </a:solidFill>
              <a:prstDash val="solid"/>
              <a:miter lim="800000"/>
              <a:headEnd type="none" w="sm" len="sm"/>
              <a:tailEnd type="none" w="sm" len="sm"/>
            </a:ln>
          </p:spPr>
        </p:sp>
        <p:sp>
          <p:nvSpPr>
            <p:cNvPr id="188" name="Google Shape;188;p8"/>
            <p:cNvSpPr/>
            <p:nvPr/>
          </p:nvSpPr>
          <p:spPr>
            <a:xfrm>
              <a:off x="11246282" y="1099549"/>
              <a:ext cx="199687" cy="301789"/>
            </a:xfrm>
            <a:custGeom>
              <a:avLst/>
              <a:gdLst/>
              <a:ahLst/>
              <a:cxnLst/>
              <a:rect l="l" t="t" r="r" b="b"/>
              <a:pathLst>
                <a:path w="120000" h="120000" extrusionOk="0">
                  <a:moveTo>
                    <a:pt x="0" y="0"/>
                  </a:moveTo>
                  <a:lnTo>
                    <a:pt x="0" y="120000"/>
                  </a:lnTo>
                  <a:lnTo>
                    <a:pt x="120000" y="120000"/>
                  </a:lnTo>
                </a:path>
              </a:pathLst>
            </a:custGeom>
            <a:noFill/>
            <a:ln w="12700" cap="flat" cmpd="sng">
              <a:solidFill>
                <a:srgbClr val="3A66B1"/>
              </a:solidFill>
              <a:prstDash val="solid"/>
              <a:miter lim="800000"/>
              <a:headEnd type="none" w="sm" len="sm"/>
              <a:tailEnd type="none" w="sm" len="sm"/>
            </a:ln>
          </p:spPr>
        </p:sp>
        <p:sp>
          <p:nvSpPr>
            <p:cNvPr id="189" name="Google Shape;189;p8"/>
            <p:cNvSpPr/>
            <p:nvPr/>
          </p:nvSpPr>
          <p:spPr>
            <a:xfrm>
              <a:off x="9189313" y="154638"/>
              <a:ext cx="2589467" cy="616878"/>
            </a:xfrm>
            <a:custGeom>
              <a:avLst/>
              <a:gdLst/>
              <a:ahLst/>
              <a:cxnLst/>
              <a:rect l="l" t="t" r="r" b="b"/>
              <a:pathLst>
                <a:path w="120000" h="120000" extrusionOk="0">
                  <a:moveTo>
                    <a:pt x="0" y="0"/>
                  </a:moveTo>
                  <a:lnTo>
                    <a:pt x="0" y="106600"/>
                  </a:lnTo>
                  <a:lnTo>
                    <a:pt x="120000" y="106600"/>
                  </a:lnTo>
                  <a:lnTo>
                    <a:pt x="120000" y="120000"/>
                  </a:lnTo>
                </a:path>
              </a:pathLst>
            </a:custGeom>
            <a:noFill/>
            <a:ln w="12700" cap="flat" cmpd="sng">
              <a:solidFill>
                <a:srgbClr val="345A99"/>
              </a:solidFill>
              <a:prstDash val="solid"/>
              <a:miter lim="800000"/>
              <a:headEnd type="none" w="sm" len="sm"/>
              <a:tailEnd type="none" w="sm" len="sm"/>
            </a:ln>
          </p:spPr>
        </p:sp>
        <p:sp>
          <p:nvSpPr>
            <p:cNvPr id="190" name="Google Shape;190;p8"/>
            <p:cNvSpPr/>
            <p:nvPr/>
          </p:nvSpPr>
          <p:spPr>
            <a:xfrm>
              <a:off x="10235314" y="1099549"/>
              <a:ext cx="123344" cy="1233402"/>
            </a:xfrm>
            <a:custGeom>
              <a:avLst/>
              <a:gdLst/>
              <a:ahLst/>
              <a:cxnLst/>
              <a:rect l="l" t="t" r="r" b="b"/>
              <a:pathLst>
                <a:path w="120000" h="120000" extrusionOk="0">
                  <a:moveTo>
                    <a:pt x="0" y="0"/>
                  </a:moveTo>
                  <a:lnTo>
                    <a:pt x="0" y="120000"/>
                  </a:lnTo>
                  <a:lnTo>
                    <a:pt x="120000" y="120000"/>
                  </a:lnTo>
                </a:path>
              </a:pathLst>
            </a:custGeom>
            <a:noFill/>
            <a:ln w="12700" cap="flat" cmpd="sng">
              <a:solidFill>
                <a:srgbClr val="3A66B1"/>
              </a:solidFill>
              <a:prstDash val="solid"/>
              <a:miter lim="800000"/>
              <a:headEnd type="none" w="sm" len="sm"/>
              <a:tailEnd type="none" w="sm" len="sm"/>
            </a:ln>
          </p:spPr>
        </p:sp>
        <p:sp>
          <p:nvSpPr>
            <p:cNvPr id="191" name="Google Shape;191;p8"/>
            <p:cNvSpPr/>
            <p:nvPr/>
          </p:nvSpPr>
          <p:spPr>
            <a:xfrm>
              <a:off x="10235314" y="1099549"/>
              <a:ext cx="123344" cy="767596"/>
            </a:xfrm>
            <a:custGeom>
              <a:avLst/>
              <a:gdLst/>
              <a:ahLst/>
              <a:cxnLst/>
              <a:rect l="l" t="t" r="r" b="b"/>
              <a:pathLst>
                <a:path w="120000" h="120000" extrusionOk="0">
                  <a:moveTo>
                    <a:pt x="0" y="0"/>
                  </a:moveTo>
                  <a:lnTo>
                    <a:pt x="0" y="120000"/>
                  </a:lnTo>
                  <a:lnTo>
                    <a:pt x="120000" y="120000"/>
                  </a:lnTo>
                </a:path>
              </a:pathLst>
            </a:custGeom>
            <a:noFill/>
            <a:ln w="12700" cap="flat" cmpd="sng">
              <a:solidFill>
                <a:srgbClr val="3A66B1"/>
              </a:solidFill>
              <a:prstDash val="solid"/>
              <a:miter lim="800000"/>
              <a:headEnd type="none" w="sm" len="sm"/>
              <a:tailEnd type="none" w="sm" len="sm"/>
            </a:ln>
          </p:spPr>
        </p:sp>
        <p:sp>
          <p:nvSpPr>
            <p:cNvPr id="192" name="Google Shape;192;p8"/>
            <p:cNvSpPr/>
            <p:nvPr/>
          </p:nvSpPr>
          <p:spPr>
            <a:xfrm>
              <a:off x="10235314" y="1099549"/>
              <a:ext cx="123344" cy="301789"/>
            </a:xfrm>
            <a:custGeom>
              <a:avLst/>
              <a:gdLst/>
              <a:ahLst/>
              <a:cxnLst/>
              <a:rect l="l" t="t" r="r" b="b"/>
              <a:pathLst>
                <a:path w="120000" h="120000" extrusionOk="0">
                  <a:moveTo>
                    <a:pt x="0" y="0"/>
                  </a:moveTo>
                  <a:lnTo>
                    <a:pt x="0" y="120000"/>
                  </a:lnTo>
                  <a:lnTo>
                    <a:pt x="120000" y="120000"/>
                  </a:lnTo>
                </a:path>
              </a:pathLst>
            </a:custGeom>
            <a:noFill/>
            <a:ln w="12700" cap="flat" cmpd="sng">
              <a:solidFill>
                <a:srgbClr val="3A66B1"/>
              </a:solidFill>
              <a:prstDash val="solid"/>
              <a:miter lim="800000"/>
              <a:headEnd type="none" w="sm" len="sm"/>
              <a:tailEnd type="none" w="sm" len="sm"/>
            </a:ln>
          </p:spPr>
        </p:sp>
        <p:sp>
          <p:nvSpPr>
            <p:cNvPr id="193" name="Google Shape;193;p8"/>
            <p:cNvSpPr/>
            <p:nvPr/>
          </p:nvSpPr>
          <p:spPr>
            <a:xfrm>
              <a:off x="9189313" y="154638"/>
              <a:ext cx="1374920" cy="616878"/>
            </a:xfrm>
            <a:custGeom>
              <a:avLst/>
              <a:gdLst/>
              <a:ahLst/>
              <a:cxnLst/>
              <a:rect l="l" t="t" r="r" b="b"/>
              <a:pathLst>
                <a:path w="120000" h="120000" extrusionOk="0">
                  <a:moveTo>
                    <a:pt x="0" y="0"/>
                  </a:moveTo>
                  <a:lnTo>
                    <a:pt x="0" y="106600"/>
                  </a:lnTo>
                  <a:lnTo>
                    <a:pt x="120000" y="106600"/>
                  </a:lnTo>
                  <a:lnTo>
                    <a:pt x="120000" y="120000"/>
                  </a:lnTo>
                </a:path>
              </a:pathLst>
            </a:custGeom>
            <a:noFill/>
            <a:ln w="12700" cap="flat" cmpd="sng">
              <a:solidFill>
                <a:srgbClr val="345A99"/>
              </a:solidFill>
              <a:prstDash val="solid"/>
              <a:miter lim="800000"/>
              <a:headEnd type="none" w="sm" len="sm"/>
              <a:tailEnd type="none" w="sm" len="sm"/>
            </a:ln>
          </p:spPr>
        </p:sp>
        <p:sp>
          <p:nvSpPr>
            <p:cNvPr id="194" name="Google Shape;194;p8"/>
            <p:cNvSpPr/>
            <p:nvPr/>
          </p:nvSpPr>
          <p:spPr>
            <a:xfrm>
              <a:off x="9444605" y="1503452"/>
              <a:ext cx="120215" cy="1233402"/>
            </a:xfrm>
            <a:custGeom>
              <a:avLst/>
              <a:gdLst/>
              <a:ahLst/>
              <a:cxnLst/>
              <a:rect l="l" t="t" r="r" b="b"/>
              <a:pathLst>
                <a:path w="120000" h="120000" extrusionOk="0">
                  <a:moveTo>
                    <a:pt x="0" y="0"/>
                  </a:moveTo>
                  <a:lnTo>
                    <a:pt x="0" y="120000"/>
                  </a:lnTo>
                  <a:lnTo>
                    <a:pt x="120000" y="120000"/>
                  </a:lnTo>
                </a:path>
              </a:pathLst>
            </a:custGeom>
            <a:noFill/>
            <a:ln w="12700" cap="flat" cmpd="sng">
              <a:solidFill>
                <a:srgbClr val="3A66B1"/>
              </a:solidFill>
              <a:prstDash val="solid"/>
              <a:miter lim="800000"/>
              <a:headEnd type="none" w="sm" len="sm"/>
              <a:tailEnd type="none" w="sm" len="sm"/>
            </a:ln>
          </p:spPr>
        </p:sp>
        <p:sp>
          <p:nvSpPr>
            <p:cNvPr id="195" name="Google Shape;195;p8"/>
            <p:cNvSpPr/>
            <p:nvPr/>
          </p:nvSpPr>
          <p:spPr>
            <a:xfrm>
              <a:off x="9444605" y="1503452"/>
              <a:ext cx="120215" cy="767596"/>
            </a:xfrm>
            <a:custGeom>
              <a:avLst/>
              <a:gdLst/>
              <a:ahLst/>
              <a:cxnLst/>
              <a:rect l="l" t="t" r="r" b="b"/>
              <a:pathLst>
                <a:path w="120000" h="120000" extrusionOk="0">
                  <a:moveTo>
                    <a:pt x="0" y="0"/>
                  </a:moveTo>
                  <a:lnTo>
                    <a:pt x="0" y="120000"/>
                  </a:lnTo>
                  <a:lnTo>
                    <a:pt x="120000" y="120000"/>
                  </a:lnTo>
                </a:path>
              </a:pathLst>
            </a:custGeom>
            <a:noFill/>
            <a:ln w="12700" cap="flat" cmpd="sng">
              <a:solidFill>
                <a:srgbClr val="3A66B1"/>
              </a:solidFill>
              <a:prstDash val="solid"/>
              <a:miter lim="800000"/>
              <a:headEnd type="none" w="sm" len="sm"/>
              <a:tailEnd type="none" w="sm" len="sm"/>
            </a:ln>
          </p:spPr>
        </p:sp>
        <p:sp>
          <p:nvSpPr>
            <p:cNvPr id="196" name="Google Shape;196;p8"/>
            <p:cNvSpPr/>
            <p:nvPr/>
          </p:nvSpPr>
          <p:spPr>
            <a:xfrm>
              <a:off x="9444605" y="1503452"/>
              <a:ext cx="120215" cy="301789"/>
            </a:xfrm>
            <a:custGeom>
              <a:avLst/>
              <a:gdLst/>
              <a:ahLst/>
              <a:cxnLst/>
              <a:rect l="l" t="t" r="r" b="b"/>
              <a:pathLst>
                <a:path w="120000" h="120000" extrusionOk="0">
                  <a:moveTo>
                    <a:pt x="0" y="0"/>
                  </a:moveTo>
                  <a:lnTo>
                    <a:pt x="0" y="120000"/>
                  </a:lnTo>
                  <a:lnTo>
                    <a:pt x="120000" y="120000"/>
                  </a:lnTo>
                </a:path>
              </a:pathLst>
            </a:custGeom>
            <a:noFill/>
            <a:ln w="12700" cap="flat" cmpd="sng">
              <a:solidFill>
                <a:srgbClr val="3A66B1"/>
              </a:solidFill>
              <a:prstDash val="solid"/>
              <a:miter lim="800000"/>
              <a:headEnd type="none" w="sm" len="sm"/>
              <a:tailEnd type="none" w="sm" len="sm"/>
            </a:ln>
          </p:spPr>
        </p:sp>
        <p:sp>
          <p:nvSpPr>
            <p:cNvPr id="197" name="Google Shape;197;p8"/>
            <p:cNvSpPr/>
            <p:nvPr/>
          </p:nvSpPr>
          <p:spPr>
            <a:xfrm>
              <a:off x="9187972" y="1037646"/>
              <a:ext cx="577207" cy="137773"/>
            </a:xfrm>
            <a:custGeom>
              <a:avLst/>
              <a:gdLst/>
              <a:ahLst/>
              <a:cxnLst/>
              <a:rect l="l" t="t" r="r" b="b"/>
              <a:pathLst>
                <a:path w="120000" h="120000" extrusionOk="0">
                  <a:moveTo>
                    <a:pt x="0" y="0"/>
                  </a:moveTo>
                  <a:lnTo>
                    <a:pt x="0" y="60000"/>
                  </a:lnTo>
                  <a:lnTo>
                    <a:pt x="120000" y="60000"/>
                  </a:lnTo>
                  <a:lnTo>
                    <a:pt x="120000" y="120000"/>
                  </a:lnTo>
                </a:path>
              </a:pathLst>
            </a:custGeom>
            <a:noFill/>
            <a:ln w="12700" cap="flat" cmpd="sng">
              <a:solidFill>
                <a:srgbClr val="3A66B1"/>
              </a:solidFill>
              <a:prstDash val="solid"/>
              <a:miter lim="800000"/>
              <a:headEnd type="none" w="sm" len="sm"/>
              <a:tailEnd type="none" w="sm" len="sm"/>
            </a:ln>
          </p:spPr>
        </p:sp>
        <p:sp>
          <p:nvSpPr>
            <p:cNvPr id="198" name="Google Shape;198;p8"/>
            <p:cNvSpPr/>
            <p:nvPr/>
          </p:nvSpPr>
          <p:spPr>
            <a:xfrm>
              <a:off x="8672572" y="1969259"/>
              <a:ext cx="98409" cy="767596"/>
            </a:xfrm>
            <a:custGeom>
              <a:avLst/>
              <a:gdLst/>
              <a:ahLst/>
              <a:cxnLst/>
              <a:rect l="l" t="t" r="r" b="b"/>
              <a:pathLst>
                <a:path w="120000" h="120000" extrusionOk="0">
                  <a:moveTo>
                    <a:pt x="0" y="0"/>
                  </a:moveTo>
                  <a:lnTo>
                    <a:pt x="0" y="120000"/>
                  </a:lnTo>
                  <a:lnTo>
                    <a:pt x="120000" y="120000"/>
                  </a:lnTo>
                </a:path>
              </a:pathLst>
            </a:custGeom>
            <a:noFill/>
            <a:ln w="12700" cap="flat" cmpd="sng">
              <a:solidFill>
                <a:srgbClr val="3A66B1"/>
              </a:solidFill>
              <a:prstDash val="solid"/>
              <a:miter lim="800000"/>
              <a:headEnd type="none" w="sm" len="sm"/>
              <a:tailEnd type="none" w="sm" len="sm"/>
            </a:ln>
          </p:spPr>
        </p:sp>
        <p:sp>
          <p:nvSpPr>
            <p:cNvPr id="199" name="Google Shape;199;p8"/>
            <p:cNvSpPr/>
            <p:nvPr/>
          </p:nvSpPr>
          <p:spPr>
            <a:xfrm>
              <a:off x="8672572" y="1969259"/>
              <a:ext cx="98409" cy="301789"/>
            </a:xfrm>
            <a:custGeom>
              <a:avLst/>
              <a:gdLst/>
              <a:ahLst/>
              <a:cxnLst/>
              <a:rect l="l" t="t" r="r" b="b"/>
              <a:pathLst>
                <a:path w="120000" h="120000" extrusionOk="0">
                  <a:moveTo>
                    <a:pt x="0" y="0"/>
                  </a:moveTo>
                  <a:lnTo>
                    <a:pt x="0" y="120000"/>
                  </a:lnTo>
                  <a:lnTo>
                    <a:pt x="120000" y="120000"/>
                  </a:lnTo>
                </a:path>
              </a:pathLst>
            </a:custGeom>
            <a:noFill/>
            <a:ln w="12700" cap="flat" cmpd="sng">
              <a:solidFill>
                <a:srgbClr val="3A66B1"/>
              </a:solidFill>
              <a:prstDash val="solid"/>
              <a:miter lim="800000"/>
              <a:headEnd type="none" w="sm" len="sm"/>
              <a:tailEnd type="none" w="sm" len="sm"/>
            </a:ln>
          </p:spPr>
        </p:sp>
        <p:sp>
          <p:nvSpPr>
            <p:cNvPr id="200" name="Google Shape;200;p8"/>
            <p:cNvSpPr/>
            <p:nvPr/>
          </p:nvSpPr>
          <p:spPr>
            <a:xfrm>
              <a:off x="8538079" y="1503452"/>
              <a:ext cx="396919" cy="137773"/>
            </a:xfrm>
            <a:custGeom>
              <a:avLst/>
              <a:gdLst/>
              <a:ahLst/>
              <a:cxnLst/>
              <a:rect l="l" t="t" r="r" b="b"/>
              <a:pathLst>
                <a:path w="120000" h="120000" extrusionOk="0">
                  <a:moveTo>
                    <a:pt x="0" y="0"/>
                  </a:moveTo>
                  <a:lnTo>
                    <a:pt x="0" y="60000"/>
                  </a:lnTo>
                  <a:lnTo>
                    <a:pt x="120000" y="60000"/>
                  </a:lnTo>
                  <a:lnTo>
                    <a:pt x="120000" y="120000"/>
                  </a:lnTo>
                </a:path>
              </a:pathLst>
            </a:custGeom>
            <a:noFill/>
            <a:ln w="12700" cap="flat" cmpd="sng">
              <a:solidFill>
                <a:srgbClr val="3A66B1"/>
              </a:solidFill>
              <a:prstDash val="solid"/>
              <a:miter lim="800000"/>
              <a:headEnd type="none" w="sm" len="sm"/>
              <a:tailEnd type="none" w="sm" len="sm"/>
            </a:ln>
          </p:spPr>
        </p:sp>
        <p:sp>
          <p:nvSpPr>
            <p:cNvPr id="201" name="Google Shape;201;p8"/>
            <p:cNvSpPr/>
            <p:nvPr/>
          </p:nvSpPr>
          <p:spPr>
            <a:xfrm>
              <a:off x="8141159" y="1503452"/>
              <a:ext cx="396919" cy="137773"/>
            </a:xfrm>
            <a:custGeom>
              <a:avLst/>
              <a:gdLst/>
              <a:ahLst/>
              <a:cxnLst/>
              <a:rect l="l" t="t" r="r" b="b"/>
              <a:pathLst>
                <a:path w="120000" h="120000" extrusionOk="0">
                  <a:moveTo>
                    <a:pt x="120000" y="0"/>
                  </a:moveTo>
                  <a:lnTo>
                    <a:pt x="120000" y="60000"/>
                  </a:lnTo>
                  <a:lnTo>
                    <a:pt x="0" y="60000"/>
                  </a:lnTo>
                  <a:lnTo>
                    <a:pt x="0" y="120000"/>
                  </a:lnTo>
                </a:path>
              </a:pathLst>
            </a:custGeom>
            <a:noFill/>
            <a:ln w="12700" cap="flat" cmpd="sng">
              <a:solidFill>
                <a:srgbClr val="3A66B1"/>
              </a:solidFill>
              <a:prstDash val="solid"/>
              <a:miter lim="800000"/>
              <a:headEnd type="none" w="sm" len="sm"/>
              <a:tailEnd type="none" w="sm" len="sm"/>
            </a:ln>
          </p:spPr>
        </p:sp>
        <p:sp>
          <p:nvSpPr>
            <p:cNvPr id="202" name="Google Shape;202;p8"/>
            <p:cNvSpPr/>
            <p:nvPr/>
          </p:nvSpPr>
          <p:spPr>
            <a:xfrm>
              <a:off x="8538079" y="1037646"/>
              <a:ext cx="649893" cy="137773"/>
            </a:xfrm>
            <a:custGeom>
              <a:avLst/>
              <a:gdLst/>
              <a:ahLst/>
              <a:cxnLst/>
              <a:rect l="l" t="t" r="r" b="b"/>
              <a:pathLst>
                <a:path w="120000" h="120000" extrusionOk="0">
                  <a:moveTo>
                    <a:pt x="120000" y="0"/>
                  </a:moveTo>
                  <a:lnTo>
                    <a:pt x="120000" y="60000"/>
                  </a:lnTo>
                  <a:lnTo>
                    <a:pt x="0" y="60000"/>
                  </a:lnTo>
                  <a:lnTo>
                    <a:pt x="0" y="120000"/>
                  </a:lnTo>
                </a:path>
              </a:pathLst>
            </a:custGeom>
            <a:noFill/>
            <a:ln w="12700" cap="flat" cmpd="sng">
              <a:solidFill>
                <a:srgbClr val="3A66B1"/>
              </a:solidFill>
              <a:prstDash val="solid"/>
              <a:miter lim="800000"/>
              <a:headEnd type="none" w="sm" len="sm"/>
              <a:tailEnd type="none" w="sm" len="sm"/>
            </a:ln>
          </p:spPr>
        </p:sp>
        <p:sp>
          <p:nvSpPr>
            <p:cNvPr id="203" name="Google Shape;203;p8"/>
            <p:cNvSpPr/>
            <p:nvPr/>
          </p:nvSpPr>
          <p:spPr>
            <a:xfrm>
              <a:off x="9142252" y="154638"/>
              <a:ext cx="91440" cy="616878"/>
            </a:xfrm>
            <a:custGeom>
              <a:avLst/>
              <a:gdLst/>
              <a:ahLst/>
              <a:cxnLst/>
              <a:rect l="l" t="t" r="r" b="b"/>
              <a:pathLst>
                <a:path w="120000" h="120000" extrusionOk="0">
                  <a:moveTo>
                    <a:pt x="61760" y="0"/>
                  </a:moveTo>
                  <a:lnTo>
                    <a:pt x="61760" y="106600"/>
                  </a:lnTo>
                  <a:lnTo>
                    <a:pt x="60000" y="106600"/>
                  </a:lnTo>
                  <a:lnTo>
                    <a:pt x="60000" y="120000"/>
                  </a:lnTo>
                </a:path>
              </a:pathLst>
            </a:custGeom>
            <a:noFill/>
            <a:ln w="12700" cap="flat" cmpd="sng">
              <a:solidFill>
                <a:srgbClr val="345A99"/>
              </a:solidFill>
              <a:prstDash val="solid"/>
              <a:miter lim="800000"/>
              <a:headEnd type="none" w="sm" len="sm"/>
              <a:tailEnd type="none" w="sm" len="sm"/>
            </a:ln>
          </p:spPr>
        </p:sp>
        <p:sp>
          <p:nvSpPr>
            <p:cNvPr id="204" name="Google Shape;204;p8"/>
            <p:cNvSpPr/>
            <p:nvPr/>
          </p:nvSpPr>
          <p:spPr>
            <a:xfrm>
              <a:off x="6920878" y="1565355"/>
              <a:ext cx="98409" cy="767596"/>
            </a:xfrm>
            <a:custGeom>
              <a:avLst/>
              <a:gdLst/>
              <a:ahLst/>
              <a:cxnLst/>
              <a:rect l="l" t="t" r="r" b="b"/>
              <a:pathLst>
                <a:path w="120000" h="120000" extrusionOk="0">
                  <a:moveTo>
                    <a:pt x="0" y="0"/>
                  </a:moveTo>
                  <a:lnTo>
                    <a:pt x="0" y="120000"/>
                  </a:lnTo>
                  <a:lnTo>
                    <a:pt x="120000" y="120000"/>
                  </a:lnTo>
                </a:path>
              </a:pathLst>
            </a:custGeom>
            <a:noFill/>
            <a:ln w="12700" cap="flat" cmpd="sng">
              <a:solidFill>
                <a:srgbClr val="3A66B1"/>
              </a:solidFill>
              <a:prstDash val="solid"/>
              <a:miter lim="800000"/>
              <a:headEnd type="none" w="sm" len="sm"/>
              <a:tailEnd type="none" w="sm" len="sm"/>
            </a:ln>
          </p:spPr>
        </p:sp>
        <p:sp>
          <p:nvSpPr>
            <p:cNvPr id="205" name="Google Shape;205;p8"/>
            <p:cNvSpPr/>
            <p:nvPr/>
          </p:nvSpPr>
          <p:spPr>
            <a:xfrm>
              <a:off x="6920878" y="1565355"/>
              <a:ext cx="98409" cy="301789"/>
            </a:xfrm>
            <a:custGeom>
              <a:avLst/>
              <a:gdLst/>
              <a:ahLst/>
              <a:cxnLst/>
              <a:rect l="l" t="t" r="r" b="b"/>
              <a:pathLst>
                <a:path w="120000" h="120000" extrusionOk="0">
                  <a:moveTo>
                    <a:pt x="0" y="0"/>
                  </a:moveTo>
                  <a:lnTo>
                    <a:pt x="0" y="120000"/>
                  </a:lnTo>
                  <a:lnTo>
                    <a:pt x="120000" y="120000"/>
                  </a:lnTo>
                </a:path>
              </a:pathLst>
            </a:custGeom>
            <a:noFill/>
            <a:ln w="12700" cap="flat" cmpd="sng">
              <a:solidFill>
                <a:srgbClr val="3A66B1"/>
              </a:solidFill>
              <a:prstDash val="solid"/>
              <a:miter lim="800000"/>
              <a:headEnd type="none" w="sm" len="sm"/>
              <a:tailEnd type="none" w="sm" len="sm"/>
            </a:ln>
          </p:spPr>
        </p:sp>
        <p:sp>
          <p:nvSpPr>
            <p:cNvPr id="206" name="Google Shape;206;p8"/>
            <p:cNvSpPr/>
            <p:nvPr/>
          </p:nvSpPr>
          <p:spPr>
            <a:xfrm>
              <a:off x="6389465" y="1099549"/>
              <a:ext cx="793838" cy="137773"/>
            </a:xfrm>
            <a:custGeom>
              <a:avLst/>
              <a:gdLst/>
              <a:ahLst/>
              <a:cxnLst/>
              <a:rect l="l" t="t" r="r" b="b"/>
              <a:pathLst>
                <a:path w="120000" h="120000" extrusionOk="0">
                  <a:moveTo>
                    <a:pt x="0" y="0"/>
                  </a:moveTo>
                  <a:lnTo>
                    <a:pt x="0" y="60000"/>
                  </a:lnTo>
                  <a:lnTo>
                    <a:pt x="120000" y="60000"/>
                  </a:lnTo>
                  <a:lnTo>
                    <a:pt x="120000" y="120000"/>
                  </a:lnTo>
                </a:path>
              </a:pathLst>
            </a:custGeom>
            <a:noFill/>
            <a:ln w="12700" cap="flat" cmpd="sng">
              <a:solidFill>
                <a:srgbClr val="3A66B1"/>
              </a:solidFill>
              <a:prstDash val="solid"/>
              <a:miter lim="800000"/>
              <a:headEnd type="none" w="sm" len="sm"/>
              <a:tailEnd type="none" w="sm" len="sm"/>
            </a:ln>
          </p:spPr>
        </p:sp>
        <p:sp>
          <p:nvSpPr>
            <p:cNvPr id="207" name="Google Shape;207;p8"/>
            <p:cNvSpPr/>
            <p:nvPr/>
          </p:nvSpPr>
          <p:spPr>
            <a:xfrm>
              <a:off x="6343745" y="1099549"/>
              <a:ext cx="91440" cy="137773"/>
            </a:xfrm>
            <a:custGeom>
              <a:avLst/>
              <a:gdLst/>
              <a:ahLst/>
              <a:cxnLst/>
              <a:rect l="l" t="t" r="r" b="b"/>
              <a:pathLst>
                <a:path w="120000" h="120000" extrusionOk="0">
                  <a:moveTo>
                    <a:pt x="60000" y="0"/>
                  </a:moveTo>
                  <a:lnTo>
                    <a:pt x="60000" y="120000"/>
                  </a:lnTo>
                </a:path>
              </a:pathLst>
            </a:custGeom>
            <a:noFill/>
            <a:ln w="12700" cap="flat" cmpd="sng">
              <a:solidFill>
                <a:srgbClr val="3A66B1"/>
              </a:solidFill>
              <a:prstDash val="solid"/>
              <a:miter lim="800000"/>
              <a:headEnd type="none" w="sm" len="sm"/>
              <a:tailEnd type="none" w="sm" len="sm"/>
            </a:ln>
          </p:spPr>
        </p:sp>
        <p:sp>
          <p:nvSpPr>
            <p:cNvPr id="208" name="Google Shape;208;p8"/>
            <p:cNvSpPr/>
            <p:nvPr/>
          </p:nvSpPr>
          <p:spPr>
            <a:xfrm>
              <a:off x="5595627" y="1099549"/>
              <a:ext cx="793838" cy="137773"/>
            </a:xfrm>
            <a:custGeom>
              <a:avLst/>
              <a:gdLst/>
              <a:ahLst/>
              <a:cxnLst/>
              <a:rect l="l" t="t" r="r" b="b"/>
              <a:pathLst>
                <a:path w="120000" h="120000" extrusionOk="0">
                  <a:moveTo>
                    <a:pt x="120000" y="0"/>
                  </a:moveTo>
                  <a:lnTo>
                    <a:pt x="120000" y="60000"/>
                  </a:lnTo>
                  <a:lnTo>
                    <a:pt x="0" y="60000"/>
                  </a:lnTo>
                  <a:lnTo>
                    <a:pt x="0" y="120000"/>
                  </a:lnTo>
                </a:path>
              </a:pathLst>
            </a:custGeom>
            <a:noFill/>
            <a:ln w="12700" cap="flat" cmpd="sng">
              <a:solidFill>
                <a:srgbClr val="3A66B1"/>
              </a:solidFill>
              <a:prstDash val="solid"/>
              <a:miter lim="800000"/>
              <a:headEnd type="none" w="sm" len="sm"/>
              <a:tailEnd type="none" w="sm" len="sm"/>
            </a:ln>
          </p:spPr>
        </p:sp>
        <p:sp>
          <p:nvSpPr>
            <p:cNvPr id="209" name="Google Shape;209;p8"/>
            <p:cNvSpPr/>
            <p:nvPr/>
          </p:nvSpPr>
          <p:spPr>
            <a:xfrm>
              <a:off x="6389465" y="154638"/>
              <a:ext cx="2799847" cy="616878"/>
            </a:xfrm>
            <a:custGeom>
              <a:avLst/>
              <a:gdLst/>
              <a:ahLst/>
              <a:cxnLst/>
              <a:rect l="l" t="t" r="r" b="b"/>
              <a:pathLst>
                <a:path w="120000" h="120000" extrusionOk="0">
                  <a:moveTo>
                    <a:pt x="120000" y="0"/>
                  </a:moveTo>
                  <a:lnTo>
                    <a:pt x="120000" y="106600"/>
                  </a:lnTo>
                  <a:lnTo>
                    <a:pt x="0" y="106600"/>
                  </a:lnTo>
                  <a:lnTo>
                    <a:pt x="0" y="120000"/>
                  </a:lnTo>
                </a:path>
              </a:pathLst>
            </a:custGeom>
            <a:noFill/>
            <a:ln w="12700" cap="flat" cmpd="sng">
              <a:solidFill>
                <a:srgbClr val="345A99"/>
              </a:solidFill>
              <a:prstDash val="solid"/>
              <a:miter lim="800000"/>
              <a:headEnd type="none" w="sm" len="sm"/>
              <a:tailEnd type="none" w="sm" len="sm"/>
            </a:ln>
          </p:spPr>
        </p:sp>
        <p:sp>
          <p:nvSpPr>
            <p:cNvPr id="210" name="Google Shape;210;p8"/>
            <p:cNvSpPr/>
            <p:nvPr/>
          </p:nvSpPr>
          <p:spPr>
            <a:xfrm>
              <a:off x="8333057" y="194"/>
              <a:ext cx="1712513" cy="154444"/>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Gill Sans Nova" panose="020B0602020104020203" pitchFamily="34" charset="0"/>
                <a:ea typeface="Avenir"/>
                <a:cs typeface="Avenir"/>
                <a:sym typeface="Avenir"/>
              </a:endParaRPr>
            </a:p>
          </p:txBody>
        </p:sp>
        <p:sp>
          <p:nvSpPr>
            <p:cNvPr id="211" name="Google Shape;211;p8"/>
            <p:cNvSpPr txBox="1"/>
            <p:nvPr/>
          </p:nvSpPr>
          <p:spPr>
            <a:xfrm>
              <a:off x="8328276" y="-42604"/>
              <a:ext cx="1712513" cy="266129"/>
            </a:xfrm>
            <a:prstGeom prst="rect">
              <a:avLst/>
            </a:prstGeom>
            <a:solidFill>
              <a:srgbClr val="0099CC"/>
            </a:solid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Clr>
                  <a:schemeClr val="lt1"/>
                </a:buClr>
                <a:buSzPts val="1000"/>
                <a:buFont typeface="DM Sans"/>
                <a:buNone/>
              </a:pPr>
              <a:r>
                <a:rPr lang="en-IN" sz="1200" b="0" i="0" u="none" strike="noStrike" cap="none" dirty="0">
                  <a:solidFill>
                    <a:schemeClr val="lt1"/>
                  </a:solidFill>
                  <a:latin typeface="Gill Sans Nova" panose="020B0602020104020203" pitchFamily="34" charset="0"/>
                  <a:ea typeface="Avenir"/>
                  <a:cs typeface="Avenir"/>
                  <a:sym typeface="Avenir"/>
                </a:rPr>
                <a:t>International Finance</a:t>
              </a:r>
              <a:endParaRPr sz="1200" b="0" i="0" u="none" strike="noStrike" cap="none" dirty="0">
                <a:solidFill>
                  <a:srgbClr val="000000"/>
                </a:solidFill>
                <a:latin typeface="Gill Sans Nova" panose="020B0602020104020203" pitchFamily="34" charset="0"/>
                <a:ea typeface="Avenir"/>
                <a:cs typeface="Avenir"/>
                <a:sym typeface="Avenir"/>
              </a:endParaRPr>
            </a:p>
          </p:txBody>
        </p:sp>
        <p:sp>
          <p:nvSpPr>
            <p:cNvPr id="212" name="Google Shape;212;p8"/>
            <p:cNvSpPr/>
            <p:nvPr/>
          </p:nvSpPr>
          <p:spPr>
            <a:xfrm>
              <a:off x="5934222" y="771517"/>
              <a:ext cx="910487" cy="328032"/>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Gill Sans Nova" panose="020B0602020104020203" pitchFamily="34" charset="0"/>
                <a:ea typeface="Avenir"/>
                <a:cs typeface="Avenir"/>
                <a:sym typeface="Avenir"/>
              </a:endParaRPr>
            </a:p>
          </p:txBody>
        </p:sp>
        <p:sp>
          <p:nvSpPr>
            <p:cNvPr id="213" name="Google Shape;213;p8"/>
            <p:cNvSpPr txBox="1"/>
            <p:nvPr/>
          </p:nvSpPr>
          <p:spPr>
            <a:xfrm>
              <a:off x="5934222" y="771517"/>
              <a:ext cx="910487" cy="328032"/>
            </a:xfrm>
            <a:prstGeom prst="rect">
              <a:avLst/>
            </a:prstGeom>
            <a:solidFill>
              <a:srgbClr val="0099CC"/>
            </a:solid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Clr>
                  <a:schemeClr val="lt1"/>
                </a:buClr>
                <a:buSzPts val="1000"/>
                <a:buFont typeface="DM Sans"/>
                <a:buNone/>
              </a:pPr>
              <a:r>
                <a:rPr lang="en-IN" sz="1200" b="0" i="0" u="none" strike="noStrike" cap="none" dirty="0">
                  <a:solidFill>
                    <a:schemeClr val="lt1"/>
                  </a:solidFill>
                  <a:latin typeface="Gill Sans Nova" panose="020B0602020104020203" pitchFamily="34" charset="0"/>
                  <a:ea typeface="Avenir"/>
                  <a:cs typeface="Avenir"/>
                  <a:sym typeface="Avenir"/>
                </a:rPr>
                <a:t>Multilateral (UNFCCC)</a:t>
              </a:r>
              <a:endParaRPr sz="1200" b="0" i="0" u="none" strike="noStrike" cap="none" dirty="0">
                <a:solidFill>
                  <a:srgbClr val="000000"/>
                </a:solidFill>
                <a:latin typeface="Gill Sans Nova" panose="020B0602020104020203" pitchFamily="34" charset="0"/>
                <a:ea typeface="Avenir"/>
                <a:cs typeface="Avenir"/>
                <a:sym typeface="Avenir"/>
              </a:endParaRPr>
            </a:p>
          </p:txBody>
        </p:sp>
        <p:sp>
          <p:nvSpPr>
            <p:cNvPr id="214" name="Google Shape;214;p8"/>
            <p:cNvSpPr/>
            <p:nvPr/>
          </p:nvSpPr>
          <p:spPr>
            <a:xfrm>
              <a:off x="5267594" y="1237323"/>
              <a:ext cx="656065" cy="328032"/>
            </a:xfrm>
            <a:prstGeom prst="rect">
              <a:avLst/>
            </a:prstGeom>
            <a:solidFill>
              <a:srgbClr val="00B05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Gill Sans Nova" panose="020B0602020104020203" pitchFamily="34" charset="0"/>
                <a:ea typeface="Avenir"/>
                <a:cs typeface="Avenir"/>
                <a:sym typeface="Avenir"/>
              </a:endParaRPr>
            </a:p>
          </p:txBody>
        </p:sp>
        <p:sp>
          <p:nvSpPr>
            <p:cNvPr id="215" name="Google Shape;215;p8"/>
            <p:cNvSpPr txBox="1"/>
            <p:nvPr/>
          </p:nvSpPr>
          <p:spPr>
            <a:xfrm>
              <a:off x="5294965" y="1237323"/>
              <a:ext cx="656065" cy="328032"/>
            </a:xfrm>
            <a:prstGeom prst="rect">
              <a:avLst/>
            </a:prstGeom>
            <a:solidFill>
              <a:srgbClr val="339933"/>
            </a:solid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Clr>
                  <a:schemeClr val="lt1"/>
                </a:buClr>
                <a:buSzPts val="1000"/>
                <a:buFont typeface="DM Sans"/>
                <a:buNone/>
              </a:pPr>
              <a:r>
                <a:rPr lang="en-IN" sz="1200" b="0" i="0" u="none" strike="noStrike" cap="none" dirty="0">
                  <a:solidFill>
                    <a:schemeClr val="lt1"/>
                  </a:solidFill>
                  <a:latin typeface="Gill Sans Nova" panose="020B0602020104020203" pitchFamily="34" charset="0"/>
                  <a:ea typeface="Avenir"/>
                  <a:cs typeface="Avenir"/>
                  <a:sym typeface="Avenir"/>
                </a:rPr>
                <a:t>AF</a:t>
              </a:r>
              <a:endParaRPr sz="1200" b="0" i="0" u="none" strike="noStrike" cap="none" dirty="0">
                <a:solidFill>
                  <a:srgbClr val="000000"/>
                </a:solidFill>
                <a:latin typeface="Gill Sans Nova" panose="020B0602020104020203" pitchFamily="34" charset="0"/>
                <a:ea typeface="Avenir"/>
                <a:cs typeface="Avenir"/>
                <a:sym typeface="Avenir"/>
              </a:endParaRPr>
            </a:p>
          </p:txBody>
        </p:sp>
        <p:sp>
          <p:nvSpPr>
            <p:cNvPr id="216" name="Google Shape;216;p8"/>
            <p:cNvSpPr/>
            <p:nvPr/>
          </p:nvSpPr>
          <p:spPr>
            <a:xfrm>
              <a:off x="6061433" y="1237323"/>
              <a:ext cx="656065" cy="328032"/>
            </a:xfrm>
            <a:prstGeom prst="rect">
              <a:avLst/>
            </a:prstGeom>
            <a:solidFill>
              <a:srgbClr val="00B05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Gill Sans Nova" panose="020B0602020104020203" pitchFamily="34" charset="0"/>
                <a:ea typeface="Avenir"/>
                <a:cs typeface="Avenir"/>
                <a:sym typeface="Avenir"/>
              </a:endParaRPr>
            </a:p>
          </p:txBody>
        </p:sp>
        <p:sp>
          <p:nvSpPr>
            <p:cNvPr id="217" name="Google Shape;217;p8"/>
            <p:cNvSpPr txBox="1"/>
            <p:nvPr/>
          </p:nvSpPr>
          <p:spPr>
            <a:xfrm>
              <a:off x="6088804" y="1237323"/>
              <a:ext cx="656065" cy="328032"/>
            </a:xfrm>
            <a:prstGeom prst="rect">
              <a:avLst/>
            </a:prstGeom>
            <a:solidFill>
              <a:srgbClr val="339933"/>
            </a:solid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Clr>
                  <a:schemeClr val="lt1"/>
                </a:buClr>
                <a:buSzPts val="1000"/>
                <a:buFont typeface="DM Sans"/>
                <a:buNone/>
              </a:pPr>
              <a:r>
                <a:rPr lang="en-IN" sz="1200" b="0" i="0" u="none" strike="noStrike" cap="none" dirty="0">
                  <a:solidFill>
                    <a:schemeClr val="lt1"/>
                  </a:solidFill>
                  <a:latin typeface="Gill Sans Nova" panose="020B0602020104020203" pitchFamily="34" charset="0"/>
                  <a:ea typeface="Avenir"/>
                  <a:cs typeface="Avenir"/>
                  <a:sym typeface="Avenir"/>
                </a:rPr>
                <a:t>GCF</a:t>
              </a:r>
              <a:endParaRPr sz="1200" b="0" i="0" u="none" strike="noStrike" cap="none" dirty="0">
                <a:solidFill>
                  <a:srgbClr val="000000"/>
                </a:solidFill>
                <a:latin typeface="Gill Sans Nova" panose="020B0602020104020203" pitchFamily="34" charset="0"/>
                <a:ea typeface="Avenir"/>
                <a:cs typeface="Avenir"/>
                <a:sym typeface="Avenir"/>
              </a:endParaRPr>
            </a:p>
          </p:txBody>
        </p:sp>
        <p:sp>
          <p:nvSpPr>
            <p:cNvPr id="218" name="Google Shape;218;p8"/>
            <p:cNvSpPr/>
            <p:nvPr/>
          </p:nvSpPr>
          <p:spPr>
            <a:xfrm>
              <a:off x="6855272" y="1237323"/>
              <a:ext cx="656065" cy="328032"/>
            </a:xfrm>
            <a:prstGeom prst="rect">
              <a:avLst/>
            </a:prstGeom>
            <a:solidFill>
              <a:srgbClr val="00B05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Gill Sans Nova" panose="020B0602020104020203" pitchFamily="34" charset="0"/>
                <a:ea typeface="Avenir"/>
                <a:cs typeface="Avenir"/>
                <a:sym typeface="Avenir"/>
              </a:endParaRPr>
            </a:p>
          </p:txBody>
        </p:sp>
        <p:sp>
          <p:nvSpPr>
            <p:cNvPr id="219" name="Google Shape;219;p8"/>
            <p:cNvSpPr txBox="1"/>
            <p:nvPr/>
          </p:nvSpPr>
          <p:spPr>
            <a:xfrm>
              <a:off x="6882643" y="1237323"/>
              <a:ext cx="656065" cy="328032"/>
            </a:xfrm>
            <a:prstGeom prst="rect">
              <a:avLst/>
            </a:prstGeom>
            <a:solidFill>
              <a:srgbClr val="339933"/>
            </a:solid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Clr>
                  <a:schemeClr val="lt1"/>
                </a:buClr>
                <a:buSzPts val="1000"/>
                <a:buFont typeface="DM Sans"/>
                <a:buNone/>
              </a:pPr>
              <a:r>
                <a:rPr lang="en-IN" sz="1200" b="0" i="0" u="none" strike="noStrike" cap="none" dirty="0">
                  <a:solidFill>
                    <a:schemeClr val="lt1"/>
                  </a:solidFill>
                  <a:latin typeface="Gill Sans Nova" panose="020B0602020104020203" pitchFamily="34" charset="0"/>
                  <a:ea typeface="Avenir"/>
                  <a:cs typeface="Avenir"/>
                  <a:sym typeface="Avenir"/>
                </a:rPr>
                <a:t>GEF</a:t>
              </a:r>
              <a:endParaRPr sz="1200" b="0" i="0" u="none" strike="noStrike" cap="none" dirty="0">
                <a:solidFill>
                  <a:srgbClr val="000000"/>
                </a:solidFill>
                <a:latin typeface="Gill Sans Nova" panose="020B0602020104020203" pitchFamily="34" charset="0"/>
                <a:ea typeface="Avenir"/>
                <a:cs typeface="Avenir"/>
                <a:sym typeface="Avenir"/>
              </a:endParaRPr>
            </a:p>
          </p:txBody>
        </p:sp>
        <p:sp>
          <p:nvSpPr>
            <p:cNvPr id="220" name="Google Shape;220;p8"/>
            <p:cNvSpPr/>
            <p:nvPr/>
          </p:nvSpPr>
          <p:spPr>
            <a:xfrm>
              <a:off x="7019288" y="1703129"/>
              <a:ext cx="656065" cy="328032"/>
            </a:xfrm>
            <a:prstGeom prst="rect">
              <a:avLst/>
            </a:prstGeom>
            <a:solidFill>
              <a:srgbClr val="00B05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Gill Sans Nova" panose="020B0602020104020203" pitchFamily="34" charset="0"/>
                <a:ea typeface="Avenir"/>
                <a:cs typeface="Avenir"/>
                <a:sym typeface="Avenir"/>
              </a:endParaRPr>
            </a:p>
          </p:txBody>
        </p:sp>
        <p:sp>
          <p:nvSpPr>
            <p:cNvPr id="221" name="Google Shape;221;p8"/>
            <p:cNvSpPr txBox="1"/>
            <p:nvPr/>
          </p:nvSpPr>
          <p:spPr>
            <a:xfrm>
              <a:off x="7046659" y="1703129"/>
              <a:ext cx="656065" cy="328032"/>
            </a:xfrm>
            <a:prstGeom prst="rect">
              <a:avLst/>
            </a:prstGeom>
            <a:solidFill>
              <a:srgbClr val="339933"/>
            </a:solid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Clr>
                  <a:schemeClr val="lt1"/>
                </a:buClr>
                <a:buSzPts val="1000"/>
                <a:buFont typeface="DM Sans"/>
                <a:buNone/>
              </a:pPr>
              <a:r>
                <a:rPr lang="en-IN" sz="1200" b="0" i="0" u="none" strike="noStrike" cap="none" dirty="0">
                  <a:solidFill>
                    <a:schemeClr val="lt1"/>
                  </a:solidFill>
                  <a:latin typeface="Gill Sans Nova" panose="020B0602020104020203" pitchFamily="34" charset="0"/>
                  <a:ea typeface="Avenir"/>
                  <a:cs typeface="Avenir"/>
                  <a:sym typeface="Avenir"/>
                </a:rPr>
                <a:t>LDCF</a:t>
              </a:r>
              <a:endParaRPr sz="1200" b="0" i="0" u="none" strike="noStrike" cap="none" dirty="0">
                <a:solidFill>
                  <a:srgbClr val="000000"/>
                </a:solidFill>
                <a:latin typeface="Gill Sans Nova" panose="020B0602020104020203" pitchFamily="34" charset="0"/>
                <a:ea typeface="Avenir"/>
                <a:cs typeface="Avenir"/>
                <a:sym typeface="Avenir"/>
              </a:endParaRPr>
            </a:p>
          </p:txBody>
        </p:sp>
        <p:sp>
          <p:nvSpPr>
            <p:cNvPr id="222" name="Google Shape;222;p8"/>
            <p:cNvSpPr/>
            <p:nvPr/>
          </p:nvSpPr>
          <p:spPr>
            <a:xfrm>
              <a:off x="7019288" y="2168935"/>
              <a:ext cx="656065" cy="328032"/>
            </a:xfrm>
            <a:prstGeom prst="rect">
              <a:avLst/>
            </a:prstGeom>
            <a:solidFill>
              <a:srgbClr val="00B05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Gill Sans Nova" panose="020B0602020104020203" pitchFamily="34" charset="0"/>
                <a:ea typeface="Avenir"/>
                <a:cs typeface="Avenir"/>
                <a:sym typeface="Avenir"/>
              </a:endParaRPr>
            </a:p>
          </p:txBody>
        </p:sp>
        <p:sp>
          <p:nvSpPr>
            <p:cNvPr id="223" name="Google Shape;223;p8"/>
            <p:cNvSpPr txBox="1"/>
            <p:nvPr/>
          </p:nvSpPr>
          <p:spPr>
            <a:xfrm>
              <a:off x="7046659" y="2168935"/>
              <a:ext cx="656065" cy="328032"/>
            </a:xfrm>
            <a:prstGeom prst="rect">
              <a:avLst/>
            </a:prstGeom>
            <a:solidFill>
              <a:srgbClr val="339933"/>
            </a:solid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Clr>
                  <a:schemeClr val="lt1"/>
                </a:buClr>
                <a:buSzPts val="1000"/>
                <a:buFont typeface="DM Sans"/>
                <a:buNone/>
              </a:pPr>
              <a:r>
                <a:rPr lang="en-IN" sz="1200" b="0" i="0" u="none" strike="noStrike" cap="none" dirty="0">
                  <a:solidFill>
                    <a:schemeClr val="lt1"/>
                  </a:solidFill>
                  <a:latin typeface="Gill Sans Nova" panose="020B0602020104020203" pitchFamily="34" charset="0"/>
                  <a:ea typeface="Avenir"/>
                  <a:cs typeface="Avenir"/>
                  <a:sym typeface="Avenir"/>
                </a:rPr>
                <a:t>SCCF</a:t>
              </a:r>
              <a:endParaRPr sz="1200" b="0" i="0" u="none" strike="noStrike" cap="none" dirty="0">
                <a:solidFill>
                  <a:srgbClr val="000000"/>
                </a:solidFill>
                <a:latin typeface="Gill Sans Nova" panose="020B0602020104020203" pitchFamily="34" charset="0"/>
                <a:ea typeface="Avenir"/>
                <a:cs typeface="Avenir"/>
                <a:sym typeface="Avenir"/>
              </a:endParaRPr>
            </a:p>
          </p:txBody>
        </p:sp>
        <p:sp>
          <p:nvSpPr>
            <p:cNvPr id="224" name="Google Shape;224;p8"/>
            <p:cNvSpPr/>
            <p:nvPr/>
          </p:nvSpPr>
          <p:spPr>
            <a:xfrm>
              <a:off x="8537703" y="771517"/>
              <a:ext cx="1300537" cy="266129"/>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Gill Sans Nova" panose="020B0602020104020203" pitchFamily="34" charset="0"/>
                <a:ea typeface="Avenir"/>
                <a:cs typeface="Avenir"/>
                <a:sym typeface="Avenir"/>
              </a:endParaRPr>
            </a:p>
          </p:txBody>
        </p:sp>
        <p:sp>
          <p:nvSpPr>
            <p:cNvPr id="225" name="Google Shape;225;p8"/>
            <p:cNvSpPr txBox="1"/>
            <p:nvPr/>
          </p:nvSpPr>
          <p:spPr>
            <a:xfrm>
              <a:off x="8537703" y="771517"/>
              <a:ext cx="1300537" cy="266129"/>
            </a:xfrm>
            <a:prstGeom prst="rect">
              <a:avLst/>
            </a:prstGeom>
            <a:solidFill>
              <a:srgbClr val="0099CC"/>
            </a:solid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Clr>
                  <a:schemeClr val="lt1"/>
                </a:buClr>
                <a:buSzPts val="1000"/>
                <a:buFont typeface="DM Sans"/>
                <a:buNone/>
              </a:pPr>
              <a:r>
                <a:rPr lang="en-IN" sz="1200" b="0" i="0" u="none" strike="noStrike" cap="none" dirty="0">
                  <a:solidFill>
                    <a:schemeClr val="lt1"/>
                  </a:solidFill>
                  <a:latin typeface="Gill Sans Nova" panose="020B0602020104020203" pitchFamily="34" charset="0"/>
                  <a:ea typeface="Avenir"/>
                  <a:cs typeface="Avenir"/>
                  <a:sym typeface="Avenir"/>
                </a:rPr>
                <a:t>Multilateral (Non UNFCCC)</a:t>
              </a:r>
              <a:endParaRPr sz="1200" b="0" i="0" u="none" strike="noStrike" cap="none" dirty="0">
                <a:solidFill>
                  <a:srgbClr val="000000"/>
                </a:solidFill>
                <a:latin typeface="Gill Sans Nova" panose="020B0602020104020203" pitchFamily="34" charset="0"/>
                <a:ea typeface="Avenir"/>
                <a:cs typeface="Avenir"/>
                <a:sym typeface="Avenir"/>
              </a:endParaRPr>
            </a:p>
          </p:txBody>
        </p:sp>
        <p:sp>
          <p:nvSpPr>
            <p:cNvPr id="226" name="Google Shape;226;p8"/>
            <p:cNvSpPr/>
            <p:nvPr/>
          </p:nvSpPr>
          <p:spPr>
            <a:xfrm>
              <a:off x="8210046" y="1175420"/>
              <a:ext cx="656065" cy="328032"/>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Gill Sans Nova" panose="020B0602020104020203" pitchFamily="34" charset="0"/>
                <a:ea typeface="Avenir"/>
                <a:cs typeface="Avenir"/>
                <a:sym typeface="Avenir"/>
              </a:endParaRPr>
            </a:p>
          </p:txBody>
        </p:sp>
        <p:sp>
          <p:nvSpPr>
            <p:cNvPr id="227" name="Google Shape;227;p8"/>
            <p:cNvSpPr txBox="1"/>
            <p:nvPr/>
          </p:nvSpPr>
          <p:spPr>
            <a:xfrm>
              <a:off x="8210046" y="1175420"/>
              <a:ext cx="656065" cy="328032"/>
            </a:xfrm>
            <a:prstGeom prst="rect">
              <a:avLst/>
            </a:prstGeom>
            <a:solidFill>
              <a:srgbClr val="0099CC"/>
            </a:solid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Clr>
                  <a:schemeClr val="lt1"/>
                </a:buClr>
                <a:buSzPts val="1000"/>
                <a:buFont typeface="DM Sans"/>
                <a:buNone/>
              </a:pPr>
              <a:r>
                <a:rPr lang="en-IN" sz="1200" b="0" i="0" u="none" strike="noStrike" cap="none" dirty="0">
                  <a:solidFill>
                    <a:schemeClr val="lt1"/>
                  </a:solidFill>
                  <a:latin typeface="Gill Sans Nova" panose="020B0602020104020203" pitchFamily="34" charset="0"/>
                  <a:ea typeface="Avenir"/>
                  <a:cs typeface="Avenir"/>
                  <a:sym typeface="Avenir"/>
                </a:rPr>
                <a:t>CIF</a:t>
              </a:r>
              <a:endParaRPr sz="1200" b="0" i="0" u="none" strike="noStrike" cap="none" dirty="0">
                <a:solidFill>
                  <a:srgbClr val="000000"/>
                </a:solidFill>
                <a:latin typeface="Gill Sans Nova" panose="020B0602020104020203" pitchFamily="34" charset="0"/>
                <a:ea typeface="Avenir"/>
                <a:cs typeface="Avenir"/>
                <a:sym typeface="Avenir"/>
              </a:endParaRPr>
            </a:p>
          </p:txBody>
        </p:sp>
        <p:sp>
          <p:nvSpPr>
            <p:cNvPr id="228" name="Google Shape;228;p8"/>
            <p:cNvSpPr/>
            <p:nvPr/>
          </p:nvSpPr>
          <p:spPr>
            <a:xfrm>
              <a:off x="7813127" y="1641226"/>
              <a:ext cx="656065" cy="328032"/>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Gill Sans Nova" panose="020B0602020104020203" pitchFamily="34" charset="0"/>
                <a:ea typeface="Avenir"/>
                <a:cs typeface="Avenir"/>
                <a:sym typeface="Avenir"/>
              </a:endParaRPr>
            </a:p>
          </p:txBody>
        </p:sp>
        <p:sp>
          <p:nvSpPr>
            <p:cNvPr id="229" name="Google Shape;229;p8"/>
            <p:cNvSpPr txBox="1"/>
            <p:nvPr/>
          </p:nvSpPr>
          <p:spPr>
            <a:xfrm>
              <a:off x="7813127" y="1641226"/>
              <a:ext cx="656065" cy="328032"/>
            </a:xfrm>
            <a:prstGeom prst="rect">
              <a:avLst/>
            </a:prstGeom>
            <a:solidFill>
              <a:srgbClr val="0099CC"/>
            </a:solid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Clr>
                  <a:schemeClr val="lt1"/>
                </a:buClr>
                <a:buSzPts val="1000"/>
                <a:buFont typeface="DM Sans"/>
                <a:buNone/>
              </a:pPr>
              <a:r>
                <a:rPr lang="en-IN" sz="1200" b="0" i="0" u="none" strike="noStrike" cap="none" dirty="0">
                  <a:solidFill>
                    <a:schemeClr val="lt1"/>
                  </a:solidFill>
                  <a:latin typeface="Gill Sans Nova" panose="020B0602020104020203" pitchFamily="34" charset="0"/>
                  <a:ea typeface="Avenir"/>
                  <a:cs typeface="Avenir"/>
                  <a:sym typeface="Avenir"/>
                </a:rPr>
                <a:t>CTF</a:t>
              </a:r>
              <a:endParaRPr sz="1200" b="0" i="0" u="none" strike="noStrike" cap="none" dirty="0">
                <a:solidFill>
                  <a:srgbClr val="000000"/>
                </a:solidFill>
                <a:latin typeface="Gill Sans Nova" panose="020B0602020104020203" pitchFamily="34" charset="0"/>
                <a:ea typeface="Avenir"/>
                <a:cs typeface="Avenir"/>
                <a:sym typeface="Avenir"/>
              </a:endParaRPr>
            </a:p>
          </p:txBody>
        </p:sp>
        <p:sp>
          <p:nvSpPr>
            <p:cNvPr id="230" name="Google Shape;230;p8"/>
            <p:cNvSpPr/>
            <p:nvPr/>
          </p:nvSpPr>
          <p:spPr>
            <a:xfrm>
              <a:off x="8606965" y="1641226"/>
              <a:ext cx="656065" cy="328032"/>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Gill Sans Nova" panose="020B0602020104020203" pitchFamily="34" charset="0"/>
                <a:ea typeface="Avenir"/>
                <a:cs typeface="Avenir"/>
                <a:sym typeface="Avenir"/>
              </a:endParaRPr>
            </a:p>
          </p:txBody>
        </p:sp>
        <p:sp>
          <p:nvSpPr>
            <p:cNvPr id="231" name="Google Shape;231;p8"/>
            <p:cNvSpPr txBox="1"/>
            <p:nvPr/>
          </p:nvSpPr>
          <p:spPr>
            <a:xfrm>
              <a:off x="8606965" y="1641226"/>
              <a:ext cx="656065" cy="328032"/>
            </a:xfrm>
            <a:prstGeom prst="rect">
              <a:avLst/>
            </a:prstGeom>
            <a:solidFill>
              <a:srgbClr val="0099CC"/>
            </a:solid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Clr>
                  <a:schemeClr val="lt1"/>
                </a:buClr>
                <a:buSzPts val="1000"/>
                <a:buFont typeface="DM Sans"/>
                <a:buNone/>
              </a:pPr>
              <a:r>
                <a:rPr lang="en-IN" sz="1200" b="0" i="0" u="none" strike="noStrike" cap="none" dirty="0">
                  <a:solidFill>
                    <a:schemeClr val="lt1"/>
                  </a:solidFill>
                  <a:latin typeface="Gill Sans Nova" panose="020B0602020104020203" pitchFamily="34" charset="0"/>
                  <a:ea typeface="Avenir"/>
                  <a:cs typeface="Avenir"/>
                  <a:sym typeface="Avenir"/>
                </a:rPr>
                <a:t>SCF</a:t>
              </a:r>
              <a:endParaRPr sz="1200" b="0" i="0" u="none" strike="noStrike" cap="none" dirty="0">
                <a:solidFill>
                  <a:srgbClr val="000000"/>
                </a:solidFill>
                <a:latin typeface="Gill Sans Nova" panose="020B0602020104020203" pitchFamily="34" charset="0"/>
                <a:ea typeface="Avenir"/>
                <a:cs typeface="Avenir"/>
                <a:sym typeface="Avenir"/>
              </a:endParaRPr>
            </a:p>
          </p:txBody>
        </p:sp>
        <p:sp>
          <p:nvSpPr>
            <p:cNvPr id="232" name="Google Shape;232;p8"/>
            <p:cNvSpPr/>
            <p:nvPr/>
          </p:nvSpPr>
          <p:spPr>
            <a:xfrm>
              <a:off x="8770982" y="2107032"/>
              <a:ext cx="656065" cy="328032"/>
            </a:xfrm>
            <a:prstGeom prst="rect">
              <a:avLst/>
            </a:prstGeom>
            <a:solidFill>
              <a:srgbClr val="00B05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Gill Sans Nova" panose="020B0602020104020203" pitchFamily="34" charset="0"/>
                <a:ea typeface="Avenir"/>
                <a:cs typeface="Avenir"/>
                <a:sym typeface="Avenir"/>
              </a:endParaRPr>
            </a:p>
          </p:txBody>
        </p:sp>
        <p:sp>
          <p:nvSpPr>
            <p:cNvPr id="233" name="Google Shape;233;p8"/>
            <p:cNvSpPr txBox="1"/>
            <p:nvPr/>
          </p:nvSpPr>
          <p:spPr>
            <a:xfrm>
              <a:off x="8798353" y="2107032"/>
              <a:ext cx="656065" cy="328032"/>
            </a:xfrm>
            <a:prstGeom prst="rect">
              <a:avLst/>
            </a:prstGeom>
            <a:solidFill>
              <a:srgbClr val="339933"/>
            </a:solid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Clr>
                  <a:schemeClr val="lt1"/>
                </a:buClr>
                <a:buSzPts val="1000"/>
                <a:buFont typeface="DM Sans"/>
                <a:buNone/>
              </a:pPr>
              <a:r>
                <a:rPr lang="en-IN" sz="1200" b="0" i="0" u="none" strike="noStrike" cap="none" dirty="0">
                  <a:solidFill>
                    <a:schemeClr val="lt1"/>
                  </a:solidFill>
                  <a:latin typeface="Gill Sans Nova" panose="020B0602020104020203" pitchFamily="34" charset="0"/>
                  <a:ea typeface="Avenir"/>
                  <a:cs typeface="Avenir"/>
                  <a:sym typeface="Avenir"/>
                </a:rPr>
                <a:t>PPCR</a:t>
              </a:r>
              <a:endParaRPr sz="1200" b="0" i="0" u="none" strike="noStrike" cap="none" dirty="0">
                <a:solidFill>
                  <a:srgbClr val="000000"/>
                </a:solidFill>
                <a:latin typeface="Gill Sans Nova" panose="020B0602020104020203" pitchFamily="34" charset="0"/>
                <a:ea typeface="Avenir"/>
                <a:cs typeface="Avenir"/>
                <a:sym typeface="Avenir"/>
              </a:endParaRPr>
            </a:p>
          </p:txBody>
        </p:sp>
        <p:sp>
          <p:nvSpPr>
            <p:cNvPr id="234" name="Google Shape;234;p8"/>
            <p:cNvSpPr/>
            <p:nvPr/>
          </p:nvSpPr>
          <p:spPr>
            <a:xfrm>
              <a:off x="8770982" y="2572838"/>
              <a:ext cx="656065" cy="328032"/>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Gill Sans Nova" panose="020B0602020104020203" pitchFamily="34" charset="0"/>
                <a:ea typeface="Avenir"/>
                <a:cs typeface="Avenir"/>
                <a:sym typeface="Avenir"/>
              </a:endParaRPr>
            </a:p>
          </p:txBody>
        </p:sp>
        <p:sp>
          <p:nvSpPr>
            <p:cNvPr id="235" name="Google Shape;235;p8"/>
            <p:cNvSpPr txBox="1"/>
            <p:nvPr/>
          </p:nvSpPr>
          <p:spPr>
            <a:xfrm>
              <a:off x="8770982" y="2572838"/>
              <a:ext cx="656065" cy="328032"/>
            </a:xfrm>
            <a:prstGeom prst="rect">
              <a:avLst/>
            </a:prstGeom>
            <a:solidFill>
              <a:srgbClr val="0099CC"/>
            </a:solid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Clr>
                  <a:schemeClr val="lt1"/>
                </a:buClr>
                <a:buSzPts val="1000"/>
                <a:buFont typeface="DM Sans"/>
                <a:buNone/>
              </a:pPr>
              <a:r>
                <a:rPr lang="en-IN" sz="1200" b="0" i="0" u="none" strike="noStrike" cap="none" dirty="0">
                  <a:solidFill>
                    <a:schemeClr val="lt1"/>
                  </a:solidFill>
                  <a:latin typeface="Gill Sans Nova" panose="020B0602020104020203" pitchFamily="34" charset="0"/>
                  <a:ea typeface="Avenir"/>
                  <a:cs typeface="Avenir"/>
                  <a:sym typeface="Avenir"/>
                </a:rPr>
                <a:t>SREP</a:t>
              </a:r>
              <a:endParaRPr sz="1200" b="0" i="0" u="none" strike="noStrike" cap="none" dirty="0">
                <a:solidFill>
                  <a:srgbClr val="000000"/>
                </a:solidFill>
                <a:latin typeface="Gill Sans Nova" panose="020B0602020104020203" pitchFamily="34" charset="0"/>
                <a:ea typeface="Avenir"/>
                <a:cs typeface="Avenir"/>
                <a:sym typeface="Avenir"/>
              </a:endParaRPr>
            </a:p>
          </p:txBody>
        </p:sp>
        <p:sp>
          <p:nvSpPr>
            <p:cNvPr id="236" name="Google Shape;236;p8"/>
            <p:cNvSpPr/>
            <p:nvPr/>
          </p:nvSpPr>
          <p:spPr>
            <a:xfrm>
              <a:off x="9364461" y="1175420"/>
              <a:ext cx="801435" cy="328032"/>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Gill Sans Nova" panose="020B0602020104020203" pitchFamily="34" charset="0"/>
                <a:ea typeface="Avenir"/>
                <a:cs typeface="Avenir"/>
                <a:sym typeface="Avenir"/>
              </a:endParaRPr>
            </a:p>
          </p:txBody>
        </p:sp>
        <p:sp>
          <p:nvSpPr>
            <p:cNvPr id="237" name="Google Shape;237;p8"/>
            <p:cNvSpPr txBox="1"/>
            <p:nvPr/>
          </p:nvSpPr>
          <p:spPr>
            <a:xfrm>
              <a:off x="9364461" y="1175420"/>
              <a:ext cx="801435" cy="328032"/>
            </a:xfrm>
            <a:prstGeom prst="rect">
              <a:avLst/>
            </a:prstGeom>
            <a:solidFill>
              <a:srgbClr val="0099CC"/>
            </a:solid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Clr>
                  <a:schemeClr val="lt1"/>
                </a:buClr>
                <a:buSzPts val="1000"/>
                <a:buFont typeface="DM Sans"/>
                <a:buNone/>
              </a:pPr>
              <a:r>
                <a:rPr lang="en-IN" sz="1200" b="0" i="0" u="none" strike="noStrike" cap="none" dirty="0">
                  <a:solidFill>
                    <a:schemeClr val="lt1"/>
                  </a:solidFill>
                  <a:latin typeface="Gill Sans Nova" panose="020B0602020104020203" pitchFamily="34" charset="0"/>
                  <a:ea typeface="Avenir"/>
                  <a:cs typeface="Avenir"/>
                  <a:sym typeface="Avenir"/>
                </a:rPr>
                <a:t>MDBs and UN Agencies</a:t>
              </a:r>
              <a:endParaRPr sz="1200" b="0" i="0" u="none" strike="noStrike" cap="none" dirty="0">
                <a:solidFill>
                  <a:srgbClr val="000000"/>
                </a:solidFill>
                <a:latin typeface="Gill Sans Nova" panose="020B0602020104020203" pitchFamily="34" charset="0"/>
                <a:ea typeface="Avenir"/>
                <a:cs typeface="Avenir"/>
                <a:sym typeface="Avenir"/>
              </a:endParaRPr>
            </a:p>
          </p:txBody>
        </p:sp>
        <p:sp>
          <p:nvSpPr>
            <p:cNvPr id="238" name="Google Shape;238;p8"/>
            <p:cNvSpPr/>
            <p:nvPr/>
          </p:nvSpPr>
          <p:spPr>
            <a:xfrm>
              <a:off x="9564820" y="1641226"/>
              <a:ext cx="656065" cy="328032"/>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Gill Sans Nova" panose="020B0602020104020203" pitchFamily="34" charset="0"/>
                <a:ea typeface="Avenir"/>
                <a:cs typeface="Avenir"/>
                <a:sym typeface="Avenir"/>
              </a:endParaRPr>
            </a:p>
          </p:txBody>
        </p:sp>
        <p:sp>
          <p:nvSpPr>
            <p:cNvPr id="239" name="Google Shape;239;p8"/>
            <p:cNvSpPr txBox="1"/>
            <p:nvPr/>
          </p:nvSpPr>
          <p:spPr>
            <a:xfrm>
              <a:off x="9564820" y="1641226"/>
              <a:ext cx="656065" cy="328032"/>
            </a:xfrm>
            <a:prstGeom prst="rect">
              <a:avLst/>
            </a:prstGeom>
            <a:solidFill>
              <a:srgbClr val="0099CC"/>
            </a:solid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Clr>
                  <a:schemeClr val="lt1"/>
                </a:buClr>
                <a:buSzPts val="1000"/>
                <a:buFont typeface="DM Sans"/>
                <a:buNone/>
              </a:pPr>
              <a:r>
                <a:rPr lang="en-IN" sz="1200" b="0" i="0" u="none" strike="noStrike" cap="none" dirty="0">
                  <a:solidFill>
                    <a:schemeClr val="lt1"/>
                  </a:solidFill>
                  <a:latin typeface="Gill Sans Nova" panose="020B0602020104020203" pitchFamily="34" charset="0"/>
                  <a:ea typeface="Avenir"/>
                  <a:cs typeface="Avenir"/>
                  <a:sym typeface="Avenir"/>
                </a:rPr>
                <a:t>FCPF</a:t>
              </a:r>
              <a:endParaRPr sz="1200" b="0" i="0" u="none" strike="noStrike" cap="none" dirty="0">
                <a:solidFill>
                  <a:srgbClr val="000000"/>
                </a:solidFill>
                <a:latin typeface="Gill Sans Nova" panose="020B0602020104020203" pitchFamily="34" charset="0"/>
                <a:ea typeface="Avenir"/>
                <a:cs typeface="Avenir"/>
                <a:sym typeface="Avenir"/>
              </a:endParaRPr>
            </a:p>
          </p:txBody>
        </p:sp>
        <p:sp>
          <p:nvSpPr>
            <p:cNvPr id="240" name="Google Shape;240;p8"/>
            <p:cNvSpPr/>
            <p:nvPr/>
          </p:nvSpPr>
          <p:spPr>
            <a:xfrm>
              <a:off x="9564820" y="2107032"/>
              <a:ext cx="656065" cy="328032"/>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Gill Sans Nova" panose="020B0602020104020203" pitchFamily="34" charset="0"/>
                <a:ea typeface="Avenir"/>
                <a:cs typeface="Avenir"/>
                <a:sym typeface="Avenir"/>
              </a:endParaRPr>
            </a:p>
          </p:txBody>
        </p:sp>
        <p:sp>
          <p:nvSpPr>
            <p:cNvPr id="241" name="Google Shape;241;p8"/>
            <p:cNvSpPr txBox="1"/>
            <p:nvPr/>
          </p:nvSpPr>
          <p:spPr>
            <a:xfrm>
              <a:off x="9564820" y="2107032"/>
              <a:ext cx="656065" cy="328032"/>
            </a:xfrm>
            <a:prstGeom prst="rect">
              <a:avLst/>
            </a:prstGeom>
            <a:solidFill>
              <a:srgbClr val="0099CC"/>
            </a:solid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Clr>
                  <a:schemeClr val="lt1"/>
                </a:buClr>
                <a:buSzPts val="1000"/>
                <a:buFont typeface="DM Sans"/>
                <a:buNone/>
              </a:pPr>
              <a:r>
                <a:rPr lang="en-IN" sz="1200" b="0" i="0" u="none" strike="noStrike" cap="none" dirty="0">
                  <a:solidFill>
                    <a:schemeClr val="lt1"/>
                  </a:solidFill>
                  <a:latin typeface="Gill Sans Nova" panose="020B0602020104020203" pitchFamily="34" charset="0"/>
                  <a:ea typeface="Avenir"/>
                  <a:cs typeface="Avenir"/>
                  <a:sym typeface="Avenir"/>
                </a:rPr>
                <a:t>UN-REDD</a:t>
              </a:r>
              <a:endParaRPr sz="1200" b="0" i="0" u="none" strike="noStrike" cap="none" dirty="0">
                <a:solidFill>
                  <a:srgbClr val="000000"/>
                </a:solidFill>
                <a:latin typeface="Gill Sans Nova" panose="020B0602020104020203" pitchFamily="34" charset="0"/>
                <a:ea typeface="Avenir"/>
                <a:cs typeface="Avenir"/>
                <a:sym typeface="Avenir"/>
              </a:endParaRPr>
            </a:p>
          </p:txBody>
        </p:sp>
        <p:sp>
          <p:nvSpPr>
            <p:cNvPr id="242" name="Google Shape;242;p8"/>
            <p:cNvSpPr/>
            <p:nvPr/>
          </p:nvSpPr>
          <p:spPr>
            <a:xfrm>
              <a:off x="9564820" y="2572838"/>
              <a:ext cx="656065" cy="328032"/>
            </a:xfrm>
            <a:prstGeom prst="rect">
              <a:avLst/>
            </a:prstGeom>
            <a:solidFill>
              <a:srgbClr val="00B05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Gill Sans Nova" panose="020B0602020104020203" pitchFamily="34" charset="0"/>
                <a:ea typeface="Avenir"/>
                <a:cs typeface="Avenir"/>
                <a:sym typeface="Avenir"/>
              </a:endParaRPr>
            </a:p>
          </p:txBody>
        </p:sp>
        <p:sp>
          <p:nvSpPr>
            <p:cNvPr id="243" name="Google Shape;243;p8"/>
            <p:cNvSpPr txBox="1"/>
            <p:nvPr/>
          </p:nvSpPr>
          <p:spPr>
            <a:xfrm>
              <a:off x="9592191" y="2572838"/>
              <a:ext cx="656065" cy="328032"/>
            </a:xfrm>
            <a:prstGeom prst="rect">
              <a:avLst/>
            </a:prstGeom>
            <a:solidFill>
              <a:srgbClr val="339933"/>
            </a:solid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Clr>
                  <a:schemeClr val="lt1"/>
                </a:buClr>
                <a:buSzPts val="1000"/>
                <a:buFont typeface="DM Sans"/>
                <a:buNone/>
              </a:pPr>
              <a:r>
                <a:rPr lang="en-IN" sz="1200" b="0" i="0" u="none" strike="noStrike" cap="none" dirty="0">
                  <a:solidFill>
                    <a:schemeClr val="lt1"/>
                  </a:solidFill>
                  <a:latin typeface="Gill Sans Nova" panose="020B0602020104020203" pitchFamily="34" charset="0"/>
                  <a:ea typeface="Avenir"/>
                  <a:cs typeface="Avenir"/>
                  <a:sym typeface="Avenir"/>
                </a:rPr>
                <a:t>ASAP</a:t>
              </a:r>
              <a:endParaRPr sz="1200" b="0" i="0" u="none" strike="noStrike" cap="none" dirty="0">
                <a:solidFill>
                  <a:srgbClr val="000000"/>
                </a:solidFill>
                <a:latin typeface="Gill Sans Nova" panose="020B0602020104020203" pitchFamily="34" charset="0"/>
                <a:ea typeface="Avenir"/>
                <a:cs typeface="Avenir"/>
                <a:sym typeface="Avenir"/>
              </a:endParaRPr>
            </a:p>
          </p:txBody>
        </p:sp>
        <p:sp>
          <p:nvSpPr>
            <p:cNvPr id="244" name="Google Shape;244;p8"/>
            <p:cNvSpPr/>
            <p:nvPr/>
          </p:nvSpPr>
          <p:spPr>
            <a:xfrm>
              <a:off x="10153084" y="771517"/>
              <a:ext cx="822298" cy="328032"/>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Gill Sans Nova" panose="020B0602020104020203" pitchFamily="34" charset="0"/>
                <a:ea typeface="Avenir"/>
                <a:cs typeface="Avenir"/>
                <a:sym typeface="Avenir"/>
              </a:endParaRPr>
            </a:p>
          </p:txBody>
        </p:sp>
        <p:sp>
          <p:nvSpPr>
            <p:cNvPr id="245" name="Google Shape;245;p8"/>
            <p:cNvSpPr txBox="1"/>
            <p:nvPr/>
          </p:nvSpPr>
          <p:spPr>
            <a:xfrm>
              <a:off x="10153084" y="771517"/>
              <a:ext cx="822298" cy="328032"/>
            </a:xfrm>
            <a:prstGeom prst="rect">
              <a:avLst/>
            </a:prstGeom>
            <a:solidFill>
              <a:srgbClr val="0099CC"/>
            </a:solid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Clr>
                  <a:schemeClr val="lt1"/>
                </a:buClr>
                <a:buSzPts val="1000"/>
                <a:buFont typeface="DM Sans"/>
                <a:buNone/>
              </a:pPr>
              <a:r>
                <a:rPr lang="en-IN" sz="1200" b="0" i="0" u="none" strike="noStrike" cap="none" dirty="0">
                  <a:solidFill>
                    <a:schemeClr val="lt1"/>
                  </a:solidFill>
                  <a:latin typeface="Gill Sans Nova" panose="020B0602020104020203" pitchFamily="34" charset="0"/>
                  <a:ea typeface="Avenir"/>
                  <a:cs typeface="Avenir"/>
                  <a:sym typeface="Avenir"/>
                </a:rPr>
                <a:t>Bilateral (</a:t>
              </a:r>
              <a:r>
                <a:rPr lang="en-IN" sz="1200" b="0" i="0" u="none" strike="noStrike" cap="none" dirty="0" err="1">
                  <a:solidFill>
                    <a:schemeClr val="lt1"/>
                  </a:solidFill>
                  <a:latin typeface="Gill Sans Nova" panose="020B0602020104020203" pitchFamily="34" charset="0"/>
                  <a:ea typeface="Avenir"/>
                  <a:cs typeface="Avenir"/>
                  <a:sym typeface="Avenir"/>
                </a:rPr>
                <a:t>Multicountry</a:t>
              </a:r>
              <a:r>
                <a:rPr lang="en-IN" sz="1200" b="0" i="0" u="none" strike="noStrike" cap="none" dirty="0">
                  <a:solidFill>
                    <a:schemeClr val="lt1"/>
                  </a:solidFill>
                  <a:latin typeface="Gill Sans Nova" panose="020B0602020104020203" pitchFamily="34" charset="0"/>
                  <a:ea typeface="Avenir"/>
                  <a:cs typeface="Avenir"/>
                  <a:sym typeface="Avenir"/>
                </a:rPr>
                <a:t>)</a:t>
              </a:r>
              <a:endParaRPr sz="1200" b="0" i="0" u="none" strike="noStrike" cap="none" dirty="0">
                <a:solidFill>
                  <a:srgbClr val="000000"/>
                </a:solidFill>
                <a:latin typeface="Gill Sans Nova" panose="020B0602020104020203" pitchFamily="34" charset="0"/>
                <a:ea typeface="Avenir"/>
                <a:cs typeface="Avenir"/>
                <a:sym typeface="Avenir"/>
              </a:endParaRPr>
            </a:p>
          </p:txBody>
        </p:sp>
        <p:sp>
          <p:nvSpPr>
            <p:cNvPr id="246" name="Google Shape;246;p8"/>
            <p:cNvSpPr/>
            <p:nvPr/>
          </p:nvSpPr>
          <p:spPr>
            <a:xfrm>
              <a:off x="10358659" y="1237323"/>
              <a:ext cx="656065" cy="328032"/>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Gill Sans Nova" panose="020B0602020104020203" pitchFamily="34" charset="0"/>
                <a:ea typeface="Avenir"/>
                <a:cs typeface="Avenir"/>
                <a:sym typeface="Avenir"/>
              </a:endParaRPr>
            </a:p>
          </p:txBody>
        </p:sp>
        <p:sp>
          <p:nvSpPr>
            <p:cNvPr id="247" name="Google Shape;247;p8"/>
            <p:cNvSpPr txBox="1"/>
            <p:nvPr/>
          </p:nvSpPr>
          <p:spPr>
            <a:xfrm>
              <a:off x="10358659" y="1237323"/>
              <a:ext cx="656065" cy="328032"/>
            </a:xfrm>
            <a:prstGeom prst="rect">
              <a:avLst/>
            </a:prstGeom>
            <a:solidFill>
              <a:srgbClr val="0099CC"/>
            </a:solid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Clr>
                  <a:schemeClr val="lt1"/>
                </a:buClr>
                <a:buSzPts val="1000"/>
                <a:buFont typeface="DM Sans"/>
                <a:buNone/>
              </a:pPr>
              <a:r>
                <a:rPr lang="en-IN" sz="1200" b="0" i="0" u="none" strike="noStrike" cap="none" dirty="0">
                  <a:solidFill>
                    <a:schemeClr val="lt1"/>
                  </a:solidFill>
                  <a:latin typeface="Gill Sans Nova" panose="020B0602020104020203" pitchFamily="34" charset="0"/>
                  <a:ea typeface="Avenir"/>
                  <a:cs typeface="Avenir"/>
                  <a:sym typeface="Avenir"/>
                </a:rPr>
                <a:t>NAMA Facility</a:t>
              </a:r>
              <a:endParaRPr sz="1200" b="0" i="0" u="none" strike="noStrike" cap="none" dirty="0">
                <a:solidFill>
                  <a:srgbClr val="000000"/>
                </a:solidFill>
                <a:latin typeface="Gill Sans Nova" panose="020B0602020104020203" pitchFamily="34" charset="0"/>
                <a:ea typeface="Avenir"/>
                <a:cs typeface="Avenir"/>
                <a:sym typeface="Avenir"/>
              </a:endParaRPr>
            </a:p>
          </p:txBody>
        </p:sp>
        <p:sp>
          <p:nvSpPr>
            <p:cNvPr id="248" name="Google Shape;248;p8"/>
            <p:cNvSpPr/>
            <p:nvPr/>
          </p:nvSpPr>
          <p:spPr>
            <a:xfrm>
              <a:off x="10358659" y="1703129"/>
              <a:ext cx="656065" cy="328032"/>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Gill Sans Nova" panose="020B0602020104020203" pitchFamily="34" charset="0"/>
                <a:ea typeface="Avenir"/>
                <a:cs typeface="Avenir"/>
                <a:sym typeface="Avenir"/>
              </a:endParaRPr>
            </a:p>
          </p:txBody>
        </p:sp>
        <p:sp>
          <p:nvSpPr>
            <p:cNvPr id="249" name="Google Shape;249;p8"/>
            <p:cNvSpPr txBox="1"/>
            <p:nvPr/>
          </p:nvSpPr>
          <p:spPr>
            <a:xfrm>
              <a:off x="10358659" y="1703129"/>
              <a:ext cx="656065" cy="328032"/>
            </a:xfrm>
            <a:prstGeom prst="rect">
              <a:avLst/>
            </a:prstGeom>
            <a:solidFill>
              <a:srgbClr val="0099CC"/>
            </a:solid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Clr>
                  <a:schemeClr val="lt1"/>
                </a:buClr>
                <a:buSzPts val="1000"/>
                <a:buFont typeface="DM Sans"/>
                <a:buNone/>
              </a:pPr>
              <a:r>
                <a:rPr lang="en-IN" sz="1200" b="0" i="0" u="none" strike="noStrike" cap="none" dirty="0">
                  <a:solidFill>
                    <a:schemeClr val="lt1"/>
                  </a:solidFill>
                  <a:latin typeface="Gill Sans Nova" panose="020B0602020104020203" pitchFamily="34" charset="0"/>
                  <a:ea typeface="Avenir"/>
                  <a:cs typeface="Avenir"/>
                  <a:sym typeface="Avenir"/>
                </a:rPr>
                <a:t>GCPF</a:t>
              </a:r>
              <a:endParaRPr sz="1200" b="0" i="0" u="none" strike="noStrike" cap="none" dirty="0">
                <a:solidFill>
                  <a:srgbClr val="000000"/>
                </a:solidFill>
                <a:latin typeface="Gill Sans Nova" panose="020B0602020104020203" pitchFamily="34" charset="0"/>
                <a:ea typeface="Avenir"/>
                <a:cs typeface="Avenir"/>
                <a:sym typeface="Avenir"/>
              </a:endParaRPr>
            </a:p>
          </p:txBody>
        </p:sp>
        <p:sp>
          <p:nvSpPr>
            <p:cNvPr id="250" name="Google Shape;250;p8"/>
            <p:cNvSpPr/>
            <p:nvPr/>
          </p:nvSpPr>
          <p:spPr>
            <a:xfrm>
              <a:off x="10358659" y="2168935"/>
              <a:ext cx="656065" cy="328032"/>
            </a:xfrm>
            <a:prstGeom prst="rect">
              <a:avLst/>
            </a:prstGeom>
            <a:solidFill>
              <a:srgbClr val="00B05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Gill Sans Nova" panose="020B0602020104020203" pitchFamily="34" charset="0"/>
                <a:ea typeface="Avenir"/>
                <a:cs typeface="Avenir"/>
                <a:sym typeface="Avenir"/>
              </a:endParaRPr>
            </a:p>
          </p:txBody>
        </p:sp>
        <p:sp>
          <p:nvSpPr>
            <p:cNvPr id="251" name="Google Shape;251;p8"/>
            <p:cNvSpPr txBox="1"/>
            <p:nvPr/>
          </p:nvSpPr>
          <p:spPr>
            <a:xfrm>
              <a:off x="10358659" y="2168935"/>
              <a:ext cx="656065" cy="328032"/>
            </a:xfrm>
            <a:prstGeom prst="rect">
              <a:avLst/>
            </a:prstGeom>
            <a:solidFill>
              <a:srgbClr val="339933"/>
            </a:solid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Clr>
                  <a:schemeClr val="lt1"/>
                </a:buClr>
                <a:buSzPts val="1000"/>
                <a:buFont typeface="DM Sans"/>
                <a:buNone/>
              </a:pPr>
              <a:r>
                <a:rPr lang="en-IN" sz="1200" b="0" i="0" u="none" strike="noStrike" cap="none" dirty="0">
                  <a:solidFill>
                    <a:schemeClr val="lt1"/>
                  </a:solidFill>
                  <a:latin typeface="Gill Sans Nova" panose="020B0602020104020203" pitchFamily="34" charset="0"/>
                  <a:ea typeface="Avenir"/>
                  <a:cs typeface="Avenir"/>
                  <a:sym typeface="Avenir"/>
                </a:rPr>
                <a:t>GCCA</a:t>
              </a:r>
              <a:endParaRPr sz="1200" b="0" i="0" u="none" strike="noStrike" cap="none" dirty="0">
                <a:solidFill>
                  <a:srgbClr val="000000"/>
                </a:solidFill>
                <a:latin typeface="Gill Sans Nova" panose="020B0602020104020203" pitchFamily="34" charset="0"/>
                <a:ea typeface="Avenir"/>
                <a:cs typeface="Avenir"/>
                <a:sym typeface="Avenir"/>
              </a:endParaRPr>
            </a:p>
          </p:txBody>
        </p:sp>
        <p:sp>
          <p:nvSpPr>
            <p:cNvPr id="252" name="Google Shape;252;p8"/>
            <p:cNvSpPr/>
            <p:nvPr/>
          </p:nvSpPr>
          <p:spPr>
            <a:xfrm>
              <a:off x="11113157" y="771517"/>
              <a:ext cx="1331247" cy="328032"/>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Gill Sans Nova" panose="020B0602020104020203" pitchFamily="34" charset="0"/>
                <a:ea typeface="Avenir"/>
                <a:cs typeface="Avenir"/>
                <a:sym typeface="Avenir"/>
              </a:endParaRPr>
            </a:p>
          </p:txBody>
        </p:sp>
        <p:sp>
          <p:nvSpPr>
            <p:cNvPr id="253" name="Google Shape;253;p8"/>
            <p:cNvSpPr txBox="1"/>
            <p:nvPr/>
          </p:nvSpPr>
          <p:spPr>
            <a:xfrm>
              <a:off x="11113157" y="771517"/>
              <a:ext cx="1331247" cy="328032"/>
            </a:xfrm>
            <a:prstGeom prst="rect">
              <a:avLst/>
            </a:prstGeom>
            <a:solidFill>
              <a:srgbClr val="0099CC"/>
            </a:solid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Clr>
                  <a:schemeClr val="lt1"/>
                </a:buClr>
                <a:buSzPts val="1000"/>
                <a:buFont typeface="DM Sans"/>
                <a:buNone/>
              </a:pPr>
              <a:r>
                <a:rPr lang="en-IN" sz="1200" b="0" i="0" u="none" strike="noStrike" cap="none" dirty="0">
                  <a:solidFill>
                    <a:schemeClr val="lt1"/>
                  </a:solidFill>
                  <a:latin typeface="Gill Sans Nova" panose="020B0602020104020203" pitchFamily="34" charset="0"/>
                  <a:ea typeface="Avenir"/>
                  <a:cs typeface="Avenir"/>
                  <a:sym typeface="Avenir"/>
                </a:rPr>
                <a:t>Bilateral (Single Country)</a:t>
              </a:r>
              <a:endParaRPr sz="1200" b="0" i="0" u="none" strike="noStrike" cap="none" dirty="0">
                <a:solidFill>
                  <a:srgbClr val="000000"/>
                </a:solidFill>
                <a:latin typeface="Gill Sans Nova" panose="020B0602020104020203" pitchFamily="34" charset="0"/>
                <a:ea typeface="Avenir"/>
                <a:cs typeface="Avenir"/>
                <a:sym typeface="Avenir"/>
              </a:endParaRPr>
            </a:p>
          </p:txBody>
        </p:sp>
        <p:sp>
          <p:nvSpPr>
            <p:cNvPr id="254" name="Google Shape;254;p8"/>
            <p:cNvSpPr/>
            <p:nvPr/>
          </p:nvSpPr>
          <p:spPr>
            <a:xfrm>
              <a:off x="11445969" y="1237323"/>
              <a:ext cx="656065" cy="328032"/>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Gill Sans Nova" panose="020B0602020104020203" pitchFamily="34" charset="0"/>
                <a:ea typeface="Avenir"/>
                <a:cs typeface="Avenir"/>
                <a:sym typeface="Avenir"/>
              </a:endParaRPr>
            </a:p>
          </p:txBody>
        </p:sp>
        <p:sp>
          <p:nvSpPr>
            <p:cNvPr id="255" name="Google Shape;255;p8"/>
            <p:cNvSpPr txBox="1"/>
            <p:nvPr/>
          </p:nvSpPr>
          <p:spPr>
            <a:xfrm>
              <a:off x="11445969" y="1237323"/>
              <a:ext cx="656065" cy="328032"/>
            </a:xfrm>
            <a:prstGeom prst="rect">
              <a:avLst/>
            </a:prstGeom>
            <a:solidFill>
              <a:srgbClr val="0099CC"/>
            </a:solid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Clr>
                  <a:schemeClr val="lt1"/>
                </a:buClr>
                <a:buSzPts val="1000"/>
                <a:buFont typeface="DM Sans"/>
                <a:buNone/>
              </a:pPr>
              <a:r>
                <a:rPr lang="en-IN" sz="1200" b="0" i="0" u="none" strike="noStrike" cap="none" dirty="0">
                  <a:solidFill>
                    <a:schemeClr val="lt1"/>
                  </a:solidFill>
                  <a:latin typeface="Gill Sans Nova" panose="020B0602020104020203" pitchFamily="34" charset="0"/>
                  <a:ea typeface="Avenir"/>
                  <a:cs typeface="Avenir"/>
                  <a:sym typeface="Avenir"/>
                </a:rPr>
                <a:t>GCCI</a:t>
              </a:r>
              <a:endParaRPr sz="1200" b="0" i="0" u="none" strike="noStrike" cap="none" dirty="0">
                <a:solidFill>
                  <a:srgbClr val="000000"/>
                </a:solidFill>
                <a:latin typeface="Gill Sans Nova" panose="020B0602020104020203" pitchFamily="34" charset="0"/>
                <a:ea typeface="Avenir"/>
                <a:cs typeface="Avenir"/>
                <a:sym typeface="Avenir"/>
              </a:endParaRPr>
            </a:p>
          </p:txBody>
        </p:sp>
        <p:sp>
          <p:nvSpPr>
            <p:cNvPr id="256" name="Google Shape;256;p8"/>
            <p:cNvSpPr/>
            <p:nvPr/>
          </p:nvSpPr>
          <p:spPr>
            <a:xfrm>
              <a:off x="11445969" y="1703129"/>
              <a:ext cx="656065" cy="328032"/>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Gill Sans Nova" panose="020B0602020104020203" pitchFamily="34" charset="0"/>
                <a:ea typeface="Avenir"/>
                <a:cs typeface="Avenir"/>
                <a:sym typeface="Avenir"/>
              </a:endParaRPr>
            </a:p>
          </p:txBody>
        </p:sp>
        <p:sp>
          <p:nvSpPr>
            <p:cNvPr id="257" name="Google Shape;257;p8"/>
            <p:cNvSpPr txBox="1"/>
            <p:nvPr/>
          </p:nvSpPr>
          <p:spPr>
            <a:xfrm>
              <a:off x="11445969" y="1703129"/>
              <a:ext cx="656065" cy="328032"/>
            </a:xfrm>
            <a:prstGeom prst="rect">
              <a:avLst/>
            </a:prstGeom>
            <a:solidFill>
              <a:srgbClr val="0099CC"/>
            </a:solid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Clr>
                  <a:schemeClr val="lt1"/>
                </a:buClr>
                <a:buSzPts val="1000"/>
                <a:buFont typeface="DM Sans"/>
                <a:buNone/>
              </a:pPr>
              <a:r>
                <a:rPr lang="en-IN" sz="1200" b="0" i="0" u="none" strike="noStrike" cap="none" dirty="0">
                  <a:solidFill>
                    <a:schemeClr val="lt1"/>
                  </a:solidFill>
                  <a:latin typeface="Gill Sans Nova" panose="020B0602020104020203" pitchFamily="34" charset="0"/>
                  <a:ea typeface="Avenir"/>
                  <a:cs typeface="Avenir"/>
                  <a:sym typeface="Avenir"/>
                </a:rPr>
                <a:t>DFAT</a:t>
              </a:r>
              <a:endParaRPr sz="1200" b="0" i="0" u="none" strike="noStrike" cap="none" dirty="0">
                <a:solidFill>
                  <a:srgbClr val="000000"/>
                </a:solidFill>
                <a:latin typeface="Gill Sans Nova" panose="020B0602020104020203" pitchFamily="34" charset="0"/>
                <a:ea typeface="Avenir"/>
                <a:cs typeface="Avenir"/>
                <a:sym typeface="Avenir"/>
              </a:endParaRPr>
            </a:p>
          </p:txBody>
        </p:sp>
        <p:sp>
          <p:nvSpPr>
            <p:cNvPr id="258" name="Google Shape;258;p8"/>
            <p:cNvSpPr/>
            <p:nvPr/>
          </p:nvSpPr>
          <p:spPr>
            <a:xfrm>
              <a:off x="11445969" y="2168935"/>
              <a:ext cx="656065" cy="328032"/>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Gill Sans Nova" panose="020B0602020104020203" pitchFamily="34" charset="0"/>
                <a:ea typeface="Avenir"/>
                <a:cs typeface="Avenir"/>
                <a:sym typeface="Avenir"/>
              </a:endParaRPr>
            </a:p>
          </p:txBody>
        </p:sp>
        <p:sp>
          <p:nvSpPr>
            <p:cNvPr id="259" name="Google Shape;259;p8"/>
            <p:cNvSpPr txBox="1"/>
            <p:nvPr/>
          </p:nvSpPr>
          <p:spPr>
            <a:xfrm>
              <a:off x="11445969" y="2168935"/>
              <a:ext cx="656065" cy="328032"/>
            </a:xfrm>
            <a:prstGeom prst="rect">
              <a:avLst/>
            </a:prstGeom>
            <a:solidFill>
              <a:srgbClr val="0099CC"/>
            </a:solid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Clr>
                  <a:schemeClr val="lt1"/>
                </a:buClr>
                <a:buSzPts val="1000"/>
                <a:buFont typeface="DM Sans"/>
                <a:buNone/>
              </a:pPr>
              <a:r>
                <a:rPr lang="en-IN" sz="1200" b="0" i="0" u="none" strike="noStrike" cap="none" dirty="0">
                  <a:solidFill>
                    <a:schemeClr val="lt1"/>
                  </a:solidFill>
                  <a:latin typeface="Gill Sans Nova" panose="020B0602020104020203" pitchFamily="34" charset="0"/>
                  <a:ea typeface="Avenir"/>
                  <a:cs typeface="Avenir"/>
                  <a:sym typeface="Avenir"/>
                </a:rPr>
                <a:t>CIDA</a:t>
              </a:r>
              <a:endParaRPr sz="1200" b="0" i="0" u="none" strike="noStrike" cap="none" dirty="0">
                <a:solidFill>
                  <a:srgbClr val="000000"/>
                </a:solidFill>
                <a:latin typeface="Gill Sans Nova" panose="020B0602020104020203" pitchFamily="34" charset="0"/>
                <a:ea typeface="Avenir"/>
                <a:cs typeface="Avenir"/>
                <a:sym typeface="Avenir"/>
              </a:endParaRPr>
            </a:p>
          </p:txBody>
        </p:sp>
        <p:sp>
          <p:nvSpPr>
            <p:cNvPr id="260" name="Google Shape;260;p8"/>
            <p:cNvSpPr/>
            <p:nvPr/>
          </p:nvSpPr>
          <p:spPr>
            <a:xfrm>
              <a:off x="11445969" y="2634741"/>
              <a:ext cx="656065" cy="328032"/>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Gill Sans Nova" panose="020B0602020104020203" pitchFamily="34" charset="0"/>
                <a:ea typeface="Avenir"/>
                <a:cs typeface="Avenir"/>
                <a:sym typeface="Avenir"/>
              </a:endParaRPr>
            </a:p>
          </p:txBody>
        </p:sp>
        <p:sp>
          <p:nvSpPr>
            <p:cNvPr id="261" name="Google Shape;261;p8"/>
            <p:cNvSpPr txBox="1"/>
            <p:nvPr/>
          </p:nvSpPr>
          <p:spPr>
            <a:xfrm>
              <a:off x="11445969" y="2634741"/>
              <a:ext cx="656065" cy="328032"/>
            </a:xfrm>
            <a:prstGeom prst="rect">
              <a:avLst/>
            </a:prstGeom>
            <a:solidFill>
              <a:srgbClr val="0099CC"/>
            </a:solid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Clr>
                  <a:schemeClr val="lt1"/>
                </a:buClr>
                <a:buSzPts val="1000"/>
                <a:buFont typeface="DM Sans"/>
                <a:buNone/>
              </a:pPr>
              <a:r>
                <a:rPr lang="en-IN" sz="1200" b="0" i="0" u="none" strike="noStrike" cap="none" dirty="0">
                  <a:solidFill>
                    <a:schemeClr val="lt1"/>
                  </a:solidFill>
                  <a:latin typeface="Gill Sans Nova" panose="020B0602020104020203" pitchFamily="34" charset="0"/>
                  <a:ea typeface="Avenir"/>
                  <a:cs typeface="Avenir"/>
                  <a:sym typeface="Avenir"/>
                </a:rPr>
                <a:t>DFID</a:t>
              </a:r>
              <a:endParaRPr sz="1200" b="0" i="0" u="none" strike="noStrike" cap="none" dirty="0">
                <a:solidFill>
                  <a:srgbClr val="000000"/>
                </a:solidFill>
                <a:latin typeface="Gill Sans Nova" panose="020B0602020104020203" pitchFamily="34" charset="0"/>
                <a:ea typeface="Avenir"/>
                <a:cs typeface="Avenir"/>
                <a:sym typeface="Avenir"/>
              </a:endParaRPr>
            </a:p>
          </p:txBody>
        </p:sp>
        <p:sp>
          <p:nvSpPr>
            <p:cNvPr id="262" name="Google Shape;262;p8"/>
            <p:cNvSpPr/>
            <p:nvPr/>
          </p:nvSpPr>
          <p:spPr>
            <a:xfrm>
              <a:off x="11445969" y="3100548"/>
              <a:ext cx="656065" cy="328032"/>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Gill Sans Nova" panose="020B0602020104020203" pitchFamily="34" charset="0"/>
                <a:ea typeface="Avenir"/>
                <a:cs typeface="Avenir"/>
                <a:sym typeface="Avenir"/>
              </a:endParaRPr>
            </a:p>
          </p:txBody>
        </p:sp>
        <p:sp>
          <p:nvSpPr>
            <p:cNvPr id="263" name="Google Shape;263;p8"/>
            <p:cNvSpPr txBox="1"/>
            <p:nvPr/>
          </p:nvSpPr>
          <p:spPr>
            <a:xfrm>
              <a:off x="11445969" y="3100548"/>
              <a:ext cx="656065" cy="328032"/>
            </a:xfrm>
            <a:prstGeom prst="rect">
              <a:avLst/>
            </a:prstGeom>
            <a:solidFill>
              <a:srgbClr val="0099CC"/>
            </a:solid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Clr>
                  <a:schemeClr val="lt1"/>
                </a:buClr>
                <a:buSzPts val="1000"/>
                <a:buFont typeface="DM Sans"/>
                <a:buNone/>
              </a:pPr>
              <a:r>
                <a:rPr lang="en-IN" sz="1200" b="0" i="0" u="none" strike="noStrike" cap="none" dirty="0">
                  <a:solidFill>
                    <a:schemeClr val="lt1"/>
                  </a:solidFill>
                  <a:latin typeface="Gill Sans Nova" panose="020B0602020104020203" pitchFamily="34" charset="0"/>
                  <a:ea typeface="Avenir"/>
                  <a:cs typeface="Avenir"/>
                  <a:sym typeface="Avenir"/>
                </a:rPr>
                <a:t>GIZ</a:t>
              </a:r>
              <a:endParaRPr sz="1200" b="0" i="0" u="none" strike="noStrike" cap="none" dirty="0">
                <a:solidFill>
                  <a:srgbClr val="000000"/>
                </a:solidFill>
                <a:latin typeface="Gill Sans Nova" panose="020B0602020104020203" pitchFamily="34" charset="0"/>
                <a:ea typeface="Avenir"/>
                <a:cs typeface="Avenir"/>
                <a:sym typeface="Avenir"/>
              </a:endParaRPr>
            </a:p>
          </p:txBody>
        </p:sp>
        <p:sp>
          <p:nvSpPr>
            <p:cNvPr id="264" name="Google Shape;264;p8"/>
            <p:cNvSpPr/>
            <p:nvPr/>
          </p:nvSpPr>
          <p:spPr>
            <a:xfrm>
              <a:off x="11445969" y="3566354"/>
              <a:ext cx="656065" cy="328032"/>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Gill Sans Nova" panose="020B0602020104020203" pitchFamily="34" charset="0"/>
                <a:ea typeface="Avenir"/>
                <a:cs typeface="Avenir"/>
                <a:sym typeface="Avenir"/>
              </a:endParaRPr>
            </a:p>
          </p:txBody>
        </p:sp>
        <p:sp>
          <p:nvSpPr>
            <p:cNvPr id="265" name="Google Shape;265;p8"/>
            <p:cNvSpPr txBox="1"/>
            <p:nvPr/>
          </p:nvSpPr>
          <p:spPr>
            <a:xfrm>
              <a:off x="11445969" y="3566354"/>
              <a:ext cx="656065" cy="328032"/>
            </a:xfrm>
            <a:prstGeom prst="rect">
              <a:avLst/>
            </a:prstGeom>
            <a:solidFill>
              <a:srgbClr val="0099CC"/>
            </a:solid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Clr>
                  <a:schemeClr val="lt1"/>
                </a:buClr>
                <a:buSzPts val="1000"/>
                <a:buFont typeface="DM Sans"/>
                <a:buNone/>
              </a:pPr>
              <a:r>
                <a:rPr lang="en-IN" sz="1200" b="0" i="0" u="none" strike="noStrike" cap="none" dirty="0" err="1">
                  <a:solidFill>
                    <a:schemeClr val="lt1"/>
                  </a:solidFill>
                  <a:latin typeface="Gill Sans Nova" panose="020B0602020104020203" pitchFamily="34" charset="0"/>
                  <a:ea typeface="Avenir"/>
                  <a:cs typeface="Avenir"/>
                  <a:sym typeface="Avenir"/>
                </a:rPr>
                <a:t>KfW</a:t>
              </a:r>
              <a:endParaRPr sz="1200" b="0" i="0" u="none" strike="noStrike" cap="none" dirty="0">
                <a:solidFill>
                  <a:srgbClr val="000000"/>
                </a:solidFill>
                <a:latin typeface="Gill Sans Nova" panose="020B0602020104020203" pitchFamily="34" charset="0"/>
                <a:ea typeface="Avenir"/>
                <a:cs typeface="Avenir"/>
                <a:sym typeface="Avenir"/>
              </a:endParaRPr>
            </a:p>
          </p:txBody>
        </p:sp>
        <p:sp>
          <p:nvSpPr>
            <p:cNvPr id="266" name="Google Shape;266;p8"/>
            <p:cNvSpPr/>
            <p:nvPr/>
          </p:nvSpPr>
          <p:spPr>
            <a:xfrm>
              <a:off x="11445969" y="4032160"/>
              <a:ext cx="656065" cy="328032"/>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Gill Sans Nova" panose="020B0602020104020203" pitchFamily="34" charset="0"/>
                <a:ea typeface="Avenir"/>
                <a:cs typeface="Avenir"/>
                <a:sym typeface="Avenir"/>
              </a:endParaRPr>
            </a:p>
          </p:txBody>
        </p:sp>
        <p:sp>
          <p:nvSpPr>
            <p:cNvPr id="267" name="Google Shape;267;p8"/>
            <p:cNvSpPr txBox="1"/>
            <p:nvPr/>
          </p:nvSpPr>
          <p:spPr>
            <a:xfrm>
              <a:off x="11445969" y="4032160"/>
              <a:ext cx="656065" cy="328032"/>
            </a:xfrm>
            <a:prstGeom prst="rect">
              <a:avLst/>
            </a:prstGeom>
            <a:solidFill>
              <a:srgbClr val="0099CC"/>
            </a:solid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Clr>
                  <a:schemeClr val="lt1"/>
                </a:buClr>
                <a:buSzPts val="1000"/>
                <a:buFont typeface="DM Sans"/>
                <a:buNone/>
              </a:pPr>
              <a:r>
                <a:rPr lang="en-IN" sz="1200" b="0" i="0" u="none" strike="noStrike" cap="none" dirty="0">
                  <a:solidFill>
                    <a:schemeClr val="lt1"/>
                  </a:solidFill>
                  <a:latin typeface="Gill Sans Nova" panose="020B0602020104020203" pitchFamily="34" charset="0"/>
                  <a:ea typeface="Avenir"/>
                  <a:cs typeface="Avenir"/>
                  <a:sym typeface="Avenir"/>
                </a:rPr>
                <a:t>USAID</a:t>
              </a:r>
              <a:endParaRPr sz="1200" b="0" i="0" u="none" strike="noStrike" cap="none" dirty="0">
                <a:solidFill>
                  <a:srgbClr val="000000"/>
                </a:solidFill>
                <a:latin typeface="Gill Sans Nova" panose="020B0602020104020203" pitchFamily="34" charset="0"/>
                <a:ea typeface="Avenir"/>
                <a:cs typeface="Avenir"/>
                <a:sym typeface="Avenir"/>
              </a:endParaRPr>
            </a:p>
          </p:txBody>
        </p:sp>
        <p:sp>
          <p:nvSpPr>
            <p:cNvPr id="268" name="Google Shape;268;p8"/>
            <p:cNvSpPr/>
            <p:nvPr/>
          </p:nvSpPr>
          <p:spPr>
            <a:xfrm>
              <a:off x="11445969" y="4497966"/>
              <a:ext cx="656065" cy="328032"/>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Gill Sans Nova" panose="020B0602020104020203" pitchFamily="34" charset="0"/>
                <a:ea typeface="Avenir"/>
                <a:cs typeface="Avenir"/>
                <a:sym typeface="Avenir"/>
              </a:endParaRPr>
            </a:p>
          </p:txBody>
        </p:sp>
        <p:sp>
          <p:nvSpPr>
            <p:cNvPr id="269" name="Google Shape;269;p8"/>
            <p:cNvSpPr txBox="1"/>
            <p:nvPr/>
          </p:nvSpPr>
          <p:spPr>
            <a:xfrm>
              <a:off x="11445969" y="4497966"/>
              <a:ext cx="656065" cy="328032"/>
            </a:xfrm>
            <a:prstGeom prst="rect">
              <a:avLst/>
            </a:prstGeom>
            <a:solidFill>
              <a:srgbClr val="0099CC"/>
            </a:solid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Clr>
                  <a:schemeClr val="lt1"/>
                </a:buClr>
                <a:buSzPts val="1000"/>
                <a:buFont typeface="DM Sans"/>
                <a:buNone/>
              </a:pPr>
              <a:r>
                <a:rPr lang="en-IN" sz="1200" b="0" i="0" u="none" strike="noStrike" cap="none" dirty="0">
                  <a:solidFill>
                    <a:schemeClr val="lt1"/>
                  </a:solidFill>
                  <a:latin typeface="Gill Sans Nova" panose="020B0602020104020203" pitchFamily="34" charset="0"/>
                  <a:ea typeface="Avenir"/>
                  <a:cs typeface="Avenir"/>
                  <a:sym typeface="Avenir"/>
                </a:rPr>
                <a:t>SIDA</a:t>
              </a:r>
              <a:endParaRPr sz="1200" b="0" i="0" u="none" strike="noStrike" cap="none" dirty="0">
                <a:solidFill>
                  <a:srgbClr val="000000"/>
                </a:solidFill>
                <a:latin typeface="Gill Sans Nova" panose="020B0602020104020203" pitchFamily="34" charset="0"/>
                <a:ea typeface="Avenir"/>
                <a:cs typeface="Avenir"/>
                <a:sym typeface="Avenir"/>
              </a:endParaRPr>
            </a:p>
          </p:txBody>
        </p:sp>
        <p:sp>
          <p:nvSpPr>
            <p:cNvPr id="270" name="Google Shape;270;p8"/>
            <p:cNvSpPr/>
            <p:nvPr/>
          </p:nvSpPr>
          <p:spPr>
            <a:xfrm>
              <a:off x="11445969" y="4963772"/>
              <a:ext cx="656065" cy="328032"/>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Gill Sans Nova" panose="020B0602020104020203" pitchFamily="34" charset="0"/>
                <a:ea typeface="Avenir"/>
                <a:cs typeface="Avenir"/>
                <a:sym typeface="Avenir"/>
              </a:endParaRPr>
            </a:p>
          </p:txBody>
        </p:sp>
        <p:sp>
          <p:nvSpPr>
            <p:cNvPr id="271" name="Google Shape;271;p8"/>
            <p:cNvSpPr txBox="1"/>
            <p:nvPr/>
          </p:nvSpPr>
          <p:spPr>
            <a:xfrm>
              <a:off x="11445969" y="4963772"/>
              <a:ext cx="656065" cy="328032"/>
            </a:xfrm>
            <a:prstGeom prst="rect">
              <a:avLst/>
            </a:prstGeom>
            <a:solidFill>
              <a:srgbClr val="0099CC"/>
            </a:solid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Clr>
                  <a:schemeClr val="lt1"/>
                </a:buClr>
                <a:buSzPts val="1000"/>
                <a:buFont typeface="DM Sans"/>
                <a:buNone/>
              </a:pPr>
              <a:r>
                <a:rPr lang="en-IN" sz="1200" b="0" i="0" u="none" strike="noStrike" cap="none" dirty="0">
                  <a:solidFill>
                    <a:schemeClr val="lt1"/>
                  </a:solidFill>
                  <a:latin typeface="Gill Sans Nova" panose="020B0602020104020203" pitchFamily="34" charset="0"/>
                  <a:ea typeface="Avenir"/>
                  <a:cs typeface="Avenir"/>
                  <a:sym typeface="Avenir"/>
                </a:rPr>
                <a:t>Other  Countries</a:t>
              </a:r>
              <a:endParaRPr sz="1200" b="0" i="0" u="none" strike="noStrike" cap="none" dirty="0">
                <a:solidFill>
                  <a:srgbClr val="000000"/>
                </a:solidFill>
                <a:latin typeface="Gill Sans Nova" panose="020B0602020104020203" pitchFamily="34" charset="0"/>
                <a:ea typeface="Avenir"/>
                <a:cs typeface="Avenir"/>
                <a:sym typeface="Avenir"/>
              </a:endParaRPr>
            </a:p>
          </p:txBody>
        </p:sp>
        <p:sp>
          <p:nvSpPr>
            <p:cNvPr id="272" name="Google Shape;272;p8"/>
            <p:cNvSpPr/>
            <p:nvPr/>
          </p:nvSpPr>
          <p:spPr>
            <a:xfrm>
              <a:off x="7763546" y="292412"/>
              <a:ext cx="1356880" cy="34133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Gill Sans Nova" panose="020B0602020104020203" pitchFamily="34" charset="0"/>
                <a:ea typeface="Avenir"/>
                <a:cs typeface="Avenir"/>
                <a:sym typeface="Avenir"/>
              </a:endParaRPr>
            </a:p>
          </p:txBody>
        </p:sp>
        <p:sp>
          <p:nvSpPr>
            <p:cNvPr id="273" name="Google Shape;273;p8"/>
            <p:cNvSpPr txBox="1"/>
            <p:nvPr/>
          </p:nvSpPr>
          <p:spPr>
            <a:xfrm>
              <a:off x="7763546" y="292412"/>
              <a:ext cx="1356880" cy="341330"/>
            </a:xfrm>
            <a:prstGeom prst="rect">
              <a:avLst/>
            </a:prstGeom>
            <a:solidFill>
              <a:srgbClr val="0099CC"/>
            </a:solid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Clr>
                  <a:schemeClr val="lt1"/>
                </a:buClr>
                <a:buSzPts val="1000"/>
                <a:buFont typeface="DM Sans"/>
                <a:buNone/>
              </a:pPr>
              <a:r>
                <a:rPr lang="en-IN" sz="1200" b="0" i="0" u="none" strike="noStrike" cap="none" dirty="0">
                  <a:solidFill>
                    <a:schemeClr val="lt1"/>
                  </a:solidFill>
                  <a:latin typeface="Gill Sans Nova" panose="020B0602020104020203" pitchFamily="34" charset="0"/>
                  <a:ea typeface="Avenir"/>
                  <a:cs typeface="Avenir"/>
                  <a:sym typeface="Avenir"/>
                </a:rPr>
                <a:t>Private (JI and CDM)</a:t>
              </a:r>
              <a:endParaRPr sz="1200" b="0" i="0" u="none" strike="noStrike" cap="none" dirty="0">
                <a:solidFill>
                  <a:srgbClr val="000000"/>
                </a:solidFill>
                <a:latin typeface="Gill Sans Nova" panose="020B0602020104020203" pitchFamily="34" charset="0"/>
                <a:ea typeface="Avenir"/>
                <a:cs typeface="Avenir"/>
                <a:sym typeface="Aveni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9"/>
          <p:cNvSpPr txBox="1">
            <a:spLocks noGrp="1"/>
          </p:cNvSpPr>
          <p:nvPr>
            <p:ph type="ctrTitle"/>
          </p:nvPr>
        </p:nvSpPr>
        <p:spPr>
          <a:xfrm>
            <a:off x="464369" y="590685"/>
            <a:ext cx="9741813" cy="59039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1"/>
              </a:buClr>
              <a:buSzPts val="3600"/>
              <a:buFont typeface="DM Sans"/>
              <a:buNone/>
            </a:pPr>
            <a:r>
              <a:rPr lang="en-IN" dirty="0">
                <a:solidFill>
                  <a:srgbClr val="339933"/>
                </a:solidFill>
                <a:latin typeface="Gill Sans Nova" panose="020B0602020104020203" pitchFamily="34" charset="0"/>
                <a:ea typeface="Avenir"/>
                <a:cs typeface="Avenir"/>
                <a:sym typeface="Avenir"/>
              </a:rPr>
              <a:t>Climate Finance in Asia</a:t>
            </a:r>
            <a:endParaRPr dirty="0">
              <a:solidFill>
                <a:srgbClr val="339933"/>
              </a:solidFill>
              <a:latin typeface="Gill Sans Nova" panose="020B0602020104020203" pitchFamily="34" charset="0"/>
              <a:ea typeface="Avenir"/>
              <a:cs typeface="Avenir"/>
              <a:sym typeface="Avenir"/>
            </a:endParaRPr>
          </a:p>
        </p:txBody>
      </p:sp>
      <p:sp>
        <p:nvSpPr>
          <p:cNvPr id="279" name="Google Shape;279;p9"/>
          <p:cNvSpPr txBox="1">
            <a:spLocks noGrp="1"/>
          </p:cNvSpPr>
          <p:nvPr>
            <p:ph type="body" idx="4294967295"/>
          </p:nvPr>
        </p:nvSpPr>
        <p:spPr>
          <a:xfrm>
            <a:off x="6759431" y="5855358"/>
            <a:ext cx="5432569" cy="8239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2200"/>
              <a:buNone/>
            </a:pPr>
            <a:r>
              <a:rPr lang="en-IN" sz="2200" b="1" dirty="0">
                <a:solidFill>
                  <a:srgbClr val="009BDD"/>
                </a:solidFill>
                <a:latin typeface="Gill Sans Nova" panose="020B0602020104020203" pitchFamily="34" charset="0"/>
                <a:ea typeface="Avenir"/>
                <a:cs typeface="Avenir"/>
                <a:sym typeface="Avenir"/>
              </a:rPr>
              <a:t>Top 10 Recipient Countries of Adaptation Finance in Asia (USD Millions)</a:t>
            </a:r>
            <a:endParaRPr sz="2200" b="1" dirty="0">
              <a:solidFill>
                <a:srgbClr val="009BDD"/>
              </a:solidFill>
              <a:latin typeface="Gill Sans Nova" panose="020B0602020104020203" pitchFamily="34" charset="0"/>
              <a:ea typeface="Avenir"/>
              <a:cs typeface="Avenir"/>
              <a:sym typeface="Avenir"/>
            </a:endParaRPr>
          </a:p>
        </p:txBody>
      </p:sp>
      <p:graphicFrame>
        <p:nvGraphicFramePr>
          <p:cNvPr id="280" name="Google Shape;280;p9"/>
          <p:cNvGraphicFramePr/>
          <p:nvPr/>
        </p:nvGraphicFramePr>
        <p:xfrm>
          <a:off x="410817" y="1833354"/>
          <a:ext cx="5679523" cy="36845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1" name="Google Shape;281;p9"/>
          <p:cNvGraphicFramePr/>
          <p:nvPr/>
        </p:nvGraphicFramePr>
        <p:xfrm>
          <a:off x="6433930" y="1831076"/>
          <a:ext cx="5157788" cy="3684587"/>
        </p:xfrm>
        <a:graphic>
          <a:graphicData uri="http://schemas.openxmlformats.org/drawingml/2006/chart">
            <c:chart xmlns:c="http://schemas.openxmlformats.org/drawingml/2006/chart" xmlns:r="http://schemas.openxmlformats.org/officeDocument/2006/relationships" r:id="rId4"/>
          </a:graphicData>
        </a:graphic>
      </p:graphicFrame>
      <p:sp>
        <p:nvSpPr>
          <p:cNvPr id="282" name="Google Shape;282;p9"/>
          <p:cNvSpPr txBox="1"/>
          <p:nvPr/>
        </p:nvSpPr>
        <p:spPr>
          <a:xfrm>
            <a:off x="885105" y="5683152"/>
            <a:ext cx="5205235" cy="1006429"/>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chemeClr val="dk1"/>
              </a:buClr>
              <a:buSzPts val="2200"/>
              <a:buFont typeface="Arial"/>
              <a:buNone/>
            </a:pPr>
            <a:r>
              <a:rPr lang="en-IN" sz="2200" b="1" i="0" u="none" strike="noStrike" cap="none" dirty="0">
                <a:solidFill>
                  <a:srgbClr val="009BDD"/>
                </a:solidFill>
                <a:latin typeface="Gill Sans Nova" panose="020B0602020104020203" pitchFamily="34" charset="0"/>
                <a:ea typeface="Avenir"/>
                <a:cs typeface="Avenir"/>
                <a:sym typeface="Avenir"/>
              </a:rPr>
              <a:t>Top 15 Recipient Countries of Climate Finance in Asia (USD Millions)</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0"/>
          <p:cNvSpPr txBox="1">
            <a:spLocks noGrp="1"/>
          </p:cNvSpPr>
          <p:nvPr>
            <p:ph type="ctrTitle"/>
          </p:nvPr>
        </p:nvSpPr>
        <p:spPr>
          <a:xfrm>
            <a:off x="464369" y="590685"/>
            <a:ext cx="7448365" cy="59039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1"/>
              </a:buClr>
              <a:buSzPct val="100000"/>
              <a:buFont typeface="DM Sans"/>
              <a:buNone/>
            </a:pPr>
            <a:r>
              <a:rPr lang="en-IN" dirty="0">
                <a:solidFill>
                  <a:srgbClr val="339933"/>
                </a:solidFill>
                <a:latin typeface="Gill Sans Nova" panose="020B0602020104020203" pitchFamily="34" charset="0"/>
                <a:ea typeface="Avenir"/>
                <a:cs typeface="Avenir"/>
                <a:sym typeface="Avenir"/>
              </a:rPr>
              <a:t>Gender in Global Climate Finance</a:t>
            </a:r>
            <a:endParaRPr dirty="0">
              <a:solidFill>
                <a:srgbClr val="339933"/>
              </a:solidFill>
              <a:latin typeface="Gill Sans Nova" panose="020B0602020104020203" pitchFamily="34" charset="0"/>
              <a:ea typeface="Avenir"/>
              <a:cs typeface="Avenir"/>
              <a:sym typeface="Avenir"/>
            </a:endParaRPr>
          </a:p>
        </p:txBody>
      </p:sp>
      <p:sp>
        <p:nvSpPr>
          <p:cNvPr id="288" name="Google Shape;288;p10"/>
          <p:cNvSpPr txBox="1">
            <a:spLocks noGrp="1"/>
          </p:cNvSpPr>
          <p:nvPr>
            <p:ph type="body" idx="1"/>
          </p:nvPr>
        </p:nvSpPr>
        <p:spPr>
          <a:xfrm>
            <a:off x="586153" y="1630322"/>
            <a:ext cx="5315883" cy="1974619"/>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1700"/>
              <a:buChar char="•"/>
            </a:pPr>
            <a:r>
              <a:rPr lang="en-IN" sz="2200" dirty="0">
                <a:latin typeface="Gill Sans Nova" panose="020B0602020104020203" pitchFamily="34" charset="0"/>
                <a:ea typeface="Avenir"/>
                <a:cs typeface="Avenir"/>
                <a:sym typeface="Avenir"/>
              </a:rPr>
              <a:t>Only 31 per cent of Overseas Development Assistance (ODA) on climate change in 2014, also supported gender equality</a:t>
            </a:r>
            <a:endParaRPr dirty="0"/>
          </a:p>
          <a:p>
            <a:pPr marL="800100" lvl="1" indent="-342900" algn="l" rtl="0">
              <a:lnSpc>
                <a:spcPct val="100000"/>
              </a:lnSpc>
              <a:spcBef>
                <a:spcPts val="1200"/>
              </a:spcBef>
              <a:spcAft>
                <a:spcPts val="0"/>
              </a:spcAft>
              <a:buSzPts val="1700"/>
              <a:buChar char="•"/>
            </a:pPr>
            <a:r>
              <a:rPr lang="en-IN" sz="2200" dirty="0">
                <a:latin typeface="Gill Sans Nova" panose="020B0602020104020203" pitchFamily="34" charset="0"/>
                <a:ea typeface="Avenir"/>
                <a:cs typeface="Avenir"/>
                <a:sym typeface="Avenir"/>
              </a:rPr>
              <a:t>That’s USD 8 billion out of USD 26 billion </a:t>
            </a:r>
            <a:endParaRPr dirty="0"/>
          </a:p>
          <a:p>
            <a:pPr marL="342900" lvl="0" indent="-342900" algn="l" rtl="0">
              <a:lnSpc>
                <a:spcPct val="100000"/>
              </a:lnSpc>
              <a:spcBef>
                <a:spcPts val="1200"/>
              </a:spcBef>
              <a:spcAft>
                <a:spcPts val="0"/>
              </a:spcAft>
              <a:buSzPts val="1700"/>
              <a:buChar char="•"/>
            </a:pPr>
            <a:r>
              <a:rPr lang="en-IN" sz="2200" dirty="0">
                <a:latin typeface="Gill Sans Nova" panose="020B0602020104020203" pitchFamily="34" charset="0"/>
                <a:ea typeface="Avenir"/>
                <a:cs typeface="Avenir"/>
                <a:sym typeface="Avenir"/>
              </a:rPr>
              <a:t>Gender integration was higher in adaptation than mitigation</a:t>
            </a:r>
            <a:endParaRPr dirty="0"/>
          </a:p>
          <a:p>
            <a:pPr marL="685800" lvl="1" indent="-228600" algn="l" rtl="0">
              <a:lnSpc>
                <a:spcPct val="100000"/>
              </a:lnSpc>
              <a:spcBef>
                <a:spcPts val="1200"/>
              </a:spcBef>
              <a:spcAft>
                <a:spcPts val="0"/>
              </a:spcAft>
              <a:buSzPts val="1700"/>
              <a:buChar char="•"/>
            </a:pPr>
            <a:r>
              <a:rPr lang="en-IN" sz="2200" dirty="0">
                <a:latin typeface="Gill Sans Nova" panose="020B0602020104020203" pitchFamily="34" charset="0"/>
                <a:ea typeface="Avenir"/>
                <a:cs typeface="Avenir"/>
                <a:sym typeface="Avenir"/>
              </a:rPr>
              <a:t>41 percent in adaptation only projects compared to 18 percent in mitigation only</a:t>
            </a:r>
            <a:endParaRPr sz="2200" dirty="0">
              <a:latin typeface="Gill Sans Nova" panose="020B0602020104020203" pitchFamily="34" charset="0"/>
              <a:ea typeface="Avenir"/>
              <a:cs typeface="Avenir"/>
              <a:sym typeface="Avenir"/>
            </a:endParaRPr>
          </a:p>
          <a:p>
            <a:pPr marL="0" lvl="0" indent="0" algn="l" rtl="0">
              <a:lnSpc>
                <a:spcPct val="100000"/>
              </a:lnSpc>
              <a:spcBef>
                <a:spcPts val="1200"/>
              </a:spcBef>
              <a:spcAft>
                <a:spcPts val="1200"/>
              </a:spcAft>
              <a:buSzPts val="1700"/>
              <a:buNone/>
            </a:pPr>
            <a:endParaRPr sz="2200" dirty="0"/>
          </a:p>
        </p:txBody>
      </p:sp>
      <p:pic>
        <p:nvPicPr>
          <p:cNvPr id="289" name="Google Shape;289;p10"/>
          <p:cNvPicPr preferRelativeResize="0"/>
          <p:nvPr/>
        </p:nvPicPr>
        <p:blipFill rotWithShape="1">
          <a:blip r:embed="rId3">
            <a:alphaModFix/>
          </a:blip>
          <a:srcRect l="199" t="20751" r="-198" b="5476"/>
          <a:stretch/>
        </p:blipFill>
        <p:spPr>
          <a:xfrm>
            <a:off x="6289964" y="1356766"/>
            <a:ext cx="5068966" cy="44963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27"/>
          <p:cNvSpPr txBox="1">
            <a:spLocks noGrp="1"/>
          </p:cNvSpPr>
          <p:nvPr>
            <p:ph type="ctrTitle"/>
          </p:nvPr>
        </p:nvSpPr>
        <p:spPr>
          <a:xfrm>
            <a:off x="464378" y="590675"/>
            <a:ext cx="11413500" cy="590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3600"/>
              <a:buFont typeface="DM Sans"/>
              <a:buNone/>
            </a:pPr>
            <a:r>
              <a:rPr lang="en-IN" sz="3600" dirty="0">
                <a:solidFill>
                  <a:srgbClr val="339933"/>
                </a:solidFill>
                <a:latin typeface="Gill Sans Nova" panose="020B0602020104020203" pitchFamily="34" charset="0"/>
                <a:ea typeface="Avenir"/>
                <a:cs typeface="Avenir"/>
                <a:sym typeface="Avenir"/>
              </a:rPr>
              <a:t>Gender in climate finance continued</a:t>
            </a:r>
            <a:endParaRPr sz="3600" dirty="0">
              <a:solidFill>
                <a:srgbClr val="339933"/>
              </a:solidFill>
              <a:latin typeface="Gill Sans Nova" panose="020B0602020104020203" pitchFamily="34" charset="0"/>
              <a:ea typeface="Avenir"/>
              <a:cs typeface="Avenir"/>
              <a:sym typeface="Avenir"/>
            </a:endParaRPr>
          </a:p>
        </p:txBody>
      </p:sp>
      <p:sp>
        <p:nvSpPr>
          <p:cNvPr id="295" name="Google Shape;295;p27"/>
          <p:cNvSpPr txBox="1">
            <a:spLocks noGrp="1"/>
          </p:cNvSpPr>
          <p:nvPr>
            <p:ph type="body" idx="1"/>
          </p:nvPr>
        </p:nvSpPr>
        <p:spPr>
          <a:xfrm>
            <a:off x="623101" y="1322464"/>
            <a:ext cx="11125554" cy="3691672"/>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1700"/>
              <a:buChar char="•"/>
            </a:pPr>
            <a:r>
              <a:rPr lang="en-IN" sz="2200" dirty="0">
                <a:latin typeface="Gill Sans Nova" panose="020B0602020104020203" pitchFamily="34" charset="0"/>
                <a:ea typeface="Avenir"/>
                <a:cs typeface="Avenir"/>
                <a:sym typeface="Avenir"/>
              </a:rPr>
              <a:t>Sectoral variations are also high </a:t>
            </a:r>
            <a:endParaRPr dirty="0"/>
          </a:p>
          <a:p>
            <a:pPr marL="685800" lvl="1" indent="-228600" algn="l" rtl="0">
              <a:lnSpc>
                <a:spcPct val="100000"/>
              </a:lnSpc>
              <a:spcBef>
                <a:spcPts val="1200"/>
              </a:spcBef>
              <a:spcAft>
                <a:spcPts val="0"/>
              </a:spcAft>
              <a:buSzPts val="1700"/>
              <a:buChar char="•"/>
            </a:pPr>
            <a:r>
              <a:rPr lang="en-IN" sz="2200" dirty="0">
                <a:latin typeface="Gill Sans Nova" panose="020B0602020104020203" pitchFamily="34" charset="0"/>
                <a:ea typeface="Avenir"/>
                <a:cs typeface="Avenir"/>
                <a:sym typeface="Avenir"/>
              </a:rPr>
              <a:t>Agriculture has the most integration (59 per cent), followed by water (39 per cent)</a:t>
            </a:r>
            <a:endParaRPr dirty="0"/>
          </a:p>
          <a:p>
            <a:pPr marL="685800" lvl="1" indent="-228600" algn="l" rtl="0">
              <a:lnSpc>
                <a:spcPct val="100000"/>
              </a:lnSpc>
              <a:spcBef>
                <a:spcPts val="1200"/>
              </a:spcBef>
              <a:spcAft>
                <a:spcPts val="0"/>
              </a:spcAft>
              <a:buSzPts val="1700"/>
              <a:buChar char="•"/>
            </a:pPr>
            <a:r>
              <a:rPr lang="en-IN" sz="2200" dirty="0">
                <a:latin typeface="Gill Sans Nova" panose="020B0602020104020203" pitchFamily="34" charset="0"/>
                <a:ea typeface="Avenir"/>
                <a:cs typeface="Avenir"/>
                <a:sym typeface="Avenir"/>
              </a:rPr>
              <a:t>Energy sector, which receives maximum bilateral climate aid had only 8 per cent</a:t>
            </a:r>
            <a:endParaRPr sz="2200" dirty="0">
              <a:latin typeface="Gill Sans Nova" panose="020B0602020104020203" pitchFamily="34" charset="0"/>
              <a:ea typeface="Avenir"/>
              <a:cs typeface="Avenir"/>
              <a:sym typeface="Avenir"/>
            </a:endParaRPr>
          </a:p>
          <a:p>
            <a:pPr marL="228600" lvl="0" indent="-228600" algn="l" rtl="0">
              <a:lnSpc>
                <a:spcPct val="100000"/>
              </a:lnSpc>
              <a:spcBef>
                <a:spcPts val="1200"/>
              </a:spcBef>
              <a:spcAft>
                <a:spcPts val="0"/>
              </a:spcAft>
              <a:buSzPts val="1700"/>
              <a:buChar char="•"/>
            </a:pPr>
            <a:r>
              <a:rPr lang="en-IN" sz="2200" dirty="0">
                <a:latin typeface="Gill Sans Nova" panose="020B0602020104020203" pitchFamily="34" charset="0"/>
                <a:ea typeface="Avenir"/>
                <a:cs typeface="Avenir"/>
                <a:sym typeface="Avenir"/>
              </a:rPr>
              <a:t>Around 19 per cent of all gender-responsive bilateral climate aid (USD 1.4 billion) was channelled through civil society organizations (CSOs)</a:t>
            </a:r>
            <a:endParaRPr dirty="0"/>
          </a:p>
          <a:p>
            <a:pPr marL="685800" lvl="1" indent="-228600" algn="l" rtl="0">
              <a:lnSpc>
                <a:spcPct val="100000"/>
              </a:lnSpc>
              <a:spcBef>
                <a:spcPts val="1200"/>
              </a:spcBef>
              <a:spcAft>
                <a:spcPts val="0"/>
              </a:spcAft>
              <a:buSzPts val="1700"/>
              <a:buChar char="•"/>
            </a:pPr>
            <a:r>
              <a:rPr lang="en-IN" sz="2200" dirty="0">
                <a:latin typeface="Gill Sans Nova" panose="020B0602020104020203" pitchFamily="34" charset="0"/>
                <a:ea typeface="Avenir"/>
                <a:cs typeface="Avenir"/>
                <a:sym typeface="Avenir"/>
              </a:rPr>
              <a:t>However much of this (USD 1 billion) went to donor country CSOs as against recipient country CSOs</a:t>
            </a:r>
            <a:endParaRPr sz="2200" dirty="0">
              <a:latin typeface="Gill Sans Nova" panose="020B0602020104020203" pitchFamily="34" charset="0"/>
              <a:ea typeface="Avenir"/>
              <a:cs typeface="Avenir"/>
              <a:sym typeface="Avenir"/>
            </a:endParaRPr>
          </a:p>
          <a:p>
            <a:pPr marL="228600" lvl="0" indent="-228600" algn="l" rtl="0">
              <a:lnSpc>
                <a:spcPct val="100000"/>
              </a:lnSpc>
              <a:spcBef>
                <a:spcPts val="1200"/>
              </a:spcBef>
              <a:spcAft>
                <a:spcPts val="0"/>
              </a:spcAft>
              <a:buSzPts val="1700"/>
              <a:buChar char="•"/>
            </a:pPr>
            <a:r>
              <a:rPr lang="en-IN" sz="2200" dirty="0">
                <a:latin typeface="Gill Sans Nova" panose="020B0602020104020203" pitchFamily="34" charset="0"/>
                <a:ea typeface="Avenir"/>
                <a:cs typeface="Avenir"/>
                <a:sym typeface="Avenir"/>
              </a:rPr>
              <a:t>Only a very small amount (2 per cent of USD 132 million) went to CSOs in developing countries</a:t>
            </a:r>
            <a:endParaRPr sz="2200" dirty="0">
              <a:latin typeface="Gill Sans Nova" panose="020B0602020104020203" pitchFamily="34" charset="0"/>
              <a:ea typeface="Avenir"/>
              <a:cs typeface="Avenir"/>
              <a:sym typeface="Avenir"/>
            </a:endParaRPr>
          </a:p>
          <a:p>
            <a:pPr marL="228600" lvl="0" indent="-87629" algn="l" rtl="0">
              <a:lnSpc>
                <a:spcPct val="90000"/>
              </a:lnSpc>
              <a:spcBef>
                <a:spcPts val="2200"/>
              </a:spcBef>
              <a:spcAft>
                <a:spcPts val="0"/>
              </a:spcAft>
              <a:buClr>
                <a:schemeClr val="dk1"/>
              </a:buClr>
              <a:buSzPts val="2200"/>
              <a:buNone/>
            </a:pPr>
            <a:endParaRPr sz="2200" dirty="0"/>
          </a:p>
        </p:txBody>
      </p:sp>
      <p:sp>
        <p:nvSpPr>
          <p:cNvPr id="296" name="Google Shape;296;p27"/>
          <p:cNvSpPr txBox="1"/>
          <p:nvPr/>
        </p:nvSpPr>
        <p:spPr>
          <a:xfrm>
            <a:off x="828963" y="5650990"/>
            <a:ext cx="105342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IN" sz="2200" b="1" i="0" u="none" strike="noStrike" cap="none" dirty="0">
                <a:solidFill>
                  <a:srgbClr val="009BDD"/>
                </a:solidFill>
                <a:latin typeface="Gill Sans Nova" panose="020B0602020104020203" pitchFamily="34" charset="0"/>
                <a:ea typeface="Avenir"/>
                <a:cs typeface="Avenir"/>
                <a:sym typeface="Avenir"/>
              </a:rPr>
              <a:t>Female representation in the governing bodies of the major climate funds is also limited- an average 22 per cent in 2015</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1"/>
          <p:cNvSpPr txBox="1">
            <a:spLocks noGrp="1"/>
          </p:cNvSpPr>
          <p:nvPr>
            <p:ph type="ctrTitle"/>
          </p:nvPr>
        </p:nvSpPr>
        <p:spPr>
          <a:xfrm>
            <a:off x="447124" y="489633"/>
            <a:ext cx="7448365" cy="59039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1"/>
              </a:buClr>
              <a:buSzPct val="100000"/>
              <a:buFont typeface="DM Sans"/>
              <a:buNone/>
            </a:pPr>
            <a:r>
              <a:rPr lang="en-IN" dirty="0">
                <a:solidFill>
                  <a:srgbClr val="339933"/>
                </a:solidFill>
                <a:latin typeface="Gill Sans Nova" panose="020B0602020104020203" pitchFamily="34" charset="0"/>
                <a:ea typeface="Avenir"/>
                <a:cs typeface="Avenir"/>
                <a:sym typeface="Avenir"/>
              </a:rPr>
              <a:t>Key Adaptation Funds</a:t>
            </a:r>
            <a:endParaRPr dirty="0">
              <a:solidFill>
                <a:srgbClr val="339933"/>
              </a:solidFill>
              <a:latin typeface="Gill Sans Nova" panose="020B0602020104020203" pitchFamily="34" charset="0"/>
              <a:ea typeface="Avenir"/>
              <a:cs typeface="Avenir"/>
              <a:sym typeface="Avenir"/>
            </a:endParaRPr>
          </a:p>
        </p:txBody>
      </p:sp>
      <p:sp>
        <p:nvSpPr>
          <p:cNvPr id="302" name="Google Shape;302;p11"/>
          <p:cNvSpPr txBox="1">
            <a:spLocks noGrp="1"/>
          </p:cNvSpPr>
          <p:nvPr>
            <p:ph type="body" idx="4294967295"/>
          </p:nvPr>
        </p:nvSpPr>
        <p:spPr>
          <a:xfrm>
            <a:off x="637308" y="1828107"/>
            <a:ext cx="5071033" cy="4625959"/>
          </a:xfrm>
          <a:prstGeom prst="rect">
            <a:avLst/>
          </a:prstGeom>
          <a:solidFill>
            <a:schemeClr val="lt1"/>
          </a:solidFill>
          <a:ln w="25400" cap="flat" cmpd="sng">
            <a:solidFill>
              <a:srgbClr val="339933"/>
            </a:solidFill>
            <a:prstDash val="solid"/>
            <a:round/>
            <a:headEnd type="none" w="sm" len="sm"/>
            <a:tailEnd type="none" w="sm" len="sm"/>
          </a:ln>
        </p:spPr>
        <p:txBody>
          <a:bodyPr spcFirstLastPara="1" wrap="square" lIns="91425" tIns="45700" rIns="91425" bIns="45700" anchor="t" anchorCtr="0">
            <a:normAutofit fontScale="62500" lnSpcReduction="20000"/>
          </a:bodyPr>
          <a:lstStyle/>
          <a:p>
            <a:pPr marL="10954" lvl="0" indent="0" algn="l" rtl="0">
              <a:lnSpc>
                <a:spcPct val="90000"/>
              </a:lnSpc>
              <a:spcBef>
                <a:spcPts val="0"/>
              </a:spcBef>
              <a:spcAft>
                <a:spcPts val="0"/>
              </a:spcAft>
              <a:buClr>
                <a:srgbClr val="FFFFFF"/>
              </a:buClr>
              <a:buSzPct val="100000"/>
              <a:buNone/>
            </a:pPr>
            <a:endParaRPr sz="2900" dirty="0">
              <a:latin typeface="Gill Sans Nova" panose="020B0602020104020203" pitchFamily="34" charset="0"/>
              <a:ea typeface="Avenir"/>
              <a:cs typeface="Avenir"/>
              <a:sym typeface="Avenir"/>
            </a:endParaRPr>
          </a:p>
          <a:p>
            <a:pPr marL="10954" lvl="0" indent="0" algn="l" rtl="0">
              <a:lnSpc>
                <a:spcPct val="90000"/>
              </a:lnSpc>
              <a:spcBef>
                <a:spcPts val="600"/>
              </a:spcBef>
              <a:spcAft>
                <a:spcPts val="0"/>
              </a:spcAft>
              <a:buClr>
                <a:srgbClr val="FFFFFF"/>
              </a:buClr>
              <a:buSzPct val="100000"/>
              <a:buNone/>
            </a:pPr>
            <a:r>
              <a:rPr lang="en-IN" sz="3200" dirty="0">
                <a:solidFill>
                  <a:schemeClr val="dk1"/>
                </a:solidFill>
                <a:latin typeface="Gill Sans Nova" panose="020B0602020104020203" pitchFamily="34" charset="0"/>
                <a:ea typeface="Avenir"/>
                <a:cs typeface="Avenir"/>
                <a:sym typeface="Avenir"/>
              </a:rPr>
              <a:t>Established: 2001</a:t>
            </a:r>
            <a:endParaRPr dirty="0"/>
          </a:p>
          <a:p>
            <a:pPr marL="10954" lvl="0" indent="0" algn="l" rtl="0">
              <a:lnSpc>
                <a:spcPct val="90000"/>
              </a:lnSpc>
              <a:spcBef>
                <a:spcPts val="600"/>
              </a:spcBef>
              <a:spcAft>
                <a:spcPts val="0"/>
              </a:spcAft>
              <a:buClr>
                <a:srgbClr val="FFFFFF"/>
              </a:buClr>
              <a:buSzPct val="100000"/>
              <a:buNone/>
            </a:pPr>
            <a:r>
              <a:rPr lang="en-IN" sz="3200" dirty="0">
                <a:solidFill>
                  <a:schemeClr val="dk1"/>
                </a:solidFill>
                <a:latin typeface="Gill Sans Nova" panose="020B0602020104020203" pitchFamily="34" charset="0"/>
                <a:ea typeface="Avenir"/>
                <a:cs typeface="Avenir"/>
                <a:sym typeface="Avenir"/>
              </a:rPr>
              <a:t>Fully operational: 2010 </a:t>
            </a:r>
            <a:endParaRPr dirty="0"/>
          </a:p>
          <a:p>
            <a:pPr marL="10954" lvl="0" indent="0" algn="l" rtl="0">
              <a:lnSpc>
                <a:spcPct val="90000"/>
              </a:lnSpc>
              <a:spcBef>
                <a:spcPts val="600"/>
              </a:spcBef>
              <a:spcAft>
                <a:spcPts val="0"/>
              </a:spcAft>
              <a:buClr>
                <a:srgbClr val="FFFFFF"/>
              </a:buClr>
              <a:buSzPct val="100000"/>
              <a:buNone/>
            </a:pPr>
            <a:endParaRPr sz="3200" dirty="0">
              <a:latin typeface="Gill Sans Nova" panose="020B0602020104020203" pitchFamily="34" charset="0"/>
              <a:ea typeface="Avenir"/>
              <a:cs typeface="Avenir"/>
              <a:sym typeface="Avenir"/>
            </a:endParaRPr>
          </a:p>
          <a:p>
            <a:pPr marL="10954" lvl="0" indent="0" algn="l" rtl="0">
              <a:lnSpc>
                <a:spcPct val="90000"/>
              </a:lnSpc>
              <a:spcBef>
                <a:spcPts val="600"/>
              </a:spcBef>
              <a:spcAft>
                <a:spcPts val="0"/>
              </a:spcAft>
              <a:buClr>
                <a:srgbClr val="FFFFFF"/>
              </a:buClr>
              <a:buSzPct val="100000"/>
              <a:buNone/>
            </a:pPr>
            <a:r>
              <a:rPr lang="en-IN" sz="3200" dirty="0">
                <a:solidFill>
                  <a:schemeClr val="dk1"/>
                </a:solidFill>
                <a:latin typeface="Gill Sans Nova" panose="020B0602020104020203" pitchFamily="34" charset="0"/>
                <a:ea typeface="Avenir"/>
                <a:cs typeface="Avenir"/>
                <a:sym typeface="Avenir"/>
              </a:rPr>
              <a:t>Now mandated to serve the Paris Agreement through its Medium Term Strategy 2018-2022</a:t>
            </a:r>
            <a:endParaRPr sz="3200" dirty="0">
              <a:latin typeface="Gill Sans Nova" panose="020B0602020104020203" pitchFamily="34" charset="0"/>
              <a:ea typeface="Avenir"/>
              <a:cs typeface="Avenir"/>
              <a:sym typeface="Avenir"/>
            </a:endParaRPr>
          </a:p>
          <a:p>
            <a:pPr marL="10954" lvl="0" indent="0" algn="l" rtl="0">
              <a:lnSpc>
                <a:spcPct val="90000"/>
              </a:lnSpc>
              <a:spcBef>
                <a:spcPts val="1600"/>
              </a:spcBef>
              <a:spcAft>
                <a:spcPts val="0"/>
              </a:spcAft>
              <a:buClr>
                <a:srgbClr val="FFFFFF"/>
              </a:buClr>
              <a:buSzPct val="100000"/>
              <a:buNone/>
            </a:pPr>
            <a:r>
              <a:rPr lang="en-IN" sz="3200" dirty="0">
                <a:solidFill>
                  <a:schemeClr val="dk1"/>
                </a:solidFill>
                <a:latin typeface="Gill Sans Nova" panose="020B0602020104020203" pitchFamily="34" charset="0"/>
                <a:ea typeface="Avenir"/>
                <a:cs typeface="Avenir"/>
                <a:sym typeface="Avenir"/>
              </a:rPr>
              <a:t>Funding access: Accredited Implementing Entities (NIEs, RIEs and MIEs)</a:t>
            </a:r>
            <a:endParaRPr sz="3200" dirty="0">
              <a:latin typeface="Gill Sans Nova" panose="020B0602020104020203" pitchFamily="34" charset="0"/>
              <a:ea typeface="Avenir"/>
              <a:cs typeface="Avenir"/>
              <a:sym typeface="Avenir"/>
            </a:endParaRPr>
          </a:p>
          <a:p>
            <a:pPr marL="10954" lvl="0" indent="0" algn="l" rtl="0">
              <a:lnSpc>
                <a:spcPct val="90000"/>
              </a:lnSpc>
              <a:spcBef>
                <a:spcPts val="1600"/>
              </a:spcBef>
              <a:spcAft>
                <a:spcPts val="0"/>
              </a:spcAft>
              <a:buClr>
                <a:srgbClr val="FFFFFF"/>
              </a:buClr>
              <a:buSzPct val="100000"/>
              <a:buNone/>
            </a:pPr>
            <a:r>
              <a:rPr lang="en-IN" sz="3200" dirty="0">
                <a:solidFill>
                  <a:schemeClr val="dk1"/>
                </a:solidFill>
                <a:latin typeface="Gill Sans Nova" panose="020B0602020104020203" pitchFamily="34" charset="0"/>
                <a:ea typeface="Avenir"/>
                <a:cs typeface="Avenir"/>
                <a:sym typeface="Avenir"/>
              </a:rPr>
              <a:t>Type of grants</a:t>
            </a:r>
            <a:endParaRPr sz="3200" dirty="0">
              <a:latin typeface="Gill Sans Nova" panose="020B0602020104020203" pitchFamily="34" charset="0"/>
              <a:ea typeface="Avenir"/>
              <a:cs typeface="Avenir"/>
              <a:sym typeface="Avenir"/>
            </a:endParaRPr>
          </a:p>
          <a:p>
            <a:pPr marL="455453" lvl="1" indent="0" algn="l" rtl="0">
              <a:lnSpc>
                <a:spcPct val="90000"/>
              </a:lnSpc>
              <a:spcBef>
                <a:spcPts val="1100"/>
              </a:spcBef>
              <a:spcAft>
                <a:spcPts val="0"/>
              </a:spcAft>
              <a:buClr>
                <a:srgbClr val="FFFFFF"/>
              </a:buClr>
              <a:buSzPct val="100000"/>
              <a:buNone/>
            </a:pPr>
            <a:r>
              <a:rPr lang="en-IN" sz="3200" dirty="0">
                <a:solidFill>
                  <a:schemeClr val="dk1"/>
                </a:solidFill>
                <a:latin typeface="Gill Sans Nova" panose="020B0602020104020203" pitchFamily="34" charset="0"/>
                <a:ea typeface="Avenir"/>
                <a:cs typeface="Avenir"/>
                <a:sym typeface="Avenir"/>
              </a:rPr>
              <a:t>Project Grants</a:t>
            </a:r>
            <a:endParaRPr sz="3200" dirty="0">
              <a:latin typeface="Gill Sans Nova" panose="020B0602020104020203" pitchFamily="34" charset="0"/>
              <a:ea typeface="Avenir"/>
              <a:cs typeface="Avenir"/>
              <a:sym typeface="Avenir"/>
            </a:endParaRPr>
          </a:p>
          <a:p>
            <a:pPr marL="455453" lvl="1" indent="0" algn="l" rtl="0">
              <a:lnSpc>
                <a:spcPct val="90000"/>
              </a:lnSpc>
              <a:spcBef>
                <a:spcPts val="1100"/>
              </a:spcBef>
              <a:spcAft>
                <a:spcPts val="0"/>
              </a:spcAft>
              <a:buClr>
                <a:srgbClr val="FFFFFF"/>
              </a:buClr>
              <a:buSzPct val="100000"/>
              <a:buNone/>
            </a:pPr>
            <a:r>
              <a:rPr lang="en-IN" sz="3200" dirty="0">
                <a:solidFill>
                  <a:schemeClr val="dk1"/>
                </a:solidFill>
                <a:latin typeface="Gill Sans Nova" panose="020B0602020104020203" pitchFamily="34" charset="0"/>
                <a:ea typeface="Avenir"/>
                <a:cs typeface="Avenir"/>
                <a:sym typeface="Avenir"/>
              </a:rPr>
              <a:t>Readiness Grant Funding</a:t>
            </a:r>
            <a:endParaRPr sz="3200" dirty="0">
              <a:latin typeface="Gill Sans Nova" panose="020B0602020104020203" pitchFamily="34" charset="0"/>
              <a:ea typeface="Avenir"/>
              <a:cs typeface="Avenir"/>
              <a:sym typeface="Avenir"/>
            </a:endParaRPr>
          </a:p>
          <a:p>
            <a:pPr marL="455453" lvl="1" indent="0" algn="l" rtl="0">
              <a:lnSpc>
                <a:spcPct val="90000"/>
              </a:lnSpc>
              <a:spcBef>
                <a:spcPts val="1100"/>
              </a:spcBef>
              <a:spcAft>
                <a:spcPts val="0"/>
              </a:spcAft>
              <a:buClr>
                <a:srgbClr val="FFFFFF"/>
              </a:buClr>
              <a:buSzPct val="100000"/>
              <a:buNone/>
            </a:pPr>
            <a:r>
              <a:rPr lang="en-IN" sz="3200" dirty="0">
                <a:solidFill>
                  <a:schemeClr val="dk1"/>
                </a:solidFill>
                <a:latin typeface="Gill Sans Nova" panose="020B0602020104020203" pitchFamily="34" charset="0"/>
                <a:ea typeface="Avenir"/>
                <a:cs typeface="Avenir"/>
                <a:sym typeface="Avenir"/>
              </a:rPr>
              <a:t>Innovation Grant</a:t>
            </a:r>
            <a:endParaRPr sz="3200" dirty="0">
              <a:latin typeface="Gill Sans Nova" panose="020B0602020104020203" pitchFamily="34" charset="0"/>
              <a:ea typeface="Avenir"/>
              <a:cs typeface="Avenir"/>
              <a:sym typeface="Avenir"/>
            </a:endParaRPr>
          </a:p>
          <a:p>
            <a:pPr marL="455453" lvl="1" indent="0" algn="l" rtl="0">
              <a:lnSpc>
                <a:spcPct val="90000"/>
              </a:lnSpc>
              <a:spcBef>
                <a:spcPts val="1100"/>
              </a:spcBef>
              <a:spcAft>
                <a:spcPts val="600"/>
              </a:spcAft>
              <a:buClr>
                <a:srgbClr val="FFFFFF"/>
              </a:buClr>
              <a:buSzPct val="100000"/>
              <a:buNone/>
            </a:pPr>
            <a:r>
              <a:rPr lang="en-IN" sz="3200" dirty="0">
                <a:solidFill>
                  <a:schemeClr val="dk1"/>
                </a:solidFill>
                <a:latin typeface="Gill Sans Nova" panose="020B0602020104020203" pitchFamily="34" charset="0"/>
                <a:ea typeface="Avenir"/>
                <a:cs typeface="Avenir"/>
                <a:sym typeface="Avenir"/>
              </a:rPr>
              <a:t>Learning Grant</a:t>
            </a:r>
            <a:endParaRPr sz="3200" dirty="0">
              <a:latin typeface="Gill Sans Nova" panose="020B0602020104020203" pitchFamily="34" charset="0"/>
              <a:ea typeface="Avenir"/>
              <a:cs typeface="Avenir"/>
              <a:sym typeface="Avenir"/>
            </a:endParaRPr>
          </a:p>
        </p:txBody>
      </p:sp>
      <p:sp>
        <p:nvSpPr>
          <p:cNvPr id="303" name="Google Shape;303;p11"/>
          <p:cNvSpPr txBox="1"/>
          <p:nvPr/>
        </p:nvSpPr>
        <p:spPr>
          <a:xfrm>
            <a:off x="6307198" y="1409284"/>
            <a:ext cx="5071033" cy="452437"/>
          </a:xfrm>
          <a:prstGeom prst="rect">
            <a:avLst/>
          </a:prstGeom>
          <a:solidFill>
            <a:srgbClr val="339933"/>
          </a:solidFill>
          <a:ln w="25400" cap="flat" cmpd="sng">
            <a:solidFill>
              <a:srgbClr val="339933"/>
            </a:solidFill>
            <a:prstDash val="solid"/>
            <a:round/>
            <a:headEnd type="none" w="sm" len="sm"/>
            <a:tailEnd type="none" w="sm" len="sm"/>
          </a:ln>
        </p:spPr>
        <p:txBody>
          <a:bodyPr spcFirstLastPara="1" wrap="square" lIns="91425" tIns="45700" rIns="91425" bIns="45700" anchor="b" anchorCtr="0">
            <a:normAutofit lnSpcReduction="10000"/>
          </a:bodyPr>
          <a:lstStyle/>
          <a:p>
            <a:pPr marL="0" marR="0" lvl="0" indent="0" algn="l" rtl="0">
              <a:lnSpc>
                <a:spcPct val="100000"/>
              </a:lnSpc>
              <a:spcBef>
                <a:spcPts val="0"/>
              </a:spcBef>
              <a:spcAft>
                <a:spcPts val="0"/>
              </a:spcAft>
              <a:buNone/>
            </a:pPr>
            <a:r>
              <a:rPr lang="en-IN" sz="2400" b="1" i="0" u="none" strike="noStrike" cap="none" dirty="0">
                <a:solidFill>
                  <a:schemeClr val="lt1"/>
                </a:solidFill>
                <a:latin typeface="Gill Sans Nova" panose="020B0602020104020203" pitchFamily="34" charset="0"/>
                <a:ea typeface="Avenir"/>
                <a:cs typeface="Avenir"/>
                <a:sym typeface="Avenir"/>
              </a:rPr>
              <a:t>Green Climate Fund (GCF)</a:t>
            </a:r>
            <a:endParaRPr sz="2400" b="1" i="0" u="none" strike="noStrike" cap="none" dirty="0">
              <a:solidFill>
                <a:schemeClr val="lt1"/>
              </a:solidFill>
              <a:latin typeface="Gill Sans Nova" panose="020B0602020104020203" pitchFamily="34" charset="0"/>
              <a:ea typeface="Avenir"/>
              <a:cs typeface="Avenir"/>
              <a:sym typeface="Avenir"/>
            </a:endParaRPr>
          </a:p>
        </p:txBody>
      </p:sp>
      <p:sp>
        <p:nvSpPr>
          <p:cNvPr id="304" name="Google Shape;304;p11"/>
          <p:cNvSpPr txBox="1"/>
          <p:nvPr/>
        </p:nvSpPr>
        <p:spPr>
          <a:xfrm>
            <a:off x="6307199" y="1861721"/>
            <a:ext cx="5071033" cy="4592346"/>
          </a:xfrm>
          <a:prstGeom prst="rect">
            <a:avLst/>
          </a:prstGeom>
          <a:solidFill>
            <a:schemeClr val="lt1"/>
          </a:solidFill>
          <a:ln w="25400" cap="flat" cmpd="sng">
            <a:solidFill>
              <a:srgbClr val="339933"/>
            </a:solidFill>
            <a:prstDash val="solid"/>
            <a:round/>
            <a:headEnd type="none" w="sm" len="sm"/>
            <a:tailEnd type="none" w="sm" len="sm"/>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0"/>
              </a:spcAft>
              <a:buNone/>
            </a:pPr>
            <a:endParaRPr sz="2000" b="0" i="0" u="none" strike="noStrike" cap="none" dirty="0">
              <a:solidFill>
                <a:schemeClr val="dk1"/>
              </a:solidFill>
              <a:latin typeface="Gill Sans Nova" panose="020B0602020104020203" pitchFamily="34" charset="0"/>
              <a:ea typeface="Avenir"/>
              <a:cs typeface="Avenir"/>
              <a:sym typeface="Avenir"/>
            </a:endParaRPr>
          </a:p>
          <a:p>
            <a:pPr marL="0" marR="0" lvl="0" indent="0" algn="l" rtl="0">
              <a:lnSpc>
                <a:spcPct val="90000"/>
              </a:lnSpc>
              <a:spcBef>
                <a:spcPts val="0"/>
              </a:spcBef>
              <a:spcAft>
                <a:spcPts val="0"/>
              </a:spcAft>
              <a:buNone/>
            </a:pPr>
            <a:r>
              <a:rPr lang="en-IN" sz="2000" b="0" i="0" u="none" strike="noStrike" cap="none" dirty="0">
                <a:solidFill>
                  <a:schemeClr val="dk1"/>
                </a:solidFill>
                <a:latin typeface="Gill Sans Nova" panose="020B0602020104020203" pitchFamily="34" charset="0"/>
                <a:ea typeface="Avenir"/>
                <a:cs typeface="Avenir"/>
                <a:sym typeface="Avenir"/>
              </a:rPr>
              <a:t>Established: 2010</a:t>
            </a:r>
            <a:endParaRPr dirty="0"/>
          </a:p>
          <a:p>
            <a:pPr marL="0" marR="0" lvl="0" indent="0" algn="l" rtl="0">
              <a:lnSpc>
                <a:spcPct val="90000"/>
              </a:lnSpc>
              <a:spcBef>
                <a:spcPts val="600"/>
              </a:spcBef>
              <a:spcAft>
                <a:spcPts val="0"/>
              </a:spcAft>
              <a:buNone/>
            </a:pPr>
            <a:r>
              <a:rPr lang="en-IN" sz="2000" b="0" i="0" u="none" strike="noStrike" cap="none" dirty="0">
                <a:solidFill>
                  <a:schemeClr val="dk1"/>
                </a:solidFill>
                <a:latin typeface="Gill Sans Nova" panose="020B0602020104020203" pitchFamily="34" charset="0"/>
                <a:ea typeface="Avenir"/>
                <a:cs typeface="Avenir"/>
                <a:sym typeface="Avenir"/>
              </a:rPr>
              <a:t>Fully operational: 2015 </a:t>
            </a:r>
            <a:endParaRPr sz="2000" b="0" i="0" u="none" strike="noStrike" cap="none" dirty="0">
              <a:solidFill>
                <a:schemeClr val="dk1"/>
              </a:solidFill>
              <a:latin typeface="Gill Sans Nova" panose="020B0602020104020203" pitchFamily="34" charset="0"/>
              <a:ea typeface="Avenir"/>
              <a:cs typeface="Avenir"/>
              <a:sym typeface="Avenir"/>
            </a:endParaRPr>
          </a:p>
          <a:p>
            <a:pPr marL="0" marR="0" lvl="0" indent="0" algn="l" rtl="0">
              <a:lnSpc>
                <a:spcPct val="90000"/>
              </a:lnSpc>
              <a:spcBef>
                <a:spcPts val="1600"/>
              </a:spcBef>
              <a:spcAft>
                <a:spcPts val="0"/>
              </a:spcAft>
              <a:buNone/>
            </a:pPr>
            <a:r>
              <a:rPr lang="en-IN" sz="2000" b="0" i="0" u="none" strike="noStrike" cap="none" dirty="0">
                <a:solidFill>
                  <a:schemeClr val="dk1"/>
                </a:solidFill>
                <a:latin typeface="Gill Sans Nova" panose="020B0602020104020203" pitchFamily="34" charset="0"/>
                <a:ea typeface="Avenir"/>
                <a:cs typeface="Avenir"/>
                <a:sym typeface="Avenir"/>
              </a:rPr>
              <a:t>Focus on vulnerable communities</a:t>
            </a:r>
            <a:endParaRPr sz="2000" b="0" i="0" u="none" strike="noStrike" cap="none" dirty="0">
              <a:solidFill>
                <a:schemeClr val="dk1"/>
              </a:solidFill>
              <a:latin typeface="Gill Sans Nova" panose="020B0602020104020203" pitchFamily="34" charset="0"/>
              <a:ea typeface="Avenir"/>
              <a:cs typeface="Avenir"/>
              <a:sym typeface="Avenir"/>
            </a:endParaRPr>
          </a:p>
          <a:p>
            <a:pPr marL="0" marR="0" lvl="0" indent="0" algn="l" rtl="0">
              <a:lnSpc>
                <a:spcPct val="90000"/>
              </a:lnSpc>
              <a:spcBef>
                <a:spcPts val="1600"/>
              </a:spcBef>
              <a:spcAft>
                <a:spcPts val="0"/>
              </a:spcAft>
              <a:buNone/>
            </a:pPr>
            <a:r>
              <a:rPr lang="en-IN" sz="2000" b="0" i="0" u="none" strike="noStrike" cap="none" dirty="0">
                <a:solidFill>
                  <a:schemeClr val="dk1"/>
                </a:solidFill>
                <a:latin typeface="Gill Sans Nova" panose="020B0602020104020203" pitchFamily="34" charset="0"/>
                <a:ea typeface="Avenir"/>
                <a:cs typeface="Avenir"/>
                <a:sym typeface="Avenir"/>
              </a:rPr>
              <a:t>Funding access: Multilateral development banks, international commercial banks and UN agencies, as well as directly through accredited National, Regional and Sub-National Implementing Entities</a:t>
            </a:r>
            <a:endParaRPr sz="2000" b="0" i="0" u="none" strike="noStrike" cap="none" dirty="0">
              <a:solidFill>
                <a:schemeClr val="dk1"/>
              </a:solidFill>
              <a:latin typeface="Gill Sans Nova" panose="020B0602020104020203" pitchFamily="34" charset="0"/>
              <a:ea typeface="Avenir"/>
              <a:cs typeface="Avenir"/>
              <a:sym typeface="Avenir"/>
            </a:endParaRPr>
          </a:p>
          <a:p>
            <a:pPr marL="0" marR="0" lvl="0" indent="0" algn="l" rtl="0">
              <a:lnSpc>
                <a:spcPct val="90000"/>
              </a:lnSpc>
              <a:spcBef>
                <a:spcPts val="1600"/>
              </a:spcBef>
              <a:spcAft>
                <a:spcPts val="0"/>
              </a:spcAft>
              <a:buNone/>
            </a:pPr>
            <a:r>
              <a:rPr lang="en-IN" sz="2000" b="0" i="0" u="none" strike="noStrike" cap="none" dirty="0">
                <a:solidFill>
                  <a:schemeClr val="dk1"/>
                </a:solidFill>
                <a:latin typeface="Gill Sans Nova" panose="020B0602020104020203" pitchFamily="34" charset="0"/>
                <a:ea typeface="Avenir"/>
                <a:cs typeface="Avenir"/>
                <a:sym typeface="Avenir"/>
              </a:rPr>
              <a:t>Scope for engagement</a:t>
            </a:r>
            <a:endParaRPr sz="2000" b="0" i="0" u="none" strike="noStrike" cap="none" dirty="0">
              <a:solidFill>
                <a:schemeClr val="dk1"/>
              </a:solidFill>
              <a:latin typeface="Gill Sans Nova" panose="020B0602020104020203" pitchFamily="34" charset="0"/>
              <a:ea typeface="Avenir"/>
              <a:cs typeface="Avenir"/>
              <a:sym typeface="Avenir"/>
            </a:endParaRPr>
          </a:p>
          <a:p>
            <a:pPr marL="457200" marR="0" lvl="1" indent="0" algn="l" rtl="0">
              <a:lnSpc>
                <a:spcPct val="90000"/>
              </a:lnSpc>
              <a:spcBef>
                <a:spcPts val="1100"/>
              </a:spcBef>
              <a:spcAft>
                <a:spcPts val="0"/>
              </a:spcAft>
              <a:buNone/>
            </a:pPr>
            <a:r>
              <a:rPr lang="en-IN" sz="2000" b="0" i="0" u="none" strike="noStrike" cap="none" dirty="0">
                <a:solidFill>
                  <a:schemeClr val="dk1"/>
                </a:solidFill>
                <a:latin typeface="Gill Sans Nova" panose="020B0602020104020203" pitchFamily="34" charset="0"/>
                <a:ea typeface="Avenir"/>
                <a:cs typeface="Avenir"/>
                <a:sym typeface="Avenir"/>
              </a:rPr>
              <a:t>Direct Access Entity (DAE)- Seek accreditation and submit projects</a:t>
            </a:r>
            <a:endParaRPr sz="2000" b="0" i="0" u="none" strike="noStrike" cap="none" dirty="0">
              <a:solidFill>
                <a:schemeClr val="dk1"/>
              </a:solidFill>
              <a:latin typeface="Gill Sans Nova" panose="020B0602020104020203" pitchFamily="34" charset="0"/>
              <a:ea typeface="Avenir"/>
              <a:cs typeface="Avenir"/>
              <a:sym typeface="Avenir"/>
            </a:endParaRPr>
          </a:p>
          <a:p>
            <a:pPr marL="457200" marR="0" lvl="1" indent="0" algn="l" rtl="0">
              <a:lnSpc>
                <a:spcPct val="90000"/>
              </a:lnSpc>
              <a:spcBef>
                <a:spcPts val="1100"/>
              </a:spcBef>
              <a:spcAft>
                <a:spcPts val="0"/>
              </a:spcAft>
              <a:buNone/>
            </a:pPr>
            <a:r>
              <a:rPr lang="en-IN" sz="2000" b="0" i="0" u="none" strike="noStrike" cap="none" dirty="0">
                <a:solidFill>
                  <a:schemeClr val="dk1"/>
                </a:solidFill>
                <a:latin typeface="Gill Sans Nova" panose="020B0602020104020203" pitchFamily="34" charset="0"/>
                <a:ea typeface="Avenir"/>
                <a:cs typeface="Avenir"/>
                <a:sym typeface="Avenir"/>
              </a:rPr>
              <a:t>International Access Entity (IAE)- engage as gender experts</a:t>
            </a:r>
            <a:endParaRPr sz="2000" b="0" i="0" u="none" strike="noStrike" cap="none" dirty="0">
              <a:solidFill>
                <a:schemeClr val="dk1"/>
              </a:solidFill>
              <a:latin typeface="Gill Sans Nova" panose="020B0602020104020203" pitchFamily="34" charset="0"/>
              <a:ea typeface="Avenir"/>
              <a:cs typeface="Avenir"/>
              <a:sym typeface="Avenir"/>
            </a:endParaRPr>
          </a:p>
          <a:p>
            <a:pPr marL="0" marR="0" lvl="0" indent="0" algn="l" rtl="0">
              <a:lnSpc>
                <a:spcPct val="90000"/>
              </a:lnSpc>
              <a:spcBef>
                <a:spcPts val="1600"/>
              </a:spcBef>
              <a:spcAft>
                <a:spcPts val="0"/>
              </a:spcAft>
              <a:buClr>
                <a:schemeClr val="dk1"/>
              </a:buClr>
              <a:buSzPts val="1800"/>
              <a:buFont typeface="Arial"/>
              <a:buNone/>
            </a:pPr>
            <a:endParaRPr sz="1800" b="0" i="0" u="none" strike="noStrike" cap="none" dirty="0">
              <a:solidFill>
                <a:schemeClr val="dk1"/>
              </a:solidFill>
              <a:latin typeface="DM Sans"/>
              <a:ea typeface="DM Sans"/>
              <a:cs typeface="DM Sans"/>
              <a:sym typeface="DM Sans"/>
            </a:endParaRPr>
          </a:p>
        </p:txBody>
      </p:sp>
      <p:sp>
        <p:nvSpPr>
          <p:cNvPr id="305" name="Google Shape;305;p11"/>
          <p:cNvSpPr txBox="1"/>
          <p:nvPr/>
        </p:nvSpPr>
        <p:spPr>
          <a:xfrm>
            <a:off x="637309" y="1375672"/>
            <a:ext cx="5070900" cy="452400"/>
          </a:xfrm>
          <a:prstGeom prst="rect">
            <a:avLst/>
          </a:prstGeom>
          <a:solidFill>
            <a:srgbClr val="339933"/>
          </a:solidFill>
          <a:ln w="25400" cap="flat" cmpd="sng">
            <a:solidFill>
              <a:srgbClr val="339933"/>
            </a:solidFill>
            <a:prstDash val="solid"/>
            <a:round/>
            <a:headEnd type="none" w="sm" len="sm"/>
            <a:tailEnd type="none" w="sm" len="sm"/>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accent1"/>
              </a:buClr>
              <a:buSzPts val="2400"/>
              <a:buFont typeface="Arial"/>
              <a:buNone/>
            </a:pPr>
            <a:r>
              <a:rPr lang="en-IN" sz="2400" b="1" i="0" u="none" strike="noStrike" cap="none" dirty="0">
                <a:solidFill>
                  <a:schemeClr val="lt1"/>
                </a:solidFill>
                <a:latin typeface="Gill Sans Nova" panose="020B0602020104020203" pitchFamily="34" charset="0"/>
                <a:ea typeface="Avenir"/>
                <a:cs typeface="Avenir"/>
                <a:sym typeface="Avenir"/>
              </a:rPr>
              <a:t>Adaptation Fund (AF)</a:t>
            </a:r>
            <a:endParaRPr sz="1400" b="0" i="0" u="none" strike="noStrike" cap="none" dirty="0">
              <a:solidFill>
                <a:schemeClr val="lt1"/>
              </a:solidFill>
              <a:latin typeface="Gill Sans Nova" panose="020B0602020104020203" pitchFamily="34" charset="0"/>
              <a:ea typeface="Avenir"/>
              <a:cs typeface="Avenir"/>
              <a:sym typeface="Aveni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9"/>
          <p:cNvSpPr txBox="1">
            <a:spLocks noGrp="1"/>
          </p:cNvSpPr>
          <p:nvPr>
            <p:ph type="ctrTitle"/>
          </p:nvPr>
        </p:nvSpPr>
        <p:spPr>
          <a:xfrm>
            <a:off x="3231511" y="3860631"/>
            <a:ext cx="7448365" cy="59039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SzPts val="4400"/>
              <a:buNone/>
            </a:pPr>
            <a:r>
              <a:rPr lang="en-IN" sz="4800" dirty="0">
                <a:solidFill>
                  <a:srgbClr val="0099CC"/>
                </a:solidFill>
                <a:latin typeface="Gill Sans Nova" panose="020B0602020104020203" pitchFamily="34" charset="0"/>
                <a:ea typeface="Avenir"/>
                <a:cs typeface="Avenir"/>
                <a:sym typeface="Avenir"/>
              </a:rPr>
              <a:t>Global Climate Change Framework </a:t>
            </a:r>
            <a:endParaRPr dirty="0"/>
          </a:p>
        </p:txBody>
      </p:sp>
      <p:sp>
        <p:nvSpPr>
          <p:cNvPr id="79" name="Google Shape;79;p19"/>
          <p:cNvSpPr txBox="1">
            <a:spLocks noGrp="1"/>
          </p:cNvSpPr>
          <p:nvPr>
            <p:ph type="body" idx="1"/>
          </p:nvPr>
        </p:nvSpPr>
        <p:spPr>
          <a:xfrm>
            <a:off x="811904" y="1303124"/>
            <a:ext cx="829326" cy="78638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1000"/>
              </a:spcBef>
              <a:spcAft>
                <a:spcPts val="0"/>
              </a:spcAft>
              <a:buSzPts val="2800"/>
              <a:buNone/>
            </a:pPr>
            <a:r>
              <a:rPr lang="en-IN"/>
              <a:t>1</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2"/>
          <p:cNvSpPr txBox="1"/>
          <p:nvPr/>
        </p:nvSpPr>
        <p:spPr>
          <a:xfrm>
            <a:off x="332301" y="3989325"/>
            <a:ext cx="4279455"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IN" sz="3600" b="0" i="0" u="none" strike="noStrike" cap="none" dirty="0">
                <a:solidFill>
                  <a:schemeClr val="lt1"/>
                </a:solidFill>
                <a:latin typeface="Gill Sans Nova" panose="020B0602020104020203" pitchFamily="34" charset="0"/>
                <a:ea typeface="Avenir"/>
                <a:cs typeface="Avenir"/>
                <a:sym typeface="Avenir"/>
              </a:rPr>
              <a:t>Thank You !</a:t>
            </a:r>
            <a:endParaRPr sz="1600" b="0" i="0" u="none" strike="noStrike" cap="none" dirty="0">
              <a:solidFill>
                <a:srgbClr val="000000"/>
              </a:solidFill>
              <a:latin typeface="Gill Sans Nova" panose="020B0602020104020203" pitchFamily="34" charset="0"/>
              <a:ea typeface="Avenir"/>
              <a:cs typeface="Avenir"/>
              <a:sym typeface="Avenir"/>
            </a:endParaRPr>
          </a:p>
        </p:txBody>
      </p:sp>
      <p:sp>
        <p:nvSpPr>
          <p:cNvPr id="4" name="Google Shape;213;p14">
            <a:extLst>
              <a:ext uri="{FF2B5EF4-FFF2-40B4-BE49-F238E27FC236}">
                <a16:creationId xmlns:a16="http://schemas.microsoft.com/office/drawing/2014/main" id="{C6F0C5C2-C0A4-4F02-BFC1-4107CBA9BC75}"/>
              </a:ext>
            </a:extLst>
          </p:cNvPr>
          <p:cNvSpPr txBox="1"/>
          <p:nvPr/>
        </p:nvSpPr>
        <p:spPr>
          <a:xfrm>
            <a:off x="5775710" y="3619993"/>
            <a:ext cx="3983854" cy="3693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GB" sz="1800" b="0" i="0" u="none" strike="noStrike" dirty="0">
                <a:solidFill>
                  <a:schemeClr val="dk1"/>
                </a:solidFill>
                <a:latin typeface="DM Sans"/>
                <a:ea typeface="DM Sans"/>
                <a:cs typeface="DM Sans"/>
                <a:sym typeface="DM Sans"/>
              </a:rPr>
              <a:t>Insert photo within the green frame</a:t>
            </a:r>
            <a:endParaRPr sz="1800" dirty="0">
              <a:solidFill>
                <a:schemeClr val="dk1"/>
              </a:solidFill>
              <a:latin typeface="DM Sans"/>
              <a:ea typeface="DM Sans"/>
              <a:cs typeface="DM Sans"/>
              <a:sym typeface="DM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2"/>
          <p:cNvSpPr txBox="1">
            <a:spLocks noGrp="1"/>
          </p:cNvSpPr>
          <p:nvPr>
            <p:ph type="ctrTitle"/>
          </p:nvPr>
        </p:nvSpPr>
        <p:spPr>
          <a:xfrm>
            <a:off x="536984" y="710757"/>
            <a:ext cx="11118031" cy="59039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IN" sz="3600" dirty="0">
                <a:solidFill>
                  <a:srgbClr val="339933"/>
                </a:solidFill>
                <a:latin typeface="Gill Sans Nova" panose="020B0602020104020203" pitchFamily="34" charset="0"/>
                <a:ea typeface="Avenir"/>
                <a:cs typeface="Avenir"/>
                <a:sym typeface="Avenir"/>
              </a:rPr>
              <a:t>United Nations Framework Convention for Climate Change (UNFCCC)</a:t>
            </a:r>
            <a:endParaRPr sz="3600" dirty="0">
              <a:solidFill>
                <a:srgbClr val="339933"/>
              </a:solidFill>
              <a:latin typeface="Gill Sans Nova" panose="020B0602020104020203" pitchFamily="34" charset="0"/>
              <a:ea typeface="Avenir"/>
              <a:cs typeface="Avenir"/>
              <a:sym typeface="Avenir"/>
            </a:endParaRPr>
          </a:p>
        </p:txBody>
      </p:sp>
      <p:sp>
        <p:nvSpPr>
          <p:cNvPr id="85" name="Google Shape;85;p2"/>
          <p:cNvSpPr txBox="1">
            <a:spLocks noGrp="1"/>
          </p:cNvSpPr>
          <p:nvPr>
            <p:ph type="body" idx="1"/>
          </p:nvPr>
        </p:nvSpPr>
        <p:spPr>
          <a:xfrm>
            <a:off x="620111" y="2003600"/>
            <a:ext cx="10764627" cy="3473564"/>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dk1"/>
              </a:buClr>
              <a:buSzPts val="2200"/>
              <a:buChar char="•"/>
            </a:pPr>
            <a:r>
              <a:rPr lang="en-IN" sz="2200" dirty="0">
                <a:latin typeface="Gill Sans Nova" panose="020B0602020104020203" pitchFamily="34" charset="0"/>
                <a:ea typeface="Avenir"/>
                <a:cs typeface="Avenir"/>
                <a:sym typeface="Avenir"/>
              </a:rPr>
              <a:t>Agreed upon in 1992 at the Earth Summit at Rio de Janeiro (Brazil)</a:t>
            </a:r>
            <a:endParaRPr sz="2200" dirty="0">
              <a:latin typeface="Gill Sans Nova" panose="020B0602020104020203" pitchFamily="34" charset="0"/>
              <a:ea typeface="Avenir"/>
              <a:cs typeface="Avenir"/>
              <a:sym typeface="Avenir"/>
            </a:endParaRPr>
          </a:p>
          <a:p>
            <a:pPr marL="228600" lvl="0" indent="-228600" algn="l" rtl="0">
              <a:lnSpc>
                <a:spcPct val="150000"/>
              </a:lnSpc>
              <a:spcBef>
                <a:spcPts val="2200"/>
              </a:spcBef>
              <a:spcAft>
                <a:spcPts val="0"/>
              </a:spcAft>
              <a:buClr>
                <a:schemeClr val="dk1"/>
              </a:buClr>
              <a:buSzPts val="2200"/>
              <a:buChar char="•"/>
            </a:pPr>
            <a:r>
              <a:rPr lang="en-IN" sz="2200" dirty="0">
                <a:latin typeface="Gill Sans Nova" panose="020B0602020104020203" pitchFamily="34" charset="0"/>
                <a:ea typeface="Avenir"/>
                <a:cs typeface="Avenir"/>
                <a:sym typeface="Avenir"/>
              </a:rPr>
              <a:t>The primary objective is to stabilize GHG emissions to prevent human-induced climate change</a:t>
            </a:r>
            <a:endParaRPr sz="2200" dirty="0">
              <a:latin typeface="Gill Sans Nova" panose="020B0602020104020203" pitchFamily="34" charset="0"/>
              <a:ea typeface="Avenir"/>
              <a:cs typeface="Avenir"/>
              <a:sym typeface="Avenir"/>
            </a:endParaRPr>
          </a:p>
          <a:p>
            <a:pPr marL="228600" lvl="0" indent="-228600" algn="l" rtl="0">
              <a:lnSpc>
                <a:spcPct val="150000"/>
              </a:lnSpc>
              <a:spcBef>
                <a:spcPts val="2200"/>
              </a:spcBef>
              <a:spcAft>
                <a:spcPts val="0"/>
              </a:spcAft>
              <a:buClr>
                <a:schemeClr val="dk1"/>
              </a:buClr>
              <a:buSzPts val="2200"/>
              <a:buChar char="•"/>
            </a:pPr>
            <a:r>
              <a:rPr lang="en-IN" sz="2200" dirty="0">
                <a:latin typeface="Gill Sans Nova" panose="020B0602020104020203" pitchFamily="34" charset="0"/>
                <a:ea typeface="Avenir"/>
                <a:cs typeface="Avenir"/>
                <a:sym typeface="Avenir"/>
              </a:rPr>
              <a:t>UNFCCC provides a legal framework that has enabled negotiations over various climate agreements every year at the Conference of Parties (COP)</a:t>
            </a:r>
            <a:endParaRPr sz="2200" dirty="0"/>
          </a:p>
          <a:p>
            <a:pPr marL="228600" lvl="0" indent="-64135" algn="l" rtl="0">
              <a:lnSpc>
                <a:spcPct val="90000"/>
              </a:lnSpc>
              <a:spcBef>
                <a:spcPts val="2200"/>
              </a:spcBef>
              <a:spcAft>
                <a:spcPts val="0"/>
              </a:spcAft>
              <a:buClr>
                <a:schemeClr val="dk1"/>
              </a:buClr>
              <a:buSzPts val="2800"/>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0"/>
          <p:cNvSpPr txBox="1">
            <a:spLocks noGrp="1"/>
          </p:cNvSpPr>
          <p:nvPr>
            <p:ph type="ctrTitle"/>
          </p:nvPr>
        </p:nvSpPr>
        <p:spPr>
          <a:xfrm>
            <a:off x="464369" y="590685"/>
            <a:ext cx="10489958" cy="73011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IN" dirty="0">
                <a:solidFill>
                  <a:srgbClr val="339933"/>
                </a:solidFill>
                <a:latin typeface="Gill Sans Nova" panose="020B0602020104020203" pitchFamily="34" charset="0"/>
                <a:ea typeface="Avenir"/>
                <a:cs typeface="Avenir"/>
                <a:sym typeface="Avenir"/>
              </a:rPr>
              <a:t>UNFCCC continued…</a:t>
            </a:r>
            <a:endParaRPr dirty="0">
              <a:solidFill>
                <a:srgbClr val="339933"/>
              </a:solidFill>
              <a:latin typeface="Gill Sans Nova" panose="020B0602020104020203" pitchFamily="34" charset="0"/>
              <a:ea typeface="Avenir"/>
              <a:cs typeface="Avenir"/>
              <a:sym typeface="Avenir"/>
            </a:endParaRPr>
          </a:p>
        </p:txBody>
      </p:sp>
      <p:sp>
        <p:nvSpPr>
          <p:cNvPr id="91" name="Google Shape;91;p20"/>
          <p:cNvSpPr txBox="1">
            <a:spLocks noGrp="1"/>
          </p:cNvSpPr>
          <p:nvPr>
            <p:ph type="body" idx="1"/>
          </p:nvPr>
        </p:nvSpPr>
        <p:spPr>
          <a:xfrm>
            <a:off x="586863" y="1587964"/>
            <a:ext cx="10856992" cy="4480327"/>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600"/>
              </a:spcBef>
              <a:spcAft>
                <a:spcPts val="0"/>
              </a:spcAft>
              <a:buSzPts val="2200"/>
              <a:buChar char="•"/>
            </a:pPr>
            <a:r>
              <a:rPr lang="en-IN" sz="2200" dirty="0">
                <a:latin typeface="Gill Sans Nova" panose="020B0602020104020203" pitchFamily="34" charset="0"/>
                <a:ea typeface="Avenir"/>
                <a:cs typeface="Avenir"/>
                <a:sym typeface="Avenir"/>
              </a:rPr>
              <a:t>The COP is the highest decision-making authority of the UNFCCC and a key forum for all international climate events since COP 1 (1995)</a:t>
            </a:r>
            <a:endParaRPr sz="2200" dirty="0">
              <a:latin typeface="Gill Sans Nova" panose="020B0602020104020203" pitchFamily="34" charset="0"/>
              <a:ea typeface="Avenir"/>
              <a:cs typeface="Avenir"/>
              <a:sym typeface="Avenir"/>
            </a:endParaRPr>
          </a:p>
          <a:p>
            <a:pPr marL="228600" lvl="0" indent="-228600" algn="l" rtl="0">
              <a:lnSpc>
                <a:spcPct val="150000"/>
              </a:lnSpc>
              <a:spcBef>
                <a:spcPts val="1800"/>
              </a:spcBef>
              <a:spcAft>
                <a:spcPts val="0"/>
              </a:spcAft>
              <a:buClr>
                <a:schemeClr val="dk1"/>
              </a:buClr>
              <a:buSzPts val="2200"/>
              <a:buChar char="•"/>
            </a:pPr>
            <a:r>
              <a:rPr lang="en-IN" sz="2200" dirty="0">
                <a:latin typeface="Gill Sans Nova" panose="020B0602020104020203" pitchFamily="34" charset="0"/>
                <a:ea typeface="Avenir"/>
                <a:cs typeface="Avenir"/>
                <a:sym typeface="Avenir"/>
              </a:rPr>
              <a:t>Important agreements agreed upon at the various COPs include</a:t>
            </a:r>
            <a:endParaRPr dirty="0"/>
          </a:p>
          <a:p>
            <a:pPr marL="685800" lvl="1" indent="-228600" algn="l" rtl="0">
              <a:lnSpc>
                <a:spcPct val="150000"/>
              </a:lnSpc>
              <a:spcBef>
                <a:spcPts val="1800"/>
              </a:spcBef>
              <a:spcAft>
                <a:spcPts val="0"/>
              </a:spcAft>
              <a:buClr>
                <a:schemeClr val="dk1"/>
              </a:buClr>
              <a:buSzPts val="2200"/>
              <a:buChar char="•"/>
            </a:pPr>
            <a:r>
              <a:rPr lang="en-IN" sz="2200" dirty="0">
                <a:latin typeface="Gill Sans Nova" panose="020B0602020104020203" pitchFamily="34" charset="0"/>
                <a:ea typeface="Avenir"/>
                <a:cs typeface="Avenir"/>
                <a:sym typeface="Avenir"/>
              </a:rPr>
              <a:t>Kyoto Protocol, 2005</a:t>
            </a:r>
            <a:endParaRPr dirty="0"/>
          </a:p>
          <a:p>
            <a:pPr marL="685800" lvl="1" indent="-228600" algn="l" rtl="0">
              <a:lnSpc>
                <a:spcPct val="150000"/>
              </a:lnSpc>
              <a:spcBef>
                <a:spcPts val="1800"/>
              </a:spcBef>
              <a:spcAft>
                <a:spcPts val="0"/>
              </a:spcAft>
              <a:buClr>
                <a:schemeClr val="dk1"/>
              </a:buClr>
              <a:buSzPts val="2200"/>
              <a:buChar char="•"/>
            </a:pPr>
            <a:r>
              <a:rPr lang="en-IN" sz="2200" dirty="0">
                <a:latin typeface="Gill Sans Nova" panose="020B0602020104020203" pitchFamily="34" charset="0"/>
                <a:ea typeface="Avenir"/>
                <a:cs typeface="Avenir"/>
                <a:sym typeface="Avenir"/>
              </a:rPr>
              <a:t>Bali Action Plan, 2007</a:t>
            </a:r>
            <a:endParaRPr dirty="0"/>
          </a:p>
          <a:p>
            <a:pPr marL="685800" lvl="1" indent="-228600" algn="l" rtl="0">
              <a:lnSpc>
                <a:spcPct val="150000"/>
              </a:lnSpc>
              <a:spcBef>
                <a:spcPts val="1800"/>
              </a:spcBef>
              <a:spcAft>
                <a:spcPts val="0"/>
              </a:spcAft>
              <a:buClr>
                <a:schemeClr val="dk1"/>
              </a:buClr>
              <a:buSzPts val="2200"/>
              <a:buChar char="•"/>
            </a:pPr>
            <a:r>
              <a:rPr lang="en-IN" sz="2200" dirty="0">
                <a:latin typeface="Gill Sans Nova" panose="020B0602020104020203" pitchFamily="34" charset="0"/>
                <a:ea typeface="Avenir"/>
                <a:cs typeface="Avenir"/>
                <a:sym typeface="Avenir"/>
              </a:rPr>
              <a:t>Paris Agreement, 2015</a:t>
            </a:r>
            <a:endParaRPr dirty="0"/>
          </a:p>
          <a:p>
            <a:pPr marL="0" lvl="0" indent="0" algn="l" rtl="0">
              <a:lnSpc>
                <a:spcPct val="90000"/>
              </a:lnSpc>
              <a:spcBef>
                <a:spcPts val="2200"/>
              </a:spcBef>
              <a:spcAft>
                <a:spcPts val="0"/>
              </a:spcAft>
              <a:buClr>
                <a:schemeClr val="dk1"/>
              </a:buClr>
              <a:buSzPts val="2800"/>
              <a:buNone/>
            </a:pPr>
            <a:endParaRPr dirty="0"/>
          </a:p>
          <a:p>
            <a:pPr marL="228600" lvl="0" indent="-64135"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1"/>
          <p:cNvSpPr txBox="1">
            <a:spLocks noGrp="1"/>
          </p:cNvSpPr>
          <p:nvPr>
            <p:ph type="body" idx="1"/>
          </p:nvPr>
        </p:nvSpPr>
        <p:spPr>
          <a:xfrm>
            <a:off x="1265382" y="2122200"/>
            <a:ext cx="1132112" cy="88090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1000"/>
              </a:spcBef>
              <a:spcAft>
                <a:spcPts val="0"/>
              </a:spcAft>
              <a:buSzPts val="2800"/>
              <a:buNone/>
            </a:pPr>
            <a:r>
              <a:rPr lang="en-IN" sz="1400" dirty="0">
                <a:latin typeface="Gill Sans Nova" panose="020B0602020104020203" pitchFamily="34" charset="0"/>
                <a:ea typeface="Avenir"/>
                <a:cs typeface="Avenir"/>
                <a:sym typeface="Avenir"/>
              </a:rPr>
              <a:t>COP 7 Marrakesh (2001)</a:t>
            </a:r>
            <a:endParaRPr dirty="0"/>
          </a:p>
        </p:txBody>
      </p:sp>
      <p:sp>
        <p:nvSpPr>
          <p:cNvPr id="97" name="Google Shape;97;p21"/>
          <p:cNvSpPr txBox="1">
            <a:spLocks noGrp="1"/>
          </p:cNvSpPr>
          <p:nvPr>
            <p:ph type="body" idx="2"/>
          </p:nvPr>
        </p:nvSpPr>
        <p:spPr>
          <a:xfrm>
            <a:off x="678403" y="3265731"/>
            <a:ext cx="2249423" cy="157735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1000"/>
              </a:spcBef>
              <a:spcAft>
                <a:spcPts val="0"/>
              </a:spcAft>
              <a:buSzPts val="2800"/>
              <a:buNone/>
            </a:pPr>
            <a:r>
              <a:rPr lang="en-IN" sz="1600" dirty="0">
                <a:latin typeface="Gill Sans Nova" panose="020B0602020104020203" pitchFamily="34" charset="0"/>
                <a:ea typeface="Avenir"/>
                <a:cs typeface="Avenir"/>
                <a:sym typeface="Avenir"/>
              </a:rPr>
              <a:t>Adopted first text on gender equality and women’s participation</a:t>
            </a:r>
            <a:endParaRPr dirty="0"/>
          </a:p>
        </p:txBody>
      </p:sp>
      <p:sp>
        <p:nvSpPr>
          <p:cNvPr id="98" name="Google Shape;98;p21"/>
          <p:cNvSpPr txBox="1">
            <a:spLocks noGrp="1"/>
          </p:cNvSpPr>
          <p:nvPr>
            <p:ph type="body" idx="3"/>
          </p:nvPr>
        </p:nvSpPr>
        <p:spPr>
          <a:xfrm>
            <a:off x="3446899" y="3265730"/>
            <a:ext cx="2249423" cy="157735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1000"/>
              </a:spcBef>
              <a:spcAft>
                <a:spcPts val="0"/>
              </a:spcAft>
              <a:buSzPts val="2800"/>
              <a:buNone/>
            </a:pPr>
            <a:r>
              <a:rPr lang="en-IN" sz="1600" dirty="0">
                <a:latin typeface="Gill Sans Nova" panose="020B0602020104020203" pitchFamily="34" charset="0"/>
                <a:ea typeface="Avenir"/>
                <a:cs typeface="Avenir"/>
                <a:sym typeface="Avenir"/>
              </a:rPr>
              <a:t>Opened doors for CSOs especially women’s organisations to participate</a:t>
            </a:r>
            <a:endParaRPr dirty="0"/>
          </a:p>
        </p:txBody>
      </p:sp>
      <p:sp>
        <p:nvSpPr>
          <p:cNvPr id="99" name="Google Shape;99;p21"/>
          <p:cNvSpPr txBox="1">
            <a:spLocks noGrp="1"/>
          </p:cNvSpPr>
          <p:nvPr>
            <p:ph type="body" idx="4"/>
          </p:nvPr>
        </p:nvSpPr>
        <p:spPr>
          <a:xfrm>
            <a:off x="6215395" y="3355109"/>
            <a:ext cx="2249423" cy="157735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1000"/>
              </a:spcBef>
              <a:spcAft>
                <a:spcPts val="0"/>
              </a:spcAft>
              <a:buSzPts val="2800"/>
              <a:buNone/>
            </a:pPr>
            <a:r>
              <a:rPr lang="en-IN" sz="1600" dirty="0">
                <a:latin typeface="Gill Sans Nova" panose="020B0602020104020203" pitchFamily="34" charset="0"/>
                <a:ea typeface="Avenir"/>
                <a:cs typeface="Avenir"/>
                <a:sym typeface="Avenir"/>
              </a:rPr>
              <a:t>Accepted gender equality and women’s participation as key element for effective climate action</a:t>
            </a:r>
            <a:endParaRPr dirty="0"/>
          </a:p>
        </p:txBody>
      </p:sp>
      <p:sp>
        <p:nvSpPr>
          <p:cNvPr id="100" name="Google Shape;100;p21"/>
          <p:cNvSpPr txBox="1">
            <a:spLocks noGrp="1"/>
          </p:cNvSpPr>
          <p:nvPr>
            <p:ph type="body" idx="5"/>
          </p:nvPr>
        </p:nvSpPr>
        <p:spPr>
          <a:xfrm>
            <a:off x="3847954" y="2066246"/>
            <a:ext cx="1132112" cy="88090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1000"/>
              </a:spcBef>
              <a:spcAft>
                <a:spcPts val="0"/>
              </a:spcAft>
              <a:buSzPts val="2800"/>
              <a:buNone/>
            </a:pPr>
            <a:r>
              <a:rPr lang="en-IN" sz="1400" dirty="0">
                <a:latin typeface="Gill Sans Nova" panose="020B0602020104020203" pitchFamily="34" charset="0"/>
                <a:ea typeface="Avenir"/>
                <a:cs typeface="Avenir"/>
                <a:sym typeface="Avenir"/>
              </a:rPr>
              <a:t>COP 13 Bali (2007)</a:t>
            </a:r>
            <a:endParaRPr dirty="0"/>
          </a:p>
        </p:txBody>
      </p:sp>
      <p:sp>
        <p:nvSpPr>
          <p:cNvPr id="101" name="Google Shape;101;p21"/>
          <p:cNvSpPr txBox="1">
            <a:spLocks noGrp="1"/>
          </p:cNvSpPr>
          <p:nvPr>
            <p:ph type="body" idx="6"/>
          </p:nvPr>
        </p:nvSpPr>
        <p:spPr>
          <a:xfrm>
            <a:off x="6579544" y="2066246"/>
            <a:ext cx="1132112" cy="88090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1000"/>
              </a:spcBef>
              <a:spcAft>
                <a:spcPts val="0"/>
              </a:spcAft>
              <a:buSzPts val="2800"/>
              <a:buNone/>
            </a:pPr>
            <a:r>
              <a:rPr lang="en-IN" sz="1400" dirty="0">
                <a:latin typeface="Gill Sans Nova" panose="020B0602020104020203" pitchFamily="34" charset="0"/>
                <a:ea typeface="Avenir"/>
                <a:cs typeface="Avenir"/>
                <a:sym typeface="Avenir"/>
              </a:rPr>
              <a:t>COP 16 Doha (2010)</a:t>
            </a:r>
            <a:endParaRPr dirty="0"/>
          </a:p>
        </p:txBody>
      </p:sp>
      <p:sp>
        <p:nvSpPr>
          <p:cNvPr id="102" name="Google Shape;102;p21"/>
          <p:cNvSpPr txBox="1">
            <a:spLocks noGrp="1"/>
          </p:cNvSpPr>
          <p:nvPr>
            <p:ph type="body" idx="7"/>
          </p:nvPr>
        </p:nvSpPr>
        <p:spPr>
          <a:xfrm>
            <a:off x="8983891" y="3277275"/>
            <a:ext cx="2249423" cy="1577353"/>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1000"/>
              </a:spcBef>
              <a:spcAft>
                <a:spcPts val="0"/>
              </a:spcAft>
              <a:buSzPts val="2800"/>
              <a:buNone/>
            </a:pPr>
            <a:r>
              <a:rPr lang="en-IN" sz="1600" dirty="0">
                <a:latin typeface="Gill Sans Nova" panose="020B0602020104020203" pitchFamily="34" charset="0"/>
                <a:ea typeface="Avenir"/>
                <a:cs typeface="Avenir"/>
                <a:sym typeface="Avenir"/>
              </a:rPr>
              <a:t>Decision to maintain gender balance and women’s participation in all COP and related events</a:t>
            </a:r>
            <a:endParaRPr dirty="0"/>
          </a:p>
        </p:txBody>
      </p:sp>
      <p:sp>
        <p:nvSpPr>
          <p:cNvPr id="103" name="Google Shape;103;p21"/>
          <p:cNvSpPr txBox="1">
            <a:spLocks noGrp="1"/>
          </p:cNvSpPr>
          <p:nvPr>
            <p:ph type="body" idx="8"/>
          </p:nvPr>
        </p:nvSpPr>
        <p:spPr>
          <a:xfrm>
            <a:off x="9348040" y="2066246"/>
            <a:ext cx="1132112" cy="880908"/>
          </a:xfrm>
          <a:prstGeom prst="rect">
            <a:avLst/>
          </a:prstGeom>
          <a:noFill/>
          <a:ln>
            <a:noFill/>
          </a:ln>
        </p:spPr>
        <p:txBody>
          <a:bodyPr spcFirstLastPara="1" wrap="square" lIns="91425" tIns="45700" rIns="91425" bIns="45700" anchor="ctr" anchorCtr="0">
            <a:normAutofit fontScale="92500" lnSpcReduction="10000"/>
          </a:bodyPr>
          <a:lstStyle/>
          <a:p>
            <a:pPr marL="0" lvl="0" indent="0" algn="ctr" rtl="0">
              <a:lnSpc>
                <a:spcPct val="100000"/>
              </a:lnSpc>
              <a:spcBef>
                <a:spcPts val="1000"/>
              </a:spcBef>
              <a:spcAft>
                <a:spcPts val="0"/>
              </a:spcAft>
              <a:buSzPct val="216216"/>
              <a:buNone/>
            </a:pPr>
            <a:r>
              <a:rPr lang="en-IN" sz="1400" dirty="0">
                <a:latin typeface="Gill Sans Nova" panose="020B0602020104020203" pitchFamily="34" charset="0"/>
                <a:ea typeface="Avenir"/>
                <a:cs typeface="Avenir"/>
                <a:sym typeface="Avenir"/>
              </a:rPr>
              <a:t>COP 18</a:t>
            </a:r>
            <a:endParaRPr dirty="0"/>
          </a:p>
          <a:p>
            <a:pPr marL="0" lvl="0" indent="0" algn="ctr" rtl="0">
              <a:lnSpc>
                <a:spcPct val="100000"/>
              </a:lnSpc>
              <a:spcBef>
                <a:spcPts val="1000"/>
              </a:spcBef>
              <a:spcAft>
                <a:spcPts val="0"/>
              </a:spcAft>
              <a:buSzPct val="216216"/>
              <a:buNone/>
            </a:pPr>
            <a:r>
              <a:rPr lang="en-IN" sz="1400" dirty="0">
                <a:latin typeface="Gill Sans Nova" panose="020B0602020104020203" pitchFamily="34" charset="0"/>
                <a:ea typeface="Avenir"/>
                <a:cs typeface="Avenir"/>
                <a:sym typeface="Avenir"/>
              </a:rPr>
              <a:t>Geneva (2012)</a:t>
            </a:r>
            <a:endParaRPr dirty="0"/>
          </a:p>
        </p:txBody>
      </p:sp>
      <p:sp>
        <p:nvSpPr>
          <p:cNvPr id="104" name="Google Shape;104;p21"/>
          <p:cNvSpPr txBox="1">
            <a:spLocks noGrp="1"/>
          </p:cNvSpPr>
          <p:nvPr>
            <p:ph type="ctrTitle"/>
          </p:nvPr>
        </p:nvSpPr>
        <p:spPr>
          <a:xfrm>
            <a:off x="416294" y="636866"/>
            <a:ext cx="10878495" cy="590399"/>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400"/>
              <a:buNone/>
            </a:pPr>
            <a:r>
              <a:rPr lang="en-IN" dirty="0">
                <a:solidFill>
                  <a:srgbClr val="339933"/>
                </a:solidFill>
                <a:latin typeface="Gill Sans Nova" panose="020B0602020104020203" pitchFamily="34" charset="0"/>
                <a:ea typeface="Avenir"/>
                <a:cs typeface="Avenir"/>
                <a:sym typeface="Avenir"/>
              </a:rPr>
              <a:t>Gender at UNFCCC: Journey so far</a:t>
            </a:r>
            <a:endParaRPr dirty="0"/>
          </a:p>
        </p:txBody>
      </p:sp>
      <p:sp>
        <p:nvSpPr>
          <p:cNvPr id="105" name="Google Shape;105;p21"/>
          <p:cNvSpPr txBox="1"/>
          <p:nvPr/>
        </p:nvSpPr>
        <p:spPr>
          <a:xfrm>
            <a:off x="368830" y="5467927"/>
            <a:ext cx="10973424" cy="972534"/>
          </a:xfrm>
          <a:prstGeom prst="rect">
            <a:avLst/>
          </a:prstGeom>
          <a:noFill/>
          <a:ln>
            <a:noFill/>
          </a:ln>
        </p:spPr>
        <p:txBody>
          <a:bodyPr spcFirstLastPara="1" wrap="square" lIns="91425" tIns="45700" rIns="91425" bIns="45700" anchor="t" anchorCtr="0">
            <a:spAutoFit/>
          </a:bodyPr>
          <a:lstStyle/>
          <a:p>
            <a:pPr marL="457200" marR="0" lvl="1" indent="0" algn="l" rtl="0">
              <a:lnSpc>
                <a:spcPct val="130000"/>
              </a:lnSpc>
              <a:spcBef>
                <a:spcPts val="0"/>
              </a:spcBef>
              <a:spcAft>
                <a:spcPts val="0"/>
              </a:spcAft>
              <a:buClr>
                <a:schemeClr val="dk1"/>
              </a:buClr>
              <a:buSzPts val="1800"/>
              <a:buFont typeface="Arial"/>
              <a:buNone/>
            </a:pPr>
            <a:r>
              <a:rPr lang="en-IN" sz="2200" b="1" i="0" u="none" strike="noStrike" cap="none" dirty="0">
                <a:solidFill>
                  <a:srgbClr val="009BDD"/>
                </a:solidFill>
                <a:latin typeface="Gill Sans Nova" panose="020B0602020104020203" pitchFamily="34" charset="0"/>
                <a:ea typeface="Avenir"/>
                <a:cs typeface="Avenir"/>
                <a:sym typeface="Avenir"/>
              </a:rPr>
              <a:t>From no initial mandate, the UNFCCC now has over 50 mandates on gender equality</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2"/>
          <p:cNvSpPr txBox="1">
            <a:spLocks noGrp="1"/>
          </p:cNvSpPr>
          <p:nvPr>
            <p:ph type="body" idx="1"/>
          </p:nvPr>
        </p:nvSpPr>
        <p:spPr>
          <a:xfrm>
            <a:off x="1265382" y="2122200"/>
            <a:ext cx="1132112" cy="88090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1000"/>
              </a:spcBef>
              <a:spcAft>
                <a:spcPts val="0"/>
              </a:spcAft>
              <a:buSzPts val="2800"/>
              <a:buNone/>
            </a:pPr>
            <a:r>
              <a:rPr lang="en-IN" sz="1400" dirty="0">
                <a:latin typeface="Gill Sans Nova" panose="020B0602020104020203" pitchFamily="34" charset="0"/>
                <a:ea typeface="Avenir"/>
                <a:cs typeface="Avenir"/>
                <a:sym typeface="Avenir"/>
              </a:rPr>
              <a:t>COP 20 Lima (2014)</a:t>
            </a:r>
            <a:endParaRPr dirty="0"/>
          </a:p>
        </p:txBody>
      </p:sp>
      <p:sp>
        <p:nvSpPr>
          <p:cNvPr id="111" name="Google Shape;111;p22"/>
          <p:cNvSpPr txBox="1">
            <a:spLocks noGrp="1"/>
          </p:cNvSpPr>
          <p:nvPr>
            <p:ph type="body" idx="2"/>
          </p:nvPr>
        </p:nvSpPr>
        <p:spPr>
          <a:xfrm>
            <a:off x="678403" y="3265731"/>
            <a:ext cx="2249423" cy="157735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1000"/>
              </a:spcBef>
              <a:spcAft>
                <a:spcPts val="0"/>
              </a:spcAft>
              <a:buSzPts val="2800"/>
              <a:buNone/>
            </a:pPr>
            <a:r>
              <a:rPr lang="en-IN" sz="1600" dirty="0">
                <a:latin typeface="Gill Sans Nova" panose="020B0602020104020203" pitchFamily="34" charset="0"/>
                <a:ea typeface="Avenir"/>
                <a:cs typeface="Avenir"/>
                <a:sym typeface="Avenir"/>
              </a:rPr>
              <a:t>Lima Work Programme in Gender (LWPG) was adopted</a:t>
            </a:r>
            <a:endParaRPr dirty="0"/>
          </a:p>
        </p:txBody>
      </p:sp>
      <p:sp>
        <p:nvSpPr>
          <p:cNvPr id="112" name="Google Shape;112;p22"/>
          <p:cNvSpPr txBox="1">
            <a:spLocks noGrp="1"/>
          </p:cNvSpPr>
          <p:nvPr>
            <p:ph type="body" idx="3"/>
          </p:nvPr>
        </p:nvSpPr>
        <p:spPr>
          <a:xfrm>
            <a:off x="3446899" y="3265730"/>
            <a:ext cx="2249423" cy="157735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1000"/>
              </a:spcBef>
              <a:spcAft>
                <a:spcPts val="0"/>
              </a:spcAft>
              <a:buSzPts val="2800"/>
              <a:buNone/>
            </a:pPr>
            <a:r>
              <a:rPr lang="en-IN" sz="1600" dirty="0">
                <a:latin typeface="Gill Sans Nova" panose="020B0602020104020203" pitchFamily="34" charset="0"/>
                <a:ea typeface="Avenir"/>
                <a:cs typeface="Avenir"/>
                <a:sym typeface="Avenir"/>
              </a:rPr>
              <a:t>Endorsed human rights and gender equality as an important aspect of climate action</a:t>
            </a:r>
            <a:endParaRPr dirty="0"/>
          </a:p>
        </p:txBody>
      </p:sp>
      <p:sp>
        <p:nvSpPr>
          <p:cNvPr id="113" name="Google Shape;113;p22"/>
          <p:cNvSpPr txBox="1">
            <a:spLocks noGrp="1"/>
          </p:cNvSpPr>
          <p:nvPr>
            <p:ph type="body" idx="4"/>
          </p:nvPr>
        </p:nvSpPr>
        <p:spPr>
          <a:xfrm>
            <a:off x="6215395" y="3355109"/>
            <a:ext cx="2249423" cy="157735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1000"/>
              </a:spcBef>
              <a:spcAft>
                <a:spcPts val="0"/>
              </a:spcAft>
              <a:buSzPts val="2800"/>
              <a:buNone/>
            </a:pPr>
            <a:r>
              <a:rPr lang="en-IN" sz="1600" dirty="0">
                <a:latin typeface="Gill Sans Nova" panose="020B0602020104020203" pitchFamily="34" charset="0"/>
                <a:ea typeface="Avenir"/>
                <a:cs typeface="Avenir"/>
                <a:sym typeface="Avenir"/>
              </a:rPr>
              <a:t>LWPG adopted the Gender Action Plan (GAP)</a:t>
            </a:r>
            <a:endParaRPr dirty="0"/>
          </a:p>
        </p:txBody>
      </p:sp>
      <p:sp>
        <p:nvSpPr>
          <p:cNvPr id="114" name="Google Shape;114;p22"/>
          <p:cNvSpPr txBox="1">
            <a:spLocks noGrp="1"/>
          </p:cNvSpPr>
          <p:nvPr>
            <p:ph type="body" idx="5"/>
          </p:nvPr>
        </p:nvSpPr>
        <p:spPr>
          <a:xfrm>
            <a:off x="3847954" y="2066246"/>
            <a:ext cx="1132112" cy="88090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1000"/>
              </a:spcBef>
              <a:spcAft>
                <a:spcPts val="0"/>
              </a:spcAft>
              <a:buSzPts val="2800"/>
              <a:buNone/>
            </a:pPr>
            <a:r>
              <a:rPr lang="en-IN" sz="1400" dirty="0">
                <a:latin typeface="Gill Sans Nova" panose="020B0602020104020203" pitchFamily="34" charset="0"/>
                <a:ea typeface="Avenir"/>
                <a:cs typeface="Avenir"/>
                <a:sym typeface="Avenir"/>
              </a:rPr>
              <a:t>COP 21 Paris (2015)</a:t>
            </a:r>
            <a:endParaRPr dirty="0"/>
          </a:p>
        </p:txBody>
      </p:sp>
      <p:sp>
        <p:nvSpPr>
          <p:cNvPr id="115" name="Google Shape;115;p22"/>
          <p:cNvSpPr txBox="1">
            <a:spLocks noGrp="1"/>
          </p:cNvSpPr>
          <p:nvPr>
            <p:ph type="body" idx="6"/>
          </p:nvPr>
        </p:nvSpPr>
        <p:spPr>
          <a:xfrm>
            <a:off x="6579544" y="2066246"/>
            <a:ext cx="1132112" cy="88090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1000"/>
              </a:spcBef>
              <a:spcAft>
                <a:spcPts val="0"/>
              </a:spcAft>
              <a:buSzPts val="2800"/>
              <a:buNone/>
            </a:pPr>
            <a:r>
              <a:rPr lang="en-IN" sz="1400" dirty="0">
                <a:latin typeface="Gill Sans Nova" panose="020B0602020104020203" pitchFamily="34" charset="0"/>
                <a:ea typeface="Avenir"/>
                <a:cs typeface="Avenir"/>
                <a:sym typeface="Avenir"/>
              </a:rPr>
              <a:t>COP 23</a:t>
            </a:r>
            <a:endParaRPr dirty="0"/>
          </a:p>
          <a:p>
            <a:pPr marL="0" lvl="0" indent="0" algn="ctr" rtl="0">
              <a:lnSpc>
                <a:spcPct val="100000"/>
              </a:lnSpc>
              <a:spcBef>
                <a:spcPts val="1000"/>
              </a:spcBef>
              <a:spcAft>
                <a:spcPts val="0"/>
              </a:spcAft>
              <a:buSzPts val="2800"/>
              <a:buNone/>
            </a:pPr>
            <a:r>
              <a:rPr lang="en-IN" sz="1400" dirty="0">
                <a:latin typeface="Gill Sans Nova" panose="020B0602020104020203" pitchFamily="34" charset="0"/>
                <a:ea typeface="Avenir"/>
                <a:cs typeface="Avenir"/>
                <a:sym typeface="Avenir"/>
              </a:rPr>
              <a:t>Bonn (2017)</a:t>
            </a:r>
            <a:endParaRPr dirty="0"/>
          </a:p>
        </p:txBody>
      </p:sp>
      <p:sp>
        <p:nvSpPr>
          <p:cNvPr id="116" name="Google Shape;116;p22"/>
          <p:cNvSpPr txBox="1">
            <a:spLocks noGrp="1"/>
          </p:cNvSpPr>
          <p:nvPr>
            <p:ph type="body" idx="7"/>
          </p:nvPr>
        </p:nvSpPr>
        <p:spPr>
          <a:xfrm>
            <a:off x="8983891" y="3277275"/>
            <a:ext cx="2249423" cy="1577353"/>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1000"/>
              </a:spcBef>
              <a:spcAft>
                <a:spcPts val="0"/>
              </a:spcAft>
              <a:buSzPts val="2800"/>
              <a:buNone/>
            </a:pPr>
            <a:r>
              <a:rPr lang="en-IN" sz="1600" dirty="0">
                <a:latin typeface="Gill Sans Nova" panose="020B0602020104020203" pitchFamily="34" charset="0"/>
                <a:ea typeface="Avenir"/>
                <a:cs typeface="Avenir"/>
                <a:sym typeface="Avenir"/>
              </a:rPr>
              <a:t>Enhanced Loma Work Programme on Gender and GAP was adopted</a:t>
            </a:r>
            <a:endParaRPr dirty="0"/>
          </a:p>
        </p:txBody>
      </p:sp>
      <p:sp>
        <p:nvSpPr>
          <p:cNvPr id="117" name="Google Shape;117;p22"/>
          <p:cNvSpPr txBox="1">
            <a:spLocks noGrp="1"/>
          </p:cNvSpPr>
          <p:nvPr>
            <p:ph type="body" idx="8"/>
          </p:nvPr>
        </p:nvSpPr>
        <p:spPr>
          <a:xfrm>
            <a:off x="9348040" y="2066246"/>
            <a:ext cx="1132112" cy="880908"/>
          </a:xfrm>
          <a:prstGeom prst="rect">
            <a:avLst/>
          </a:prstGeom>
          <a:noFill/>
          <a:ln>
            <a:noFill/>
          </a:ln>
        </p:spPr>
        <p:txBody>
          <a:bodyPr spcFirstLastPara="1" wrap="square" lIns="91425" tIns="45700" rIns="91425" bIns="45700" anchor="ctr" anchorCtr="0">
            <a:normAutofit fontScale="92500" lnSpcReduction="10000"/>
          </a:bodyPr>
          <a:lstStyle/>
          <a:p>
            <a:pPr marL="0" lvl="0" indent="0" algn="ctr" rtl="0">
              <a:lnSpc>
                <a:spcPct val="100000"/>
              </a:lnSpc>
              <a:spcBef>
                <a:spcPts val="1000"/>
              </a:spcBef>
              <a:spcAft>
                <a:spcPts val="0"/>
              </a:spcAft>
              <a:buSzPct val="216216"/>
              <a:buNone/>
            </a:pPr>
            <a:r>
              <a:rPr lang="en-IN" sz="1400" dirty="0">
                <a:latin typeface="Gill Sans Nova" panose="020B0602020104020203" pitchFamily="34" charset="0"/>
                <a:ea typeface="Avenir"/>
                <a:cs typeface="Avenir"/>
                <a:sym typeface="Avenir"/>
              </a:rPr>
              <a:t>COP 25</a:t>
            </a:r>
            <a:endParaRPr dirty="0"/>
          </a:p>
          <a:p>
            <a:pPr marL="0" lvl="0" indent="0" algn="ctr" rtl="0">
              <a:lnSpc>
                <a:spcPct val="100000"/>
              </a:lnSpc>
              <a:spcBef>
                <a:spcPts val="1000"/>
              </a:spcBef>
              <a:spcAft>
                <a:spcPts val="0"/>
              </a:spcAft>
              <a:buSzPct val="216216"/>
              <a:buNone/>
            </a:pPr>
            <a:r>
              <a:rPr lang="en-IN" sz="1400" dirty="0">
                <a:latin typeface="Gill Sans Nova" panose="020B0602020104020203" pitchFamily="34" charset="0"/>
                <a:ea typeface="Avenir"/>
                <a:cs typeface="Avenir"/>
                <a:sym typeface="Avenir"/>
              </a:rPr>
              <a:t>Madrid (2019)</a:t>
            </a:r>
            <a:endParaRPr dirty="0"/>
          </a:p>
        </p:txBody>
      </p:sp>
      <p:sp>
        <p:nvSpPr>
          <p:cNvPr id="118" name="Google Shape;118;p22"/>
          <p:cNvSpPr txBox="1">
            <a:spLocks noGrp="1"/>
          </p:cNvSpPr>
          <p:nvPr>
            <p:ph type="ctrTitle"/>
          </p:nvPr>
        </p:nvSpPr>
        <p:spPr>
          <a:xfrm>
            <a:off x="436660" y="646103"/>
            <a:ext cx="10878495" cy="590399"/>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400"/>
              <a:buNone/>
            </a:pPr>
            <a:r>
              <a:rPr lang="en-IN" dirty="0">
                <a:solidFill>
                  <a:srgbClr val="339933"/>
                </a:solidFill>
                <a:latin typeface="Gill Sans Nova" panose="020B0602020104020203" pitchFamily="34" charset="0"/>
                <a:ea typeface="Avenir"/>
                <a:cs typeface="Avenir"/>
                <a:sym typeface="Avenir"/>
              </a:rPr>
              <a:t>Gender journey continued</a:t>
            </a:r>
            <a:endParaRPr dirty="0"/>
          </a:p>
        </p:txBody>
      </p:sp>
      <p:sp>
        <p:nvSpPr>
          <p:cNvPr id="119" name="Google Shape;119;p22"/>
          <p:cNvSpPr txBox="1"/>
          <p:nvPr/>
        </p:nvSpPr>
        <p:spPr>
          <a:xfrm>
            <a:off x="510551" y="5551054"/>
            <a:ext cx="10973424" cy="532413"/>
          </a:xfrm>
          <a:prstGeom prst="rect">
            <a:avLst/>
          </a:prstGeom>
          <a:noFill/>
          <a:ln>
            <a:noFill/>
          </a:ln>
        </p:spPr>
        <p:txBody>
          <a:bodyPr spcFirstLastPara="1" wrap="square" lIns="91425" tIns="45700" rIns="91425" bIns="45700" anchor="t" anchorCtr="0">
            <a:spAutoFit/>
          </a:bodyPr>
          <a:lstStyle/>
          <a:p>
            <a:pPr marL="457200" marR="0" lvl="1" indent="0" algn="l" rtl="0">
              <a:lnSpc>
                <a:spcPct val="130000"/>
              </a:lnSpc>
              <a:spcBef>
                <a:spcPts val="0"/>
              </a:spcBef>
              <a:spcAft>
                <a:spcPts val="0"/>
              </a:spcAft>
              <a:buClr>
                <a:schemeClr val="dk1"/>
              </a:buClr>
              <a:buSzPts val="1800"/>
              <a:buFont typeface="Arial"/>
              <a:buNone/>
            </a:pPr>
            <a:r>
              <a:rPr lang="en-IN" sz="2200" b="1" i="0" u="none" strike="noStrike" cap="none" dirty="0">
                <a:solidFill>
                  <a:srgbClr val="009BDD"/>
                </a:solidFill>
                <a:latin typeface="Gill Sans Nova" panose="020B0602020104020203" pitchFamily="34" charset="0"/>
                <a:ea typeface="Avenir"/>
                <a:cs typeface="Avenir"/>
                <a:sym typeface="Avenir"/>
              </a:rPr>
              <a:t>The COP now has a standing agenda on gender and climate change</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4"/>
          <p:cNvSpPr txBox="1">
            <a:spLocks noGrp="1"/>
          </p:cNvSpPr>
          <p:nvPr>
            <p:ph type="ctrTitle"/>
          </p:nvPr>
        </p:nvSpPr>
        <p:spPr>
          <a:xfrm>
            <a:off x="464369" y="590685"/>
            <a:ext cx="9446249" cy="59039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1"/>
              </a:buClr>
              <a:buSzPct val="100000"/>
              <a:buFont typeface="DM Sans"/>
              <a:buNone/>
            </a:pPr>
            <a:r>
              <a:rPr lang="en-IN" dirty="0">
                <a:solidFill>
                  <a:srgbClr val="339933"/>
                </a:solidFill>
                <a:latin typeface="Gill Sans Nova" panose="020B0602020104020203" pitchFamily="34" charset="0"/>
                <a:ea typeface="Avenir"/>
                <a:cs typeface="Avenir"/>
                <a:sym typeface="Avenir"/>
              </a:rPr>
              <a:t>Lima Work Programme on Gender (LWPG)</a:t>
            </a:r>
            <a:endParaRPr dirty="0">
              <a:solidFill>
                <a:srgbClr val="339933"/>
              </a:solidFill>
              <a:latin typeface="Gill Sans Nova" panose="020B0602020104020203" pitchFamily="34" charset="0"/>
              <a:ea typeface="Avenir"/>
              <a:cs typeface="Avenir"/>
              <a:sym typeface="Avenir"/>
            </a:endParaRPr>
          </a:p>
        </p:txBody>
      </p:sp>
      <p:sp>
        <p:nvSpPr>
          <p:cNvPr id="125" name="Google Shape;125;p4"/>
          <p:cNvSpPr txBox="1">
            <a:spLocks noGrp="1"/>
          </p:cNvSpPr>
          <p:nvPr>
            <p:ph type="body" idx="1"/>
          </p:nvPr>
        </p:nvSpPr>
        <p:spPr>
          <a:xfrm>
            <a:off x="623098" y="1440642"/>
            <a:ext cx="10913119" cy="5348085"/>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130000"/>
              </a:lnSpc>
              <a:spcBef>
                <a:spcPts val="0"/>
              </a:spcBef>
              <a:spcAft>
                <a:spcPts val="0"/>
              </a:spcAft>
              <a:buSzPct val="72398"/>
              <a:buChar char="•"/>
            </a:pPr>
            <a:r>
              <a:rPr lang="en-IN" sz="2600" dirty="0">
                <a:latin typeface="Gill Sans Nova" panose="020B0602020104020203" pitchFamily="34" charset="0"/>
                <a:ea typeface="Avenir"/>
                <a:cs typeface="Avenir"/>
                <a:sym typeface="Avenir"/>
              </a:rPr>
              <a:t>UNFCCC Secretariat to review the implementation of all gender-related mandates </a:t>
            </a:r>
            <a:endParaRPr dirty="0"/>
          </a:p>
          <a:p>
            <a:pPr marL="228600" lvl="0" indent="-228600" algn="l" rtl="0">
              <a:lnSpc>
                <a:spcPct val="130000"/>
              </a:lnSpc>
              <a:spcBef>
                <a:spcPts val="2200"/>
              </a:spcBef>
              <a:spcAft>
                <a:spcPts val="0"/>
              </a:spcAft>
              <a:buClr>
                <a:schemeClr val="dk1"/>
              </a:buClr>
              <a:buSzPct val="72398"/>
              <a:buChar char="•"/>
            </a:pPr>
            <a:r>
              <a:rPr lang="en-IN" sz="2600" dirty="0">
                <a:latin typeface="Gill Sans Nova" panose="020B0602020104020203" pitchFamily="34" charset="0"/>
                <a:ea typeface="Avenir"/>
                <a:cs typeface="Avenir"/>
                <a:sym typeface="Avenir"/>
              </a:rPr>
              <a:t>Training and awareness-raising for delegates on gender-responsive climate policy</a:t>
            </a:r>
            <a:endParaRPr dirty="0"/>
          </a:p>
          <a:p>
            <a:pPr marL="228600" lvl="0" indent="-228600" algn="l" rtl="0">
              <a:lnSpc>
                <a:spcPct val="130000"/>
              </a:lnSpc>
              <a:spcBef>
                <a:spcPts val="2200"/>
              </a:spcBef>
              <a:spcAft>
                <a:spcPts val="0"/>
              </a:spcAft>
              <a:buClr>
                <a:schemeClr val="dk1"/>
              </a:buClr>
              <a:buSzPct val="72398"/>
              <a:buChar char="•"/>
            </a:pPr>
            <a:r>
              <a:rPr lang="en-IN" sz="2600" dirty="0">
                <a:latin typeface="Gill Sans Nova" panose="020B0602020104020203" pitchFamily="34" charset="0"/>
                <a:ea typeface="Avenir"/>
                <a:cs typeface="Avenir"/>
                <a:sym typeface="Avenir"/>
              </a:rPr>
              <a:t>Training and capacity building for women delegates</a:t>
            </a:r>
            <a:endParaRPr dirty="0"/>
          </a:p>
          <a:p>
            <a:pPr marL="228600" lvl="0" indent="-228600" algn="l" rtl="0">
              <a:lnSpc>
                <a:spcPct val="130000"/>
              </a:lnSpc>
              <a:spcBef>
                <a:spcPts val="2200"/>
              </a:spcBef>
              <a:spcAft>
                <a:spcPts val="0"/>
              </a:spcAft>
              <a:buClr>
                <a:schemeClr val="dk1"/>
              </a:buClr>
              <a:buSzPct val="72398"/>
              <a:buChar char="•"/>
            </a:pPr>
            <a:r>
              <a:rPr lang="en-IN" sz="2600" dirty="0">
                <a:latin typeface="Gill Sans Nova" panose="020B0602020104020203" pitchFamily="34" charset="0"/>
                <a:ea typeface="Avenir"/>
                <a:cs typeface="Avenir"/>
                <a:sym typeface="Avenir"/>
              </a:rPr>
              <a:t>Two in-session workshops on gender in relation to mitigation, technology, adaptation, and capacity building</a:t>
            </a:r>
            <a:endParaRPr dirty="0"/>
          </a:p>
          <a:p>
            <a:pPr marL="228600" lvl="0" indent="-228600" algn="l" rtl="0">
              <a:lnSpc>
                <a:spcPct val="130000"/>
              </a:lnSpc>
              <a:spcBef>
                <a:spcPts val="2200"/>
              </a:spcBef>
              <a:spcAft>
                <a:spcPts val="0"/>
              </a:spcAft>
              <a:buClr>
                <a:schemeClr val="dk1"/>
              </a:buClr>
              <a:buSzPct val="72398"/>
              <a:buChar char="•"/>
            </a:pPr>
            <a:r>
              <a:rPr lang="en-IN" sz="2600" dirty="0">
                <a:latin typeface="Gill Sans Nova" panose="020B0602020104020203" pitchFamily="34" charset="0"/>
                <a:ea typeface="Avenir"/>
                <a:cs typeface="Avenir"/>
                <a:sym typeface="Avenir"/>
              </a:rPr>
              <a:t>Technical paper by the Secretariat on guidelines for implementing gender considerations in climate change activities</a:t>
            </a:r>
            <a:endParaRPr dirty="0"/>
          </a:p>
          <a:p>
            <a:pPr marL="228600" lvl="0" indent="-228600" algn="l" rtl="0">
              <a:lnSpc>
                <a:spcPct val="130000"/>
              </a:lnSpc>
              <a:spcBef>
                <a:spcPts val="2200"/>
              </a:spcBef>
              <a:spcAft>
                <a:spcPts val="0"/>
              </a:spcAft>
              <a:buClr>
                <a:schemeClr val="dk1"/>
              </a:buClr>
              <a:buSzPct val="72398"/>
              <a:buChar char="•"/>
            </a:pPr>
            <a:r>
              <a:rPr lang="en-IN" sz="2600" dirty="0">
                <a:latin typeface="Gill Sans Nova" panose="020B0602020104020203" pitchFamily="34" charset="0"/>
                <a:ea typeface="Avenir"/>
                <a:cs typeface="Avenir"/>
                <a:sym typeface="Avenir"/>
              </a:rPr>
              <a:t>Appointment of a senior focal point on gender at the UNFCCC Secretariat.</a:t>
            </a:r>
            <a:endParaRPr dirty="0"/>
          </a:p>
          <a:p>
            <a:pPr marL="685800" lvl="1" indent="-228600" algn="l" rtl="0">
              <a:lnSpc>
                <a:spcPct val="130000"/>
              </a:lnSpc>
              <a:spcBef>
                <a:spcPts val="1700"/>
              </a:spcBef>
              <a:spcAft>
                <a:spcPts val="0"/>
              </a:spcAft>
              <a:buClr>
                <a:schemeClr val="dk1"/>
              </a:buClr>
              <a:buSzPct val="72398"/>
              <a:buChar char="•"/>
            </a:pPr>
            <a:r>
              <a:rPr lang="en-IN" sz="2600" dirty="0">
                <a:latin typeface="Gill Sans Nova" panose="020B0602020104020203" pitchFamily="34" charset="0"/>
                <a:ea typeface="Avenir"/>
                <a:cs typeface="Avenir"/>
                <a:sym typeface="Avenir"/>
              </a:rPr>
              <a:t>83 parties have nominated gender focal points (Jan 2021)</a:t>
            </a:r>
            <a:endParaRPr dirty="0"/>
          </a:p>
          <a:p>
            <a:pPr marL="50800" lvl="0" indent="0" algn="l" rtl="0">
              <a:lnSpc>
                <a:spcPct val="90000"/>
              </a:lnSpc>
              <a:spcBef>
                <a:spcPts val="2200"/>
              </a:spcBef>
              <a:spcAft>
                <a:spcPts val="0"/>
              </a:spcAft>
              <a:buSzPct val="117647"/>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3"/>
          <p:cNvSpPr txBox="1">
            <a:spLocks noGrp="1"/>
          </p:cNvSpPr>
          <p:nvPr>
            <p:ph type="ctrTitle"/>
          </p:nvPr>
        </p:nvSpPr>
        <p:spPr>
          <a:xfrm>
            <a:off x="464369" y="590685"/>
            <a:ext cx="9446249" cy="59039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1"/>
              </a:buClr>
              <a:buSzPct val="100000"/>
              <a:buFont typeface="DM Sans"/>
              <a:buNone/>
            </a:pPr>
            <a:r>
              <a:rPr lang="en-IN" dirty="0">
                <a:solidFill>
                  <a:srgbClr val="339933"/>
                </a:solidFill>
                <a:latin typeface="Gill Sans Nova" panose="020B0602020104020203" pitchFamily="34" charset="0"/>
                <a:ea typeface="Avenir"/>
                <a:cs typeface="Avenir"/>
                <a:sym typeface="Avenir"/>
              </a:rPr>
              <a:t>Gender Action Plan (GAP)</a:t>
            </a:r>
            <a:endParaRPr dirty="0">
              <a:solidFill>
                <a:srgbClr val="339933"/>
              </a:solidFill>
              <a:latin typeface="Gill Sans Nova" panose="020B0602020104020203" pitchFamily="34" charset="0"/>
              <a:ea typeface="Avenir"/>
              <a:cs typeface="Avenir"/>
              <a:sym typeface="Avenir"/>
            </a:endParaRPr>
          </a:p>
        </p:txBody>
      </p:sp>
      <p:sp>
        <p:nvSpPr>
          <p:cNvPr id="131" name="Google Shape;131;p23"/>
          <p:cNvSpPr txBox="1">
            <a:spLocks noGrp="1"/>
          </p:cNvSpPr>
          <p:nvPr>
            <p:ph type="body" idx="1"/>
          </p:nvPr>
        </p:nvSpPr>
        <p:spPr>
          <a:xfrm>
            <a:off x="623099" y="1440642"/>
            <a:ext cx="4863301" cy="534808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00"/>
              </a:spcBef>
              <a:spcAft>
                <a:spcPts val="0"/>
              </a:spcAft>
              <a:buSzPts val="1600"/>
              <a:buNone/>
            </a:pPr>
            <a:r>
              <a:rPr lang="en-IN" sz="2200" b="1" dirty="0">
                <a:solidFill>
                  <a:srgbClr val="009BDD"/>
                </a:solidFill>
                <a:latin typeface="Gill Sans Nova" panose="020B0602020104020203" pitchFamily="34" charset="0"/>
                <a:ea typeface="Avenir"/>
                <a:cs typeface="Avenir"/>
                <a:sym typeface="Avenir"/>
              </a:rPr>
              <a:t>GAP focus areas</a:t>
            </a:r>
            <a:endParaRPr dirty="0"/>
          </a:p>
          <a:p>
            <a:pPr marL="228600" lvl="0" indent="-228600" algn="l" rtl="0">
              <a:lnSpc>
                <a:spcPct val="100000"/>
              </a:lnSpc>
              <a:spcBef>
                <a:spcPts val="1800"/>
              </a:spcBef>
              <a:spcAft>
                <a:spcPts val="0"/>
              </a:spcAft>
              <a:buSzPts val="1600"/>
              <a:buChar char="•"/>
            </a:pPr>
            <a:r>
              <a:rPr lang="en-IN" sz="2200" dirty="0">
                <a:latin typeface="Gill Sans Nova" panose="020B0602020104020203" pitchFamily="34" charset="0"/>
                <a:ea typeface="Avenir"/>
                <a:cs typeface="Avenir"/>
                <a:sym typeface="Avenir"/>
              </a:rPr>
              <a:t>taking into account human rights in climate action</a:t>
            </a:r>
            <a:endParaRPr dirty="0"/>
          </a:p>
          <a:p>
            <a:pPr marL="228600" lvl="0" indent="-228600" algn="l" rtl="0">
              <a:lnSpc>
                <a:spcPct val="100000"/>
              </a:lnSpc>
              <a:spcBef>
                <a:spcPts val="1800"/>
              </a:spcBef>
              <a:spcAft>
                <a:spcPts val="0"/>
              </a:spcAft>
              <a:buSzPts val="1600"/>
              <a:buChar char="•"/>
            </a:pPr>
            <a:r>
              <a:rPr lang="en-IN" sz="2200" dirty="0">
                <a:latin typeface="Gill Sans Nova" panose="020B0602020104020203" pitchFamily="34" charset="0"/>
                <a:ea typeface="Avenir"/>
                <a:cs typeface="Avenir"/>
                <a:sym typeface="Avenir"/>
              </a:rPr>
              <a:t>being inclusive of the unique challenges experienced by indigenous people</a:t>
            </a:r>
            <a:endParaRPr dirty="0"/>
          </a:p>
          <a:p>
            <a:pPr marL="228600" lvl="0" indent="-228600" algn="l" rtl="0">
              <a:lnSpc>
                <a:spcPct val="100000"/>
              </a:lnSpc>
              <a:spcBef>
                <a:spcPts val="1800"/>
              </a:spcBef>
              <a:spcAft>
                <a:spcPts val="0"/>
              </a:spcAft>
              <a:buSzPts val="1600"/>
              <a:buChar char="•"/>
            </a:pPr>
            <a:r>
              <a:rPr lang="en-IN" sz="2200" dirty="0">
                <a:latin typeface="Gill Sans Nova" panose="020B0602020104020203" pitchFamily="34" charset="0"/>
                <a:ea typeface="Avenir"/>
                <a:cs typeface="Avenir"/>
                <a:sym typeface="Avenir"/>
              </a:rPr>
              <a:t>promoting action in</a:t>
            </a:r>
            <a:endParaRPr dirty="0"/>
          </a:p>
          <a:p>
            <a:pPr marL="685800" lvl="1" indent="-228600" algn="l" rtl="0">
              <a:lnSpc>
                <a:spcPct val="100000"/>
              </a:lnSpc>
              <a:spcBef>
                <a:spcPts val="1800"/>
              </a:spcBef>
              <a:spcAft>
                <a:spcPts val="0"/>
              </a:spcAft>
              <a:buSzPts val="1600"/>
              <a:buChar char="•"/>
            </a:pPr>
            <a:r>
              <a:rPr lang="en-IN" sz="2200" dirty="0">
                <a:latin typeface="Gill Sans Nova" panose="020B0602020104020203" pitchFamily="34" charset="0"/>
                <a:ea typeface="Avenir"/>
                <a:cs typeface="Avenir"/>
                <a:sym typeface="Avenir"/>
              </a:rPr>
              <a:t>developing gender-responsive climate technology solutions </a:t>
            </a:r>
            <a:endParaRPr dirty="0"/>
          </a:p>
          <a:p>
            <a:pPr marL="685800" lvl="1" indent="-228600" algn="l" rtl="0">
              <a:lnSpc>
                <a:spcPct val="100000"/>
              </a:lnSpc>
              <a:spcBef>
                <a:spcPts val="1800"/>
              </a:spcBef>
              <a:spcAft>
                <a:spcPts val="1200"/>
              </a:spcAft>
              <a:buSzPts val="1600"/>
              <a:buChar char="•"/>
            </a:pPr>
            <a:r>
              <a:rPr lang="en-IN" sz="2200" dirty="0">
                <a:latin typeface="Gill Sans Nova" panose="020B0602020104020203" pitchFamily="34" charset="0"/>
                <a:ea typeface="Avenir"/>
                <a:cs typeface="Avenir"/>
                <a:sym typeface="Avenir"/>
              </a:rPr>
              <a:t>preserving traditional knowledge</a:t>
            </a:r>
            <a:endParaRPr dirty="0"/>
          </a:p>
        </p:txBody>
      </p:sp>
      <p:sp>
        <p:nvSpPr>
          <p:cNvPr id="132" name="Google Shape;132;p23"/>
          <p:cNvSpPr txBox="1"/>
          <p:nvPr/>
        </p:nvSpPr>
        <p:spPr>
          <a:xfrm>
            <a:off x="6604000" y="1522658"/>
            <a:ext cx="4729018" cy="466281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N" sz="2200" b="1" i="0" u="none" strike="noStrike" cap="none" dirty="0">
                <a:solidFill>
                  <a:srgbClr val="009BDD"/>
                </a:solidFill>
                <a:latin typeface="Gill Sans Nova" panose="020B0602020104020203" pitchFamily="34" charset="0"/>
                <a:ea typeface="Avenir"/>
                <a:cs typeface="Avenir"/>
                <a:sym typeface="Avenir"/>
              </a:rPr>
              <a:t>GAP priority areas</a:t>
            </a:r>
            <a:endParaRPr dirty="0"/>
          </a:p>
          <a:p>
            <a:pPr marL="228600" marR="0" lvl="1" indent="-228600" algn="l" rtl="0">
              <a:lnSpc>
                <a:spcPct val="100000"/>
              </a:lnSpc>
              <a:spcBef>
                <a:spcPts val="1800"/>
              </a:spcBef>
              <a:spcAft>
                <a:spcPts val="0"/>
              </a:spcAft>
              <a:buClr>
                <a:schemeClr val="dk1"/>
              </a:buClr>
              <a:buSzPts val="1600"/>
              <a:buFont typeface="Arial"/>
              <a:buChar char="•"/>
            </a:pPr>
            <a:r>
              <a:rPr lang="en-IN" sz="2000" b="0" i="0" u="none" strike="noStrike" cap="none" dirty="0">
                <a:solidFill>
                  <a:schemeClr val="dk1"/>
                </a:solidFill>
                <a:latin typeface="Gill Sans Nova" panose="020B0602020104020203" pitchFamily="34" charset="0"/>
                <a:ea typeface="Avenir"/>
                <a:cs typeface="Avenir"/>
                <a:sym typeface="Avenir"/>
              </a:rPr>
              <a:t>Capacity building, knowledge management, and communication</a:t>
            </a:r>
            <a:endParaRPr dirty="0"/>
          </a:p>
          <a:p>
            <a:pPr marL="228600" marR="0" lvl="1" indent="-228600" algn="l" rtl="0">
              <a:lnSpc>
                <a:spcPct val="100000"/>
              </a:lnSpc>
              <a:spcBef>
                <a:spcPts val="1800"/>
              </a:spcBef>
              <a:spcAft>
                <a:spcPts val="0"/>
              </a:spcAft>
              <a:buClr>
                <a:schemeClr val="dk1"/>
              </a:buClr>
              <a:buSzPts val="1600"/>
              <a:buFont typeface="Arial"/>
              <a:buChar char="•"/>
            </a:pPr>
            <a:r>
              <a:rPr lang="en-IN" sz="2000" b="0" i="0" u="none" strike="noStrike" cap="none" dirty="0">
                <a:solidFill>
                  <a:schemeClr val="dk1"/>
                </a:solidFill>
                <a:latin typeface="Gill Sans Nova" panose="020B0602020104020203" pitchFamily="34" charset="0"/>
                <a:ea typeface="Avenir"/>
                <a:cs typeface="Avenir"/>
                <a:sym typeface="Avenir"/>
              </a:rPr>
              <a:t>Gender balance, participation and women’s leadership</a:t>
            </a:r>
            <a:endParaRPr dirty="0"/>
          </a:p>
          <a:p>
            <a:pPr marL="228600" marR="0" lvl="1" indent="-228600" algn="l" rtl="0">
              <a:lnSpc>
                <a:spcPct val="100000"/>
              </a:lnSpc>
              <a:spcBef>
                <a:spcPts val="1800"/>
              </a:spcBef>
              <a:spcAft>
                <a:spcPts val="0"/>
              </a:spcAft>
              <a:buClr>
                <a:schemeClr val="dk1"/>
              </a:buClr>
              <a:buSzPts val="1600"/>
              <a:buFont typeface="Arial"/>
              <a:buChar char="•"/>
            </a:pPr>
            <a:r>
              <a:rPr lang="en-IN" sz="2000" b="0" i="0" u="none" strike="noStrike" cap="none" dirty="0">
                <a:solidFill>
                  <a:schemeClr val="dk1"/>
                </a:solidFill>
                <a:latin typeface="Gill Sans Nova" panose="020B0602020104020203" pitchFamily="34" charset="0"/>
                <a:ea typeface="Avenir"/>
                <a:cs typeface="Avenir"/>
                <a:sym typeface="Avenir"/>
              </a:rPr>
              <a:t>Coherence and consistent implementation of gender-related mandates and activities</a:t>
            </a:r>
            <a:endParaRPr dirty="0"/>
          </a:p>
          <a:p>
            <a:pPr marL="228600" marR="0" lvl="1" indent="-228600" algn="l" rtl="0">
              <a:lnSpc>
                <a:spcPct val="100000"/>
              </a:lnSpc>
              <a:spcBef>
                <a:spcPts val="1800"/>
              </a:spcBef>
              <a:spcAft>
                <a:spcPts val="0"/>
              </a:spcAft>
              <a:buClr>
                <a:schemeClr val="dk1"/>
              </a:buClr>
              <a:buSzPts val="1600"/>
              <a:buFont typeface="Arial"/>
              <a:buChar char="•"/>
            </a:pPr>
            <a:r>
              <a:rPr lang="en-IN" sz="2000" b="0" i="0" u="none" strike="noStrike" cap="none" dirty="0">
                <a:solidFill>
                  <a:schemeClr val="dk1"/>
                </a:solidFill>
                <a:latin typeface="Gill Sans Nova" panose="020B0602020104020203" pitchFamily="34" charset="0"/>
                <a:ea typeface="Avenir"/>
                <a:cs typeface="Avenir"/>
                <a:sym typeface="Avenir"/>
              </a:rPr>
              <a:t>Gender-responsive implementation and means of implementation</a:t>
            </a:r>
            <a:endParaRPr dirty="0"/>
          </a:p>
          <a:p>
            <a:pPr marL="228600" marR="0" lvl="1" indent="-228600" algn="l" rtl="0">
              <a:lnSpc>
                <a:spcPct val="100000"/>
              </a:lnSpc>
              <a:spcBef>
                <a:spcPts val="1800"/>
              </a:spcBef>
              <a:spcAft>
                <a:spcPts val="0"/>
              </a:spcAft>
              <a:buClr>
                <a:schemeClr val="dk1"/>
              </a:buClr>
              <a:buSzPts val="1600"/>
              <a:buFont typeface="Arial"/>
              <a:buChar char="•"/>
            </a:pPr>
            <a:r>
              <a:rPr lang="en-IN" sz="2000" b="0" i="0" u="none" strike="noStrike" cap="none" dirty="0">
                <a:solidFill>
                  <a:schemeClr val="dk1"/>
                </a:solidFill>
                <a:latin typeface="Gill Sans Nova" panose="020B0602020104020203" pitchFamily="34" charset="0"/>
                <a:ea typeface="Avenir"/>
                <a:cs typeface="Avenir"/>
                <a:sym typeface="Avenir"/>
              </a:rPr>
              <a:t>Monitoring and reporting</a:t>
            </a:r>
            <a:endParaRPr sz="2000" b="0" i="0" u="none" strike="noStrike" cap="none" dirty="0">
              <a:solidFill>
                <a:schemeClr val="dk1"/>
              </a:solidFill>
              <a:latin typeface="Gill Sans Nova" panose="020B0602020104020203" pitchFamily="34" charset="0"/>
              <a:ea typeface="Avenir"/>
              <a:cs typeface="Avenir"/>
              <a:sym typeface="Aveni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4"/>
          <p:cNvSpPr txBox="1">
            <a:spLocks noGrp="1"/>
          </p:cNvSpPr>
          <p:nvPr>
            <p:ph type="ctrTitle"/>
          </p:nvPr>
        </p:nvSpPr>
        <p:spPr>
          <a:xfrm>
            <a:off x="3231511" y="3860631"/>
            <a:ext cx="7448365" cy="59039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SzPts val="4400"/>
              <a:buNone/>
            </a:pPr>
            <a:r>
              <a:rPr lang="en-IN" sz="4800" dirty="0">
                <a:solidFill>
                  <a:srgbClr val="0099CC"/>
                </a:solidFill>
                <a:latin typeface="Gill Sans Nova" panose="020B0602020104020203" pitchFamily="34" charset="0"/>
                <a:ea typeface="Avenir"/>
                <a:cs typeface="Avenir"/>
                <a:sym typeface="Avenir"/>
              </a:rPr>
              <a:t>International Disaster Risk Reduction (DRR) Framework </a:t>
            </a:r>
            <a:endParaRPr dirty="0"/>
          </a:p>
        </p:txBody>
      </p:sp>
      <p:sp>
        <p:nvSpPr>
          <p:cNvPr id="138" name="Google Shape;138;p24"/>
          <p:cNvSpPr txBox="1">
            <a:spLocks noGrp="1"/>
          </p:cNvSpPr>
          <p:nvPr>
            <p:ph type="body" idx="1"/>
          </p:nvPr>
        </p:nvSpPr>
        <p:spPr>
          <a:xfrm>
            <a:off x="811904" y="1303124"/>
            <a:ext cx="829326" cy="78638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1000"/>
              </a:spcBef>
              <a:spcAft>
                <a:spcPts val="0"/>
              </a:spcAft>
              <a:buSzPts val="2800"/>
              <a:buNone/>
            </a:pPr>
            <a:r>
              <a:rPr lang="en-IN"/>
              <a:t>2</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file>

<file path=customXml/item3.xml><?xml version="1.0" encoding="utf-8"?>
<ct:contentTypeSchema xmlns:ct="http://schemas.microsoft.com/office/2006/metadata/contentType" xmlns:ma="http://schemas.microsoft.com/office/2006/metadata/properties/metaAttributes" ct:_="" ma:_="" ma:contentTypeName="Document" ma:contentTypeID="0x0101001C2DE2654EABE24CB34213B932CACF73" ma:contentTypeVersion="13" ma:contentTypeDescription="Create a new document." ma:contentTypeScope="" ma:versionID="ebce395a1a78621b3ae358f12c65b431">
  <xsd:schema xmlns:xsd="http://www.w3.org/2001/XMLSchema" xmlns:xs="http://www.w3.org/2001/XMLSchema" xmlns:p="http://schemas.microsoft.com/office/2006/metadata/properties" xmlns:ns2="6af957f9-d7c2-49ad-b823-204c2929738d" xmlns:ns3="2adba978-3ea5-49dc-a411-a06306ec3566" targetNamespace="http://schemas.microsoft.com/office/2006/metadata/properties" ma:root="true" ma:fieldsID="3bc52847a05b6c3b46fb7945f0e4bddd" ns2:_="" ns3:_="">
    <xsd:import namespace="6af957f9-d7c2-49ad-b823-204c2929738d"/>
    <xsd:import namespace="2adba978-3ea5-49dc-a411-a06306ec3566"/>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OCR" minOccurs="0"/>
                <xsd:element ref="ns3:MediaServiceLocation" minOccurs="0"/>
                <xsd:element ref="ns3:MediaServiceGenerationTime" minOccurs="0"/>
                <xsd:element ref="ns3:MediaServiceEventHashCode" minOccurs="0"/>
                <xsd:element ref="ns2:SharedWithUsers" minOccurs="0"/>
                <xsd:element ref="ns2:SharedWithDetail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f957f9-d7c2-49ad-b823-204c2929738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adba978-3ea5-49dc-a411-a06306ec356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D45E137-C95F-4E2E-B5D9-D01B11C36196}">
  <ds:schemaRefs>
    <ds:schemaRef ds:uri="http://schemas.microsoft.com/sharepoint/v3/contenttype/forms"/>
  </ds:schemaRefs>
</ds:datastoreItem>
</file>

<file path=customXml/itemProps2.xml><?xml version="1.0" encoding="utf-8"?>
<ds:datastoreItem xmlns:ds="http://schemas.openxmlformats.org/officeDocument/2006/customXml" ds:itemID="{DEFA113E-FEA7-405A-8863-44FDDA42BB9B}">
  <ds:schemaRefs>
    <ds:schemaRef ds:uri="http://schemas.microsoft.com/sharepoint/events"/>
  </ds:schemaRefs>
</ds:datastoreItem>
</file>

<file path=customXml/itemProps3.xml><?xml version="1.0" encoding="utf-8"?>
<ds:datastoreItem xmlns:ds="http://schemas.openxmlformats.org/officeDocument/2006/customXml" ds:itemID="{9B1BAE21-3F2D-46F9-927F-B6250898EE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f957f9-d7c2-49ad-b823-204c2929738d"/>
    <ds:schemaRef ds:uri="2adba978-3ea5-49dc-a411-a06306ec35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ACF430C-A14B-46EC-9B87-7A5AAA2FFAB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9</TotalTime>
  <Words>1512</Words>
  <Application>Microsoft Office PowerPoint</Application>
  <PresentationFormat>Widescreen</PresentationFormat>
  <Paragraphs>185</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Barlow</vt:lpstr>
      <vt:lpstr>Arial</vt:lpstr>
      <vt:lpstr>Gill Sans Nova</vt:lpstr>
      <vt:lpstr>Roboto</vt:lpstr>
      <vt:lpstr>Calibri</vt:lpstr>
      <vt:lpstr>DM Sans</vt:lpstr>
      <vt:lpstr>Office Theme</vt:lpstr>
      <vt:lpstr>Global Climate Change and Disaster Risk Reduction Frameworks and Climate Finance Mechanisms</vt:lpstr>
      <vt:lpstr>Global Climate Change Framework </vt:lpstr>
      <vt:lpstr>United Nations Framework Convention for Climate Change (UNFCCC)</vt:lpstr>
      <vt:lpstr>UNFCCC continued…</vt:lpstr>
      <vt:lpstr>Gender at UNFCCC: Journey so far</vt:lpstr>
      <vt:lpstr>Gender journey continued</vt:lpstr>
      <vt:lpstr>Lima Work Programme on Gender (LWPG)</vt:lpstr>
      <vt:lpstr>Gender Action Plan (GAP)</vt:lpstr>
      <vt:lpstr>International Disaster Risk Reduction (DRR) Framework </vt:lpstr>
      <vt:lpstr>International Frameworks for Disaster Risk Reduction</vt:lpstr>
      <vt:lpstr>The Sendai Framework for DRR</vt:lpstr>
      <vt:lpstr>Global Targets of the Sendai Framework</vt:lpstr>
      <vt:lpstr>Gender in Sendai Framework</vt:lpstr>
      <vt:lpstr>Climate Finance</vt:lpstr>
      <vt:lpstr>Global Climate Finance Architecture</vt:lpstr>
      <vt:lpstr>Climate Finance in Asia</vt:lpstr>
      <vt:lpstr>Gender in Global Climate Finance</vt:lpstr>
      <vt:lpstr>Gender in climate finance continued</vt:lpstr>
      <vt:lpstr>Key Adaptation Funds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Climate Change and Disaster Risk Reduction Frameworks and Climate Finance Mechanisms</dc:title>
  <dc:creator>SOEJOETI Ariani Hasanah</dc:creator>
  <cp:lastModifiedBy>Bobae Lee</cp:lastModifiedBy>
  <cp:revision>2</cp:revision>
  <dcterms:created xsi:type="dcterms:W3CDTF">2021-08-11T15:12:32Z</dcterms:created>
  <dcterms:modified xsi:type="dcterms:W3CDTF">2021-12-02T07:55:33Z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059aa38-f392-4105-be92-628035578272_Enabled">
    <vt:lpwstr>true</vt:lpwstr>
  </property>
  <property fmtid="{D5CDD505-2E9C-101B-9397-08002B2CF9AE}" pid="3" name="MSIP_Label_2059aa38-f392-4105-be92-628035578272_SetDate">
    <vt:lpwstr>2021-08-09T11:46:02Z</vt:lpwstr>
  </property>
  <property fmtid="{D5CDD505-2E9C-101B-9397-08002B2CF9AE}" pid="4" name="MSIP_Label_2059aa38-f392-4105-be92-628035578272_Method">
    <vt:lpwstr>Standard</vt:lpwstr>
  </property>
  <property fmtid="{D5CDD505-2E9C-101B-9397-08002B2CF9AE}" pid="5" name="MSIP_Label_2059aa38-f392-4105-be92-628035578272_Name">
    <vt:lpwstr>IOMLb0020IN123173</vt:lpwstr>
  </property>
  <property fmtid="{D5CDD505-2E9C-101B-9397-08002B2CF9AE}" pid="6" name="MSIP_Label_2059aa38-f392-4105-be92-628035578272_SiteId">
    <vt:lpwstr>1588262d-23fb-43b4-bd6e-bce49c8e6186</vt:lpwstr>
  </property>
  <property fmtid="{D5CDD505-2E9C-101B-9397-08002B2CF9AE}" pid="7" name="MSIP_Label_2059aa38-f392-4105-be92-628035578272_ActionId">
    <vt:lpwstr>06ef6f17-73ef-4d09-8d6d-30b795058354</vt:lpwstr>
  </property>
  <property fmtid="{D5CDD505-2E9C-101B-9397-08002B2CF9AE}" pid="8" name="MSIP_Label_2059aa38-f392-4105-be92-628035578272_ContentBits">
    <vt:lpwstr>0</vt:lpwstr>
  </property>
  <property fmtid="{D5CDD505-2E9C-101B-9397-08002B2CF9AE}" pid="9" name="ContentTypeId">
    <vt:lpwstr>0x0101001C2DE2654EABE24CB34213B932CACF73</vt:lpwstr>
  </property>
</Properties>
</file>