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" panose="020B0604020202020204" charset="0"/>
      <p:regular r:id="rId29"/>
      <p:bold r:id="rId30"/>
      <p:italic r:id="rId31"/>
      <p:boldItalic r:id="rId32"/>
    </p:embeddedFont>
    <p:embeddedFont>
      <p:font typeface="Gill Sans Nova" panose="020B0602020104020203" pitchFamily="34" charset="0"/>
      <p:regular r:id="rId33"/>
      <p:bold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VH03A+8U8S5HHQUe+1CGddnBe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ae Le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9A8BE-5080-420E-94F3-F9087748EB03}" v="1" dt="2021-12-02T07:56:14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6"/>
    <p:restoredTop sz="94694"/>
  </p:normalViewPr>
  <p:slideViewPr>
    <p:cSldViewPr snapToGrid="0">
      <p:cViewPr varScale="1">
        <p:scale>
          <a:sx n="51" d="100"/>
          <a:sy n="51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ae Lee" userId="85db40ad-74ec-4d22-96e0-1292884f05e3" providerId="ADAL" clId="{3909A8BE-5080-420E-94F3-F9087748EB03}"/>
    <pc:docChg chg="custSel modSld">
      <pc:chgData name="Bobae Lee" userId="85db40ad-74ec-4d22-96e0-1292884f05e3" providerId="ADAL" clId="{3909A8BE-5080-420E-94F3-F9087748EB03}" dt="2021-12-02T07:56:15.184" v="2" actId="27636"/>
      <pc:docMkLst>
        <pc:docMk/>
      </pc:docMkLst>
      <pc:sldChg chg="modSp mod">
        <pc:chgData name="Bobae Lee" userId="85db40ad-74ec-4d22-96e0-1292884f05e3" providerId="ADAL" clId="{3909A8BE-5080-420E-94F3-F9087748EB03}" dt="2021-12-02T07:56:15.152" v="0" actId="27636"/>
        <pc:sldMkLst>
          <pc:docMk/>
          <pc:sldMk cId="0" sldId="263"/>
        </pc:sldMkLst>
        <pc:spChg chg="mod">
          <ac:chgData name="Bobae Lee" userId="85db40ad-74ec-4d22-96e0-1292884f05e3" providerId="ADAL" clId="{3909A8BE-5080-420E-94F3-F9087748EB03}" dt="2021-12-02T07:56:15.152" v="0" actId="27636"/>
          <ac:spMkLst>
            <pc:docMk/>
            <pc:sldMk cId="0" sldId="263"/>
            <ac:spMk id="120" creationId="{00000000-0000-0000-0000-000000000000}"/>
          </ac:spMkLst>
        </pc:spChg>
      </pc:sldChg>
      <pc:sldChg chg="modSp mod">
        <pc:chgData name="Bobae Lee" userId="85db40ad-74ec-4d22-96e0-1292884f05e3" providerId="ADAL" clId="{3909A8BE-5080-420E-94F3-F9087748EB03}" dt="2021-12-02T07:56:15.184" v="2" actId="27636"/>
        <pc:sldMkLst>
          <pc:docMk/>
          <pc:sldMk cId="0" sldId="265"/>
        </pc:sldMkLst>
        <pc:spChg chg="mod">
          <ac:chgData name="Bobae Lee" userId="85db40ad-74ec-4d22-96e0-1292884f05e3" providerId="ADAL" clId="{3909A8BE-5080-420E-94F3-F9087748EB03}" dt="2021-12-02T07:56:15.184" v="2" actId="27636"/>
          <ac:spMkLst>
            <pc:docMk/>
            <pc:sldMk cId="0" sldId="265"/>
            <ac:spMk id="167" creationId="{00000000-0000-0000-0000-000000000000}"/>
          </ac:spMkLst>
        </pc:spChg>
        <pc:spChg chg="mod">
          <ac:chgData name="Bobae Lee" userId="85db40ad-74ec-4d22-96e0-1292884f05e3" providerId="ADAL" clId="{3909A8BE-5080-420E-94F3-F9087748EB03}" dt="2021-12-02T07:56:15.178" v="1" actId="27636"/>
          <ac:spMkLst>
            <pc:docMk/>
            <pc:sldMk cId="0" sldId="265"/>
            <ac:spMk id="1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1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Tentative time for the presentation: 20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1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More information: UN Women Training Manual on Gender and Climate Change </a:t>
            </a:r>
            <a:r>
              <a:rPr lang="en-IN" sz="11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Resilience (Pages </a:t>
            </a:r>
            <a:r>
              <a:rPr lang="en-IN" sz="11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85-90 and 92-104</a:t>
            </a:r>
            <a:r>
              <a:rPr lang="en-IN" sz="11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) </a:t>
            </a:r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100"/>
              <a:t>Source: https://unfccc.int/sites/default/files/resource/NGCCFP_Workshop_PolicyOverviewandTools.pdf</a:t>
            </a: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 sz="1100"/>
              <a:t>Source: https://unfccc.int/sites/default/files/resource/NGCCFP_Workshop_PolicyOverviewandTools.pdf</a:t>
            </a:r>
            <a:endParaRPr/>
          </a:p>
        </p:txBody>
      </p:sp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/>
              <a:t>Source: Aguilar, Granat and Owen (2015)</a:t>
            </a: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N"/>
              <a:t>Examples: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N" sz="1100"/>
              <a:t>In countries like Bangladesh and Malawi gender equality was a criteria for selecting projects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IN" sz="1100"/>
              <a:t>Interventions focusing on empowering women through access to microfinance, ensuring easier access to water and energy sources, and developing a rural electrification programmes, etc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IN" sz="1100"/>
              <a:t>In Eritrea one type of projects particularly targeted female-headed household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IN" sz="1100"/>
              <a:t>In Malawi, women’s NGOs were consulted during the preparation of the NAPA. In Bangladesh Indigenous women participated in the NAPA process. In Eritrea too, women’s groups participated in the development of the NAPA.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93" name="Google Shape;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N"/>
              <a:t>Source: Daze and Dekens (2017)</a:t>
            </a: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 descr="A green rectangle with a white backgroun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4038600" y="1122363"/>
            <a:ext cx="7848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4038599" y="3602038"/>
            <a:ext cx="7848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22" y="-66104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793330" y="207635"/>
            <a:ext cx="3200400" cy="780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/>
        </p:nvSpPr>
        <p:spPr>
          <a:xfrm>
            <a:off x="304802" y="4428998"/>
            <a:ext cx="3130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TRAINING OF TRAINERS PROGRAMME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21;p13"/>
          <p:cNvSpPr txBox="1"/>
          <p:nvPr/>
        </p:nvSpPr>
        <p:spPr>
          <a:xfrm>
            <a:off x="304802" y="4824851"/>
            <a:ext cx="25656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None/>
            </a:pPr>
            <a:r>
              <a:rPr lang="en-IN" sz="1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Gender and Climate Change Adaptation and Resilience </a:t>
            </a: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/>
          <p:nvPr/>
        </p:nvSpPr>
        <p:spPr>
          <a:xfrm>
            <a:off x="219796" y="286789"/>
            <a:ext cx="5133742" cy="6356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4000"/>
              <a:buFont typeface="Roboto"/>
              <a:buNone/>
              <a:defRPr sz="4000" b="1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/>
          <p:nvPr/>
        </p:nvSpPr>
        <p:spPr>
          <a:xfrm>
            <a:off x="10152187" y="291215"/>
            <a:ext cx="1750646" cy="1110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992554" y="1551018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/>
          <p:nvPr/>
        </p:nvSpPr>
        <p:spPr>
          <a:xfrm>
            <a:off x="219796" y="286789"/>
            <a:ext cx="5133742" cy="6356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9"/>
          <p:cNvSpPr/>
          <p:nvPr/>
        </p:nvSpPr>
        <p:spPr>
          <a:xfrm>
            <a:off x="10152187" y="291215"/>
            <a:ext cx="1750646" cy="1110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9"/>
          <p:cNvSpPr/>
          <p:nvPr/>
        </p:nvSpPr>
        <p:spPr>
          <a:xfrm>
            <a:off x="1696396" y="2302661"/>
            <a:ext cx="914400" cy="9144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1928171" y="2366669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844658" y="3431985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3597833" y="3428441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6324945" y="3429000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/>
          <p:nvPr/>
        </p:nvSpPr>
        <p:spPr>
          <a:xfrm>
            <a:off x="4265345" y="2246707"/>
            <a:ext cx="914400" cy="9144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5"/>
          </p:nvPr>
        </p:nvSpPr>
        <p:spPr>
          <a:xfrm>
            <a:off x="4510743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/>
          <p:nvPr/>
        </p:nvSpPr>
        <p:spPr>
          <a:xfrm>
            <a:off x="6996935" y="2246707"/>
            <a:ext cx="914400" cy="9144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6"/>
          </p:nvPr>
        </p:nvSpPr>
        <p:spPr>
          <a:xfrm>
            <a:off x="7242333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7"/>
          </p:nvPr>
        </p:nvSpPr>
        <p:spPr>
          <a:xfrm>
            <a:off x="9093441" y="3429000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/>
          <p:nvPr/>
        </p:nvSpPr>
        <p:spPr>
          <a:xfrm>
            <a:off x="9765431" y="2246707"/>
            <a:ext cx="914400" cy="9144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10010829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4000"/>
              <a:buFont typeface="Roboto"/>
              <a:buNone/>
              <a:defRPr sz="4000" b="1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470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7" y="0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6056020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1" name="Google Shape;61;p14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73459"/>
            <a:ext cx="7178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7921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0" name="Google Shape;70;p16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4921775" y="2479261"/>
            <a:ext cx="7161797" cy="229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N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National Climate Change Adaptation (CCA) and Disaster Risk Reduction (DRR) Policy Frameworks</a:t>
            </a:r>
            <a:endParaRPr sz="3800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1"/>
          <p:cNvSpPr txBox="1">
            <a:spLocks noGrp="1"/>
          </p:cNvSpPr>
          <p:nvPr>
            <p:ph type="subTitle" idx="1"/>
          </p:nvPr>
        </p:nvSpPr>
        <p:spPr>
          <a:xfrm>
            <a:off x="5136622" y="4770510"/>
            <a:ext cx="6732102" cy="45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(Insert Name and Organisation of the Presenter)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95183" y="5443249"/>
            <a:ext cx="6094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[insert date, month, year | time, time zone] </a:t>
            </a:r>
            <a:endParaRPr sz="12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574419" y="2424792"/>
            <a:ext cx="28682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SESSION 07</a:t>
            </a:r>
            <a:endParaRPr sz="3200" b="1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ctrTitle"/>
          </p:nvPr>
        </p:nvSpPr>
        <p:spPr>
          <a:xfrm>
            <a:off x="464369" y="429487"/>
            <a:ext cx="111273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sz="3859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and Climate Change National Focal Point</a:t>
            </a:r>
            <a:endParaRPr sz="3859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600363" y="1296535"/>
            <a:ext cx="11406900" cy="55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Point-of-contact for questions on thematic issues e.g. climate finance and gender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Coordination of the country delegation’s positions on gender within the gender and climate change agenda item and other thematic areas at UNFCCC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Awareness-raising and capacity-building at a national level on gender and climate change issues (on request and subject to resources and availability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could be done in collaboration with e.g. secretariat, Women and Gender Constituency or other entities)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Coordination at the national level for climate planning e.g. between ministries on climate change and those dealing with gender, and to better connect the UNFCCC process to national processes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1800"/>
              </a:spcAft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Participation in networking and capacity-building events organized by other entities in support of the UNFCCC process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ctrTitle"/>
          </p:nvPr>
        </p:nvSpPr>
        <p:spPr>
          <a:xfrm>
            <a:off x="464369" y="314037"/>
            <a:ext cx="11127267" cy="8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National Focal Point continued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696990" y="1347818"/>
            <a:ext cx="11127267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Point-of-contact for the secretariat (and others) to communicate about relevant events, information, training etc.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Raising awareness and tracking progress on gender-responsive climate plans and communication (NDCs, NAPs, national communications etc.)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Tracking progress on your delegation’s goals on gender balance at UNFCCC and other meetings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20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Advocating for gender balance in the country’s delegation’s or Group’s nominations to constituted bodies and Bureaux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ctrTitle"/>
          </p:nvPr>
        </p:nvSpPr>
        <p:spPr>
          <a:xfrm>
            <a:off x="558950" y="757500"/>
            <a:ext cx="6557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sz="3459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 and Gender Action Plans (</a:t>
            </a:r>
            <a:r>
              <a:rPr lang="en-IN" sz="3459" dirty="0" err="1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ccGAPs</a:t>
            </a:r>
            <a:r>
              <a:rPr lang="en-IN" sz="3459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)</a:t>
            </a:r>
            <a:endParaRPr sz="3459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558950" y="2035774"/>
            <a:ext cx="52881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Is initiated on the demand of the focal Ministry for Climate Change in the country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Understanding of the political, governance, socioeconomic, and environmental circumstances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Capacity building on targeted themes is key to ensure strong engagement and ownership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0"/>
              </a:spcBef>
              <a:spcAft>
                <a:spcPts val="1800"/>
              </a:spcAft>
              <a:buClr>
                <a:schemeClr val="dk1"/>
              </a:buClr>
              <a:buSzPts val="18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Facilitating a meaningful participatory and multistakeholder process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t="10235" b="2357"/>
          <a:stretch/>
        </p:blipFill>
        <p:spPr>
          <a:xfrm>
            <a:off x="6370600" y="601077"/>
            <a:ext cx="5288100" cy="602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1730321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IN" sz="3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1</a:t>
            </a:r>
            <a:endParaRPr dirty="0"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2"/>
          </p:nvPr>
        </p:nvSpPr>
        <p:spPr>
          <a:xfrm>
            <a:off x="969026" y="3341451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Ambiguous institutional mechanisms and imbalance in participation</a:t>
            </a:r>
            <a:endParaRPr dirty="0"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3"/>
          </p:nvPr>
        </p:nvSpPr>
        <p:spPr>
          <a:xfrm>
            <a:off x="3741819" y="3428439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19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Knowledge and capacity gaps</a:t>
            </a:r>
            <a:endParaRPr dirty="0"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4"/>
          </p:nvPr>
        </p:nvSpPr>
        <p:spPr>
          <a:xfrm>
            <a:off x="6638981" y="3428440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19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Ineffective implementation</a:t>
            </a:r>
            <a:endParaRPr dirty="0"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5"/>
          </p:nvPr>
        </p:nvSpPr>
        <p:spPr>
          <a:xfrm>
            <a:off x="4273392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IN" sz="3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6"/>
          </p:nvPr>
        </p:nvSpPr>
        <p:spPr>
          <a:xfrm>
            <a:off x="7016908" y="2227588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IN" sz="3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3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body" idx="7"/>
          </p:nvPr>
        </p:nvSpPr>
        <p:spPr>
          <a:xfrm>
            <a:off x="9287405" y="3348939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19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Limited review and reporting mechanisms</a:t>
            </a:r>
            <a:endParaRPr dirty="0"/>
          </a:p>
        </p:txBody>
      </p:sp>
      <p:sp>
        <p:nvSpPr>
          <p:cNvPr id="193" name="Google Shape;193;p10"/>
          <p:cNvSpPr txBox="1">
            <a:spLocks noGrp="1"/>
          </p:cNvSpPr>
          <p:nvPr>
            <p:ph type="body" idx="8"/>
          </p:nvPr>
        </p:nvSpPr>
        <p:spPr>
          <a:xfrm>
            <a:off x="9767302" y="2266158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IN" sz="3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4</a:t>
            </a:r>
            <a:endParaRPr dirty="0"/>
          </a:p>
        </p:txBody>
      </p:sp>
      <p:sp>
        <p:nvSpPr>
          <p:cNvPr id="194" name="Google Shape;194;p10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0698553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Gaps and Challenges to Gender Mainstreaming in National Climate Change Policies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/>
        </p:nvSpPr>
        <p:spPr>
          <a:xfrm>
            <a:off x="6607206" y="3804659"/>
            <a:ext cx="39838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photo within the green frame</a:t>
            </a:r>
            <a:endParaRPr sz="1800" b="0" i="0" u="none" strike="noStrike" cap="non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304592" y="3980089"/>
            <a:ext cx="42794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N" sz="3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Thank You!</a:t>
            </a:r>
            <a:endParaRPr sz="1600" b="1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10766339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888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National Adaptation Programmes of Action (NAPA)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583602" y="1181085"/>
            <a:ext cx="11144029" cy="522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7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Adopted in Marrakesh COP 2001</a:t>
            </a:r>
            <a:endParaRPr sz="7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7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NAPAs provide process for the LDCs </a:t>
            </a:r>
            <a:endParaRPr sz="7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identify priority activities that respond to their urgent and immediate needs 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wherein delays in meeting those needs could significantly increase the vulnerability 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or lead to higher costs at a later stage  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on adapting to climate change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7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Once a NAPA is submitted to the UNFCCC Secretariat, </a:t>
            </a:r>
            <a:endParaRPr sz="7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LDC Party is eligible to access funding 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under the Least Developed Countries Fund (LDCF) 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managed by the Global Environment Facility (GEF), 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6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for the implementation of the NAPA</a:t>
            </a:r>
            <a:endParaRPr sz="6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7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As of December 2017, 51 countries had completed and submitted their NAPAs to the UNFCCC Secretariat</a:t>
            </a:r>
            <a:endParaRPr sz="7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191452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10766339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Key features of NAPA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464369" y="1264744"/>
            <a:ext cx="10889431" cy="5182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Identification of specific climate-related vulnerabilities, and immediate and urgent adaptation needs of the LDCs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 multidisciplinary approach that builds on existing plans and programmes with the aim to mainstreaming NAPAs into development planning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Not research-based, with stress on participatory processes. NAPAs build on existing information with community input as an important source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Contain a list of ranked priority adaptation activities and projects, with short profiles of each to assist in the development of proposals for implementation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Action-oriented, country-driven, flexible, and based on national circumstances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Presented in a simple format, easily understood both by policy-level decision-makers and the public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10766339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mainstreaming in NAPA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464369" y="1181085"/>
            <a:ext cx="10889431" cy="5182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Key questions for review at national level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are the key vulnerabilities identified?</a:t>
            </a:r>
            <a:endParaRPr dirty="0"/>
          </a:p>
          <a:p>
            <a:pPr marL="685800" marR="0" lvl="1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Have women’s priorities and concerns at the country level been identified and included? 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are the activities prioritized in the country’s NAPA?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Who stands to benefit from these activities?</a:t>
            </a:r>
            <a:endParaRPr dirty="0"/>
          </a:p>
          <a:p>
            <a:pPr marL="685800" marR="0" lvl="1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How would the livelihoods of men and women be affected by these options?</a:t>
            </a:r>
            <a:endParaRPr dirty="0"/>
          </a:p>
          <a:p>
            <a:pPr marL="685800" marR="0" lvl="1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Are women’s time poverty concerns included?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How were community inputs gathered in the preparation phase?</a:t>
            </a:r>
            <a:endParaRPr dirty="0"/>
          </a:p>
          <a:p>
            <a:pPr marL="685800" marR="0" lvl="1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Who participated in the process?</a:t>
            </a:r>
            <a:endParaRPr dirty="0"/>
          </a:p>
          <a:p>
            <a:pPr marL="685800" marR="0" lvl="1" indent="-22860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Were women and men at the grassroots level both involved in the consultation processes</a:t>
            </a:r>
            <a:endParaRPr sz="16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9514132" cy="70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National Adaptation Plan (NAP)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551695" y="1551017"/>
            <a:ext cx="11088610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NAP process was adopted in 2011 in Durban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 2012, UNFCCC experts group developed a detailed set of NAP technical guidelines to assist developing countries, especially LDCs, with adaptation planning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NAP approach focuses on 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Integration with national development planning and inclusion of country-specific plans and solutions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IN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Iterative, ongoing process, not a one-time activity</a:t>
            </a:r>
            <a:endParaRPr sz="2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9514132" cy="70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Key elements of the NAP process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692459" y="1276683"/>
            <a:ext cx="10988402" cy="525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IN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Laying groundwork</a:t>
            </a: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Stocktaking of needs, opportunities, entry points, and key resources for adaptation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Establishing a national institutional framework for CCDRR within the country along with a legal or administrative mandate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IN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Preparatory Elements</a:t>
            </a: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Risk and Vulnerability Assessments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Review and selection of appropriate adaptation options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IN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Implementation strategies</a:t>
            </a: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Sequencing of activities, assigning roles and responsibilities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Financing and capacity building plan</a:t>
            </a:r>
            <a:endParaRPr sz="18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Reporting, Monitoring and Review mechanisms</a:t>
            </a:r>
            <a:endParaRPr sz="2200" b="1" i="0" u="none" strike="noStrike" cap="none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Responsive NAP Process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530875" y="1311325"/>
            <a:ext cx="5839800" cy="5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Strengthen the mandate for gender using international commitments and national laws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Establish a gender-balanced team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Stocktaking should build on existing information and knowledge on gender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Facilitate gender analysis and gender aware-vulnerability assessments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Ensure gender-inclusive stakeholder engagement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Prioritize adaptation actions across different genders and social groups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Use “contribution to gender equality” as a criterion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Ensure sex-disaggregated data and gender-sensitive language across all communications and reports  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600" dirty="0"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l="10114" t="10733" r="13303" b="38254"/>
          <a:stretch/>
        </p:blipFill>
        <p:spPr>
          <a:xfrm>
            <a:off x="6654410" y="1445113"/>
            <a:ext cx="5217799" cy="482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11067724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IN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Nationally Determined Contributions (NDCs)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548669" y="1337954"/>
            <a:ext cx="11067723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Prior to the Paris Agreement in 2015, each signatory country was invited to outline the domestic climate actions they intend to take under the new agreement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These outlines are known as Intended Nationally Determined Contributions (INDCs)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INDCs reflect a country’s ambition by indicating the steps that the government will take to address climate change and foster transparency, accountability, environmental integrity, and capability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INDCs turned into Nationally Determined Contributions (NDCs) once the country formally joined the Paris Agreement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There is also a provision for a five-year review and update of the NDCs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As of January 2021, 190 Parties had submitted their first NDC and eight Parties their second NDCs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ts val="1600"/>
              <a:buChar char="•"/>
            </a:pPr>
            <a:r>
              <a:rPr lang="en-IN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With the five-year review cycle of the NDCs being in process, it is an opportune time for integrating gender equality into national climate change planning and action</a:t>
            </a: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ctrTitle"/>
          </p:nvPr>
        </p:nvSpPr>
        <p:spPr>
          <a:xfrm>
            <a:off x="438255" y="296513"/>
            <a:ext cx="9860289" cy="68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IN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Responsive NDCs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127" name="Google Shape;127;p7"/>
          <p:cNvGrpSpPr/>
          <p:nvPr/>
        </p:nvGrpSpPr>
        <p:grpSpPr>
          <a:xfrm>
            <a:off x="713869" y="1162975"/>
            <a:ext cx="11031288" cy="5202313"/>
            <a:chOff x="1033089" y="2111"/>
            <a:chExt cx="8956317" cy="4859323"/>
          </a:xfrm>
        </p:grpSpPr>
        <p:sp>
          <p:nvSpPr>
            <p:cNvPr id="128" name="Google Shape;128;p7"/>
            <p:cNvSpPr/>
            <p:nvPr/>
          </p:nvSpPr>
          <p:spPr>
            <a:xfrm>
              <a:off x="8798111" y="2928015"/>
              <a:ext cx="91440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29" name="Google Shape;129;p7"/>
            <p:cNvSpPr/>
            <p:nvPr/>
          </p:nvSpPr>
          <p:spPr>
            <a:xfrm>
              <a:off x="5407105" y="1192469"/>
              <a:ext cx="3436726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0" name="Google Shape;130;p7"/>
            <p:cNvSpPr/>
            <p:nvPr/>
          </p:nvSpPr>
          <p:spPr>
            <a:xfrm>
              <a:off x="6506960" y="2928015"/>
              <a:ext cx="91440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1" name="Google Shape;131;p7"/>
            <p:cNvSpPr/>
            <p:nvPr/>
          </p:nvSpPr>
          <p:spPr>
            <a:xfrm>
              <a:off x="5407105" y="1192469"/>
              <a:ext cx="1145575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2" name="Google Shape;132;p7"/>
            <p:cNvSpPr/>
            <p:nvPr/>
          </p:nvSpPr>
          <p:spPr>
            <a:xfrm>
              <a:off x="4215809" y="2928015"/>
              <a:ext cx="91440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3" name="Google Shape;133;p7"/>
            <p:cNvSpPr/>
            <p:nvPr/>
          </p:nvSpPr>
          <p:spPr>
            <a:xfrm>
              <a:off x="4261529" y="1192469"/>
              <a:ext cx="1145575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4" name="Google Shape;134;p7"/>
            <p:cNvSpPr/>
            <p:nvPr/>
          </p:nvSpPr>
          <p:spPr>
            <a:xfrm>
              <a:off x="1924658" y="2928015"/>
              <a:ext cx="91440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5" name="Google Shape;135;p7"/>
            <p:cNvSpPr/>
            <p:nvPr/>
          </p:nvSpPr>
          <p:spPr>
            <a:xfrm>
              <a:off x="1970378" y="1192469"/>
              <a:ext cx="3436726" cy="545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6" name="Google Shape;136;p7"/>
            <p:cNvSpPr/>
            <p:nvPr/>
          </p:nvSpPr>
          <p:spPr>
            <a:xfrm>
              <a:off x="4469816" y="2111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4678102" y="199984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" name="Google Shape;138;p7"/>
            <p:cNvSpPr txBox="1"/>
            <p:nvPr/>
          </p:nvSpPr>
          <p:spPr>
            <a:xfrm>
              <a:off x="4712966" y="234848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None/>
              </a:pPr>
              <a:r>
                <a:rPr lang="en-IN" sz="16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Building Blocks for Gender Responsive NDCs</a:t>
              </a: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1033089" y="1737658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241376" y="1935531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1276240" y="1970395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None/>
              </a:pPr>
              <a:r>
                <a:rPr lang="en-IN" sz="14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National Analysis and Consultations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033089" y="3473205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41376" y="3671077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276240" y="3705941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Analyse national context for gender trends, SADDD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Identify key sectoral action points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324240" y="1737658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532527" y="1935531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3567391" y="1970395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None/>
              </a:pPr>
              <a:r>
                <a:rPr lang="en-IN" sz="14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Institutional Frameworks and Coordination Mechanisms in place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324240" y="3473205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532527" y="3671077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3567391" y="3705941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Assess Institutional Gender Equality Frameworks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Review integration of women's participation and leadership 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615391" y="1737658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823678" y="1935531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5858542" y="1970395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None/>
              </a:pPr>
              <a:r>
                <a:rPr lang="en-IN" sz="14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Alignment of National Policy and Planning Instruments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615391" y="3473205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823678" y="3671077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5858542" y="3705941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Review Gender integration in NAP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Consultations with women and women's organisations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Support capacity building on gender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906542" y="1737658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8114829" y="1935531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8149693" y="1970395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M Sans"/>
                <a:buNone/>
              </a:pPr>
              <a:r>
                <a:rPr lang="en-IN" sz="14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Monitoring and Evaluation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906542" y="3473205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114829" y="3671077"/>
              <a:ext cx="1874577" cy="119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8149693" y="3705941"/>
              <a:ext cx="1804849" cy="1120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Use SADDD for M &amp;E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M Sans"/>
                <a:buNone/>
              </a:pPr>
              <a:r>
                <a:rPr lang="en-IN" sz="12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=&gt; Advocate </a:t>
              </a:r>
              <a:r>
                <a:rPr lang="en-IN" sz="12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for gender responsive finance mechanisms and budgeting (GRB)</a:t>
              </a:r>
              <a:endParaRPr sz="1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E2654EABE24CB34213B932CACF73" ma:contentTypeVersion="13" ma:contentTypeDescription="Create a new document." ma:contentTypeScope="" ma:versionID="ebce395a1a78621b3ae358f12c65b431">
  <xsd:schema xmlns:xsd="http://www.w3.org/2001/XMLSchema" xmlns:xs="http://www.w3.org/2001/XMLSchema" xmlns:p="http://schemas.microsoft.com/office/2006/metadata/properties" xmlns:ns2="6af957f9-d7c2-49ad-b823-204c2929738d" xmlns:ns3="2adba978-3ea5-49dc-a411-a06306ec3566" targetNamespace="http://schemas.microsoft.com/office/2006/metadata/properties" ma:root="true" ma:fieldsID="3bc52847a05b6c3b46fb7945f0e4bddd" ns2:_="" ns3:_="">
    <xsd:import namespace="6af957f9-d7c2-49ad-b823-204c2929738d"/>
    <xsd:import namespace="2adba978-3ea5-49dc-a411-a06306ec35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957f9-d7c2-49ad-b823-204c292973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ba978-3ea5-49dc-a411-a06306ec3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A493DE6-185D-4E19-854C-BE03E9C84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957f9-d7c2-49ad-b823-204c2929738d"/>
    <ds:schemaRef ds:uri="2adba978-3ea5-49dc-a411-a06306ec3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B5FD6-9B80-4561-9596-CF77EFCC7D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213BD-F897-499A-B6F4-B407F7EA91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0876A5-E452-4B65-9F77-873A87D82F5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1309</Words>
  <Application>Microsoft Office PowerPoint</Application>
  <PresentationFormat>Widescreen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Gill Sans Nova</vt:lpstr>
      <vt:lpstr>Roboto</vt:lpstr>
      <vt:lpstr>DM Sans</vt:lpstr>
      <vt:lpstr>Calibri</vt:lpstr>
      <vt:lpstr>Barlow</vt:lpstr>
      <vt:lpstr>Office Theme</vt:lpstr>
      <vt:lpstr>National Climate Change Adaptation (CCA) and Disaster Risk Reduction (DRR) Policy Frameworks</vt:lpstr>
      <vt:lpstr>National Adaptation Programmes of Action (NAPA)</vt:lpstr>
      <vt:lpstr>Key features of NAPA</vt:lpstr>
      <vt:lpstr>Gender mainstreaming in NAPA</vt:lpstr>
      <vt:lpstr>National Adaptation Plan (NAP)</vt:lpstr>
      <vt:lpstr>Key elements of the NAP process</vt:lpstr>
      <vt:lpstr>Gender Responsive NAP Process</vt:lpstr>
      <vt:lpstr>Nationally Determined Contributions (NDCs)</vt:lpstr>
      <vt:lpstr>Gender Responsive NDCs</vt:lpstr>
      <vt:lpstr>Gender and Climate Change National Focal Point</vt:lpstr>
      <vt:lpstr>National Focal Point continued</vt:lpstr>
      <vt:lpstr>Climate Change and Gender Action Plans (ccGAPs)</vt:lpstr>
      <vt:lpstr>Gaps and Challenges to Gender Mainstreaming in National Climate Change Policies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Climate Change Adaptation (CCA) and Disaster Risk Reduction (DRR) Policy Frameworks</dc:title>
  <dc:creator>SOEJOETI Ariani Hasanah</dc:creator>
  <cp:lastModifiedBy>Bobae Lee</cp:lastModifiedBy>
  <cp:revision>2</cp:revision>
  <dcterms:created xsi:type="dcterms:W3CDTF">2021-08-11T15:12:32Z</dcterms:created>
  <dcterms:modified xsi:type="dcterms:W3CDTF">2021-12-02T07:56:18Z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2021-08-09T11:46:02Z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06ef6f17-73ef-4d09-8d6d-30b795058354</vt:lpwstr>
  </property>
  <property fmtid="{D5CDD505-2E9C-101B-9397-08002B2CF9AE}" pid="8" name="MSIP_Label_2059aa38-f392-4105-be92-628035578272_ContentBits">
    <vt:lpwstr>0</vt:lpwstr>
  </property>
  <property fmtid="{D5CDD505-2E9C-101B-9397-08002B2CF9AE}" pid="9" name="ContentTypeId">
    <vt:lpwstr>0x0101001C2DE2654EABE24CB34213B932CACF73</vt:lpwstr>
  </property>
</Properties>
</file>