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e406473b5f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e406473b5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e2e1e7ab6c_0_23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ge2e1e7ab6c_0_2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e2e1e7ab6c_0_24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ge2e1e7ab6c_0_2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e2e1e7ab6c_0_26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ge2e1e7ab6c_0_2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e2e1e7ab6c_0_26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ge2e1e7ab6c_0_2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e2e1e7ab6c_0_27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ge2e1e7ab6c_0_2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e2e1e7ab6c_0_28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e2e1e7ab6c_0_2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e2e1e7ab6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e2e1e7ab6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e2e1e7ab6c_0_4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e2e1e7ab6c_0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e2e1e7ab6c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e2e1e7ab6c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e2e1e7ab6c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e2e1e7ab6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e406473b5f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e406473b5f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e406473b5f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e406473b5f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e2e1e7ab6c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e2e1e7ab6c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e2e1e7ab6c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e2e1e7ab6c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e406473b5f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e406473b5f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e406473b5f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e406473b5f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e406473b5f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e406473b5f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e406473b5f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e406473b5f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e2e1e7ab6c_0_22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ge2e1e7ab6c_0_2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6" name="Shape 56"/>
        <p:cNvGrpSpPr/>
        <p:nvPr/>
      </p:nvGrpSpPr>
      <p:grpSpPr>
        <a:xfrm>
          <a:off x="0" y="0"/>
          <a:ext cx="0" cy="0"/>
          <a:chOff x="0" y="0"/>
          <a:chExt cx="0" cy="0"/>
        </a:xfrm>
      </p:grpSpPr>
      <p:sp>
        <p:nvSpPr>
          <p:cNvPr id="57" name="Google Shape;57;p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8" name="Google Shape;58;p1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9" name="Google Shape;59;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0" name="Google Shape;60;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1" name="Google Shape;61;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4" name="Google Shape;64;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5" name="Google Shape;65;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cSld name="Main">
    <p:spTree>
      <p:nvGrpSpPr>
        <p:cNvPr id="66" name="Shape 66"/>
        <p:cNvGrpSpPr/>
        <p:nvPr/>
      </p:nvGrpSpPr>
      <p:grpSpPr>
        <a:xfrm>
          <a:off x="0" y="0"/>
          <a:ext cx="0" cy="0"/>
          <a:chOff x="0" y="0"/>
          <a:chExt cx="0" cy="0"/>
        </a:xfrm>
      </p:grpSpPr>
      <p:sp>
        <p:nvSpPr>
          <p:cNvPr id="67" name="Google Shape;67;p16"/>
          <p:cNvSpPr txBox="1"/>
          <p:nvPr>
            <p:ph idx="1" type="body"/>
          </p:nvPr>
        </p:nvSpPr>
        <p:spPr>
          <a:xfrm>
            <a:off x="835780" y="342377"/>
            <a:ext cx="6907500" cy="3648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2400"/>
              <a:buNone/>
              <a:defRPr b="1" i="0" sz="2400">
                <a:solidFill>
                  <a:schemeClr val="dk1"/>
                </a:solidFill>
                <a:latin typeface="Times New Roman"/>
                <a:ea typeface="Times New Roman"/>
                <a:cs typeface="Times New Roman"/>
                <a:sym typeface="Times New Roman"/>
              </a:defRPr>
            </a:lvl1pPr>
            <a:lvl2pPr indent="-381000" lvl="1" marL="914400" rtl="0" algn="l">
              <a:lnSpc>
                <a:spcPct val="90000"/>
              </a:lnSpc>
              <a:spcBef>
                <a:spcPts val="400"/>
              </a:spcBef>
              <a:spcAft>
                <a:spcPts val="0"/>
              </a:spcAft>
              <a:buClr>
                <a:schemeClr val="dk1"/>
              </a:buClr>
              <a:buSzPts val="2400"/>
              <a:buChar char="•"/>
              <a:defRPr sz="2400">
                <a:latin typeface="Roboto"/>
                <a:ea typeface="Roboto"/>
                <a:cs typeface="Roboto"/>
                <a:sym typeface="Roboto"/>
              </a:defRPr>
            </a:lvl2pPr>
            <a:lvl3pPr indent="-381000" lvl="2" marL="1371600" rtl="0" algn="l">
              <a:lnSpc>
                <a:spcPct val="90000"/>
              </a:lnSpc>
              <a:spcBef>
                <a:spcPts val="400"/>
              </a:spcBef>
              <a:spcAft>
                <a:spcPts val="0"/>
              </a:spcAft>
              <a:buClr>
                <a:schemeClr val="dk1"/>
              </a:buClr>
              <a:buSzPts val="2400"/>
              <a:buChar char="•"/>
              <a:defRPr sz="2400">
                <a:latin typeface="Roboto"/>
                <a:ea typeface="Roboto"/>
                <a:cs typeface="Roboto"/>
                <a:sym typeface="Roboto"/>
              </a:defRPr>
            </a:lvl3pPr>
            <a:lvl4pPr indent="-381000" lvl="3" marL="1828800" rtl="0" algn="l">
              <a:lnSpc>
                <a:spcPct val="90000"/>
              </a:lnSpc>
              <a:spcBef>
                <a:spcPts val="400"/>
              </a:spcBef>
              <a:spcAft>
                <a:spcPts val="0"/>
              </a:spcAft>
              <a:buClr>
                <a:schemeClr val="dk1"/>
              </a:buClr>
              <a:buSzPts val="2400"/>
              <a:buChar char="•"/>
              <a:defRPr sz="2400">
                <a:latin typeface="Roboto"/>
                <a:ea typeface="Roboto"/>
                <a:cs typeface="Roboto"/>
                <a:sym typeface="Roboto"/>
              </a:defRPr>
            </a:lvl4pPr>
            <a:lvl5pPr indent="-381000" lvl="4" marL="2286000" rtl="0" algn="l">
              <a:lnSpc>
                <a:spcPct val="90000"/>
              </a:lnSpc>
              <a:spcBef>
                <a:spcPts val="400"/>
              </a:spcBef>
              <a:spcAft>
                <a:spcPts val="0"/>
              </a:spcAft>
              <a:buClr>
                <a:schemeClr val="dk1"/>
              </a:buClr>
              <a:buSzPts val="2400"/>
              <a:buChar char="•"/>
              <a:defRPr sz="2400">
                <a:latin typeface="Roboto"/>
                <a:ea typeface="Roboto"/>
                <a:cs typeface="Roboto"/>
                <a:sym typeface="Roboto"/>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8" name="Google Shape;68;p16"/>
          <p:cNvSpPr txBox="1"/>
          <p:nvPr>
            <p:ph idx="2" type="body"/>
          </p:nvPr>
        </p:nvSpPr>
        <p:spPr>
          <a:xfrm>
            <a:off x="849427" y="707143"/>
            <a:ext cx="6893700" cy="2022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900"/>
              <a:buNone/>
              <a:defRPr sz="900">
                <a:latin typeface="Times New Roman"/>
                <a:ea typeface="Times New Roman"/>
                <a:cs typeface="Times New Roman"/>
                <a:sym typeface="Times New Roman"/>
              </a:defRPr>
            </a:lvl1pPr>
            <a:lvl2pPr indent="-342900" lvl="1" marL="914400" rtl="0" algn="l">
              <a:lnSpc>
                <a:spcPct val="90000"/>
              </a:lnSpc>
              <a:spcBef>
                <a:spcPts val="400"/>
              </a:spcBef>
              <a:spcAft>
                <a:spcPts val="0"/>
              </a:spcAft>
              <a:buClr>
                <a:schemeClr val="dk1"/>
              </a:buClr>
              <a:buSzPts val="1800"/>
              <a:buChar char="•"/>
              <a:defRPr>
                <a:latin typeface="Source Sans Pro"/>
                <a:ea typeface="Source Sans Pro"/>
                <a:cs typeface="Source Sans Pro"/>
                <a:sym typeface="Source Sans Pro"/>
              </a:defRPr>
            </a:lvl2pPr>
            <a:lvl3pPr indent="-323850" lvl="2" marL="1371600" rtl="0" algn="l">
              <a:lnSpc>
                <a:spcPct val="90000"/>
              </a:lnSpc>
              <a:spcBef>
                <a:spcPts val="400"/>
              </a:spcBef>
              <a:spcAft>
                <a:spcPts val="0"/>
              </a:spcAft>
              <a:buClr>
                <a:schemeClr val="dk1"/>
              </a:buClr>
              <a:buSzPts val="1500"/>
              <a:buChar char="•"/>
              <a:defRPr>
                <a:latin typeface="Source Sans Pro"/>
                <a:ea typeface="Source Sans Pro"/>
                <a:cs typeface="Source Sans Pro"/>
                <a:sym typeface="Source Sans Pro"/>
              </a:defRPr>
            </a:lvl3pPr>
            <a:lvl4pPr indent="-317500" lvl="3" marL="1828800" rtl="0" algn="l">
              <a:lnSpc>
                <a:spcPct val="90000"/>
              </a:lnSpc>
              <a:spcBef>
                <a:spcPts val="400"/>
              </a:spcBef>
              <a:spcAft>
                <a:spcPts val="0"/>
              </a:spcAft>
              <a:buClr>
                <a:schemeClr val="dk1"/>
              </a:buClr>
              <a:buSzPts val="1400"/>
              <a:buChar char="•"/>
              <a:defRPr>
                <a:latin typeface="Source Sans Pro"/>
                <a:ea typeface="Source Sans Pro"/>
                <a:cs typeface="Source Sans Pro"/>
                <a:sym typeface="Source Sans Pro"/>
              </a:defRPr>
            </a:lvl4pPr>
            <a:lvl5pPr indent="-317500" lvl="4" marL="2286000" rtl="0" algn="l">
              <a:lnSpc>
                <a:spcPct val="90000"/>
              </a:lnSpc>
              <a:spcBef>
                <a:spcPts val="400"/>
              </a:spcBef>
              <a:spcAft>
                <a:spcPts val="0"/>
              </a:spcAft>
              <a:buClr>
                <a:schemeClr val="dk1"/>
              </a:buClr>
              <a:buSzPts val="1400"/>
              <a:buChar char="•"/>
              <a:defRPr>
                <a:latin typeface="Source Sans Pro"/>
                <a:ea typeface="Source Sans Pro"/>
                <a:cs typeface="Source Sans Pro"/>
                <a:sym typeface="Source Sans Pro"/>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9" name="Google Shape;69;p16"/>
          <p:cNvSpPr/>
          <p:nvPr/>
        </p:nvSpPr>
        <p:spPr>
          <a:xfrm>
            <a:off x="8459893" y="4651796"/>
            <a:ext cx="237000" cy="237000"/>
          </a:xfrm>
          <a:prstGeom prst="roundRect">
            <a:avLst>
              <a:gd fmla="val 50000" name="adj"/>
            </a:avLst>
          </a:prstGeom>
          <a:noFill/>
          <a:ln cap="flat" cmpd="sng" w="12700">
            <a:solidFill>
              <a:schemeClr val="accen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Times New Roman"/>
              <a:ea typeface="Times New Roman"/>
              <a:cs typeface="Times New Roman"/>
              <a:sym typeface="Times New Roman"/>
            </a:endParaRPr>
          </a:p>
        </p:txBody>
      </p:sp>
      <p:sp>
        <p:nvSpPr>
          <p:cNvPr id="70" name="Google Shape;70;p16"/>
          <p:cNvSpPr txBox="1"/>
          <p:nvPr/>
        </p:nvSpPr>
        <p:spPr>
          <a:xfrm>
            <a:off x="8456287" y="4677880"/>
            <a:ext cx="251400" cy="1923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fld id="{00000000-1234-1234-1234-123412341234}" type="slidenum">
              <a:rPr b="1" lang="en" sz="800">
                <a:solidFill>
                  <a:schemeClr val="accent1"/>
                </a:solidFill>
                <a:latin typeface="Times New Roman"/>
                <a:ea typeface="Times New Roman"/>
                <a:cs typeface="Times New Roman"/>
                <a:sym typeface="Times New Roman"/>
              </a:rPr>
              <a:t>‹#›</a:t>
            </a:fld>
            <a:endParaRPr b="1" sz="900">
              <a:solidFill>
                <a:schemeClr val="accent1"/>
              </a:solidFill>
              <a:latin typeface="Times New Roman"/>
              <a:ea typeface="Times New Roman"/>
              <a:cs typeface="Times New Roman"/>
              <a:sym typeface="Times New Roman"/>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7">
                                            <p:txEl>
                                              <p:pRg end="0" st="0"/>
                                            </p:txEl>
                                          </p:spTgt>
                                        </p:tgtEl>
                                        <p:attrNameLst>
                                          <p:attrName>style.visibility</p:attrName>
                                        </p:attrNameLst>
                                      </p:cBhvr>
                                      <p:to>
                                        <p:strVal val="visible"/>
                                      </p:to>
                                    </p:set>
                                    <p:animEffect filter="fade" transition="in">
                                      <p:cBhvr>
                                        <p:cTn dur="500"/>
                                        <p:tgtEl>
                                          <p:spTgt spid="67">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67">
                                            <p:txEl>
                                              <p:pRg end="1" st="1"/>
                                            </p:txEl>
                                          </p:spTgt>
                                        </p:tgtEl>
                                        <p:attrNameLst>
                                          <p:attrName>style.visibility</p:attrName>
                                        </p:attrNameLst>
                                      </p:cBhvr>
                                      <p:to>
                                        <p:strVal val="visible"/>
                                      </p:to>
                                    </p:set>
                                    <p:animEffect filter="fade" transition="in">
                                      <p:cBhvr>
                                        <p:cTn dur="500"/>
                                        <p:tgtEl>
                                          <p:spTgt spid="67">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67">
                                            <p:txEl>
                                              <p:pRg end="2" st="2"/>
                                            </p:txEl>
                                          </p:spTgt>
                                        </p:tgtEl>
                                        <p:attrNameLst>
                                          <p:attrName>style.visibility</p:attrName>
                                        </p:attrNameLst>
                                      </p:cBhvr>
                                      <p:to>
                                        <p:strVal val="visible"/>
                                      </p:to>
                                    </p:set>
                                    <p:animEffect filter="fade" transition="in">
                                      <p:cBhvr>
                                        <p:cTn dur="500"/>
                                        <p:tgtEl>
                                          <p:spTgt spid="67">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67">
                                            <p:txEl>
                                              <p:pRg end="3" st="3"/>
                                            </p:txEl>
                                          </p:spTgt>
                                        </p:tgtEl>
                                        <p:attrNameLst>
                                          <p:attrName>style.visibility</p:attrName>
                                        </p:attrNameLst>
                                      </p:cBhvr>
                                      <p:to>
                                        <p:strVal val="visible"/>
                                      </p:to>
                                    </p:set>
                                    <p:animEffect filter="fade" transition="in">
                                      <p:cBhvr>
                                        <p:cTn dur="500"/>
                                        <p:tgtEl>
                                          <p:spTgt spid="67">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67">
                                            <p:txEl>
                                              <p:pRg end="4" st="4"/>
                                            </p:txEl>
                                          </p:spTgt>
                                        </p:tgtEl>
                                        <p:attrNameLst>
                                          <p:attrName>style.visibility</p:attrName>
                                        </p:attrNameLst>
                                      </p:cBhvr>
                                      <p:to>
                                        <p:strVal val="visible"/>
                                      </p:to>
                                    </p:set>
                                    <p:animEffect filter="fade" transition="in">
                                      <p:cBhvr>
                                        <p:cTn dur="500"/>
                                        <p:tgtEl>
                                          <p:spTgt spid="67">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67">
                                            <p:txEl>
                                              <p:pRg end="5" st="5"/>
                                            </p:txEl>
                                          </p:spTgt>
                                        </p:tgtEl>
                                        <p:attrNameLst>
                                          <p:attrName>style.visibility</p:attrName>
                                        </p:attrNameLst>
                                      </p:cBhvr>
                                      <p:to>
                                        <p:strVal val="visible"/>
                                      </p:to>
                                    </p:set>
                                    <p:animEffect filter="fade" transition="in">
                                      <p:cBhvr>
                                        <p:cTn dur="500"/>
                                        <p:tgtEl>
                                          <p:spTgt spid="67">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67">
                                            <p:txEl>
                                              <p:pRg end="6" st="6"/>
                                            </p:txEl>
                                          </p:spTgt>
                                        </p:tgtEl>
                                        <p:attrNameLst>
                                          <p:attrName>style.visibility</p:attrName>
                                        </p:attrNameLst>
                                      </p:cBhvr>
                                      <p:to>
                                        <p:strVal val="visible"/>
                                      </p:to>
                                    </p:set>
                                    <p:animEffect filter="fade" transition="in">
                                      <p:cBhvr>
                                        <p:cTn dur="500"/>
                                        <p:tgtEl>
                                          <p:spTgt spid="67">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67">
                                            <p:txEl>
                                              <p:pRg end="7" st="7"/>
                                            </p:txEl>
                                          </p:spTgt>
                                        </p:tgtEl>
                                        <p:attrNameLst>
                                          <p:attrName>style.visibility</p:attrName>
                                        </p:attrNameLst>
                                      </p:cBhvr>
                                      <p:to>
                                        <p:strVal val="visible"/>
                                      </p:to>
                                    </p:set>
                                    <p:animEffect filter="fade" transition="in">
                                      <p:cBhvr>
                                        <p:cTn dur="500"/>
                                        <p:tgtEl>
                                          <p:spTgt spid="67">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67">
                                            <p:txEl>
                                              <p:pRg end="8" st="8"/>
                                            </p:txEl>
                                          </p:spTgt>
                                        </p:tgtEl>
                                        <p:attrNameLst>
                                          <p:attrName>style.visibility</p:attrName>
                                        </p:attrNameLst>
                                      </p:cBhvr>
                                      <p:to>
                                        <p:strVal val="visible"/>
                                      </p:to>
                                    </p:set>
                                    <p:animEffect filter="fade" transition="in">
                                      <p:cBhvr>
                                        <p:cTn dur="500"/>
                                        <p:tgtEl>
                                          <p:spTgt spid="67">
                                            <p:txEl>
                                              <p:pRg end="8" st="8"/>
                                            </p:txEl>
                                          </p:spTgt>
                                        </p:tgtEl>
                                      </p:cBhvr>
                                    </p:animEffect>
                                  </p:childTnLst>
                                </p:cTn>
                              </p:par>
                              <p:par>
                                <p:cTn fill="hold" nodeType="withEffect" presetClass="entr" presetID="10" presetSubtype="0">
                                  <p:stCondLst>
                                    <p:cond delay="0"/>
                                  </p:stCondLst>
                                  <p:childTnLst>
                                    <p:set>
                                      <p:cBhvr>
                                        <p:cTn dur="1" fill="hold">
                                          <p:stCondLst>
                                            <p:cond delay="0"/>
                                          </p:stCondLst>
                                        </p:cTn>
                                        <p:tgtEl>
                                          <p:spTgt spid="68">
                                            <p:txEl>
                                              <p:pRg end="0" st="0"/>
                                            </p:txEl>
                                          </p:spTgt>
                                        </p:tgtEl>
                                        <p:attrNameLst>
                                          <p:attrName>style.visibility</p:attrName>
                                        </p:attrNameLst>
                                      </p:cBhvr>
                                      <p:to>
                                        <p:strVal val="visible"/>
                                      </p:to>
                                    </p:set>
                                    <p:animEffect filter="fade" transition="in">
                                      <p:cBhvr>
                                        <p:cTn dur="500"/>
                                        <p:tgtEl>
                                          <p:spTgt spid="68">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68">
                                            <p:txEl>
                                              <p:pRg end="1" st="1"/>
                                            </p:txEl>
                                          </p:spTgt>
                                        </p:tgtEl>
                                        <p:attrNameLst>
                                          <p:attrName>style.visibility</p:attrName>
                                        </p:attrNameLst>
                                      </p:cBhvr>
                                      <p:to>
                                        <p:strVal val="visible"/>
                                      </p:to>
                                    </p:set>
                                    <p:animEffect filter="fade" transition="in">
                                      <p:cBhvr>
                                        <p:cTn dur="500"/>
                                        <p:tgtEl>
                                          <p:spTgt spid="68">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68">
                                            <p:txEl>
                                              <p:pRg end="2" st="2"/>
                                            </p:txEl>
                                          </p:spTgt>
                                        </p:tgtEl>
                                        <p:attrNameLst>
                                          <p:attrName>style.visibility</p:attrName>
                                        </p:attrNameLst>
                                      </p:cBhvr>
                                      <p:to>
                                        <p:strVal val="visible"/>
                                      </p:to>
                                    </p:set>
                                    <p:animEffect filter="fade" transition="in">
                                      <p:cBhvr>
                                        <p:cTn dur="500"/>
                                        <p:tgtEl>
                                          <p:spTgt spid="68">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68">
                                            <p:txEl>
                                              <p:pRg end="3" st="3"/>
                                            </p:txEl>
                                          </p:spTgt>
                                        </p:tgtEl>
                                        <p:attrNameLst>
                                          <p:attrName>style.visibility</p:attrName>
                                        </p:attrNameLst>
                                      </p:cBhvr>
                                      <p:to>
                                        <p:strVal val="visible"/>
                                      </p:to>
                                    </p:set>
                                    <p:animEffect filter="fade" transition="in">
                                      <p:cBhvr>
                                        <p:cTn dur="500"/>
                                        <p:tgtEl>
                                          <p:spTgt spid="68">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68">
                                            <p:txEl>
                                              <p:pRg end="4" st="4"/>
                                            </p:txEl>
                                          </p:spTgt>
                                        </p:tgtEl>
                                        <p:attrNameLst>
                                          <p:attrName>style.visibility</p:attrName>
                                        </p:attrNameLst>
                                      </p:cBhvr>
                                      <p:to>
                                        <p:strVal val="visible"/>
                                      </p:to>
                                    </p:set>
                                    <p:animEffect filter="fade" transition="in">
                                      <p:cBhvr>
                                        <p:cTn dur="500"/>
                                        <p:tgtEl>
                                          <p:spTgt spid="68">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68">
                                            <p:txEl>
                                              <p:pRg end="5" st="5"/>
                                            </p:txEl>
                                          </p:spTgt>
                                        </p:tgtEl>
                                        <p:attrNameLst>
                                          <p:attrName>style.visibility</p:attrName>
                                        </p:attrNameLst>
                                      </p:cBhvr>
                                      <p:to>
                                        <p:strVal val="visible"/>
                                      </p:to>
                                    </p:set>
                                    <p:animEffect filter="fade" transition="in">
                                      <p:cBhvr>
                                        <p:cTn dur="500"/>
                                        <p:tgtEl>
                                          <p:spTgt spid="68">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68">
                                            <p:txEl>
                                              <p:pRg end="6" st="6"/>
                                            </p:txEl>
                                          </p:spTgt>
                                        </p:tgtEl>
                                        <p:attrNameLst>
                                          <p:attrName>style.visibility</p:attrName>
                                        </p:attrNameLst>
                                      </p:cBhvr>
                                      <p:to>
                                        <p:strVal val="visible"/>
                                      </p:to>
                                    </p:set>
                                    <p:animEffect filter="fade" transition="in">
                                      <p:cBhvr>
                                        <p:cTn dur="500"/>
                                        <p:tgtEl>
                                          <p:spTgt spid="68">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68">
                                            <p:txEl>
                                              <p:pRg end="7" st="7"/>
                                            </p:txEl>
                                          </p:spTgt>
                                        </p:tgtEl>
                                        <p:attrNameLst>
                                          <p:attrName>style.visibility</p:attrName>
                                        </p:attrNameLst>
                                      </p:cBhvr>
                                      <p:to>
                                        <p:strVal val="visible"/>
                                      </p:to>
                                    </p:set>
                                    <p:animEffect filter="fade" transition="in">
                                      <p:cBhvr>
                                        <p:cTn dur="500"/>
                                        <p:tgtEl>
                                          <p:spTgt spid="68">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68">
                                            <p:txEl>
                                              <p:pRg end="8" st="8"/>
                                            </p:txEl>
                                          </p:spTgt>
                                        </p:tgtEl>
                                        <p:attrNameLst>
                                          <p:attrName>style.visibility</p:attrName>
                                        </p:attrNameLst>
                                      </p:cBhvr>
                                      <p:to>
                                        <p:strVal val="visible"/>
                                      </p:to>
                                    </p:set>
                                    <p:animEffect filter="fade" transition="in">
                                      <p:cBhvr>
                                        <p:cTn dur="500"/>
                                        <p:tgtEl>
                                          <p:spTgt spid="68">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1" name="Shape 71"/>
        <p:cNvGrpSpPr/>
        <p:nvPr/>
      </p:nvGrpSpPr>
      <p:grpSpPr>
        <a:xfrm>
          <a:off x="0" y="0"/>
          <a:ext cx="0" cy="0"/>
          <a:chOff x="0" y="0"/>
          <a:chExt cx="0" cy="0"/>
        </a:xfrm>
      </p:grpSpPr>
      <p:sp>
        <p:nvSpPr>
          <p:cNvPr id="72" name="Google Shape;72;p17"/>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Times New Roman"/>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3" name="Google Shape;73;p17"/>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74" name="Google Shape;74;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5" name="Google Shape;75;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6" name="Google Shape;76;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7" name="Shape 77"/>
        <p:cNvGrpSpPr/>
        <p:nvPr/>
      </p:nvGrpSpPr>
      <p:grpSpPr>
        <a:xfrm>
          <a:off x="0" y="0"/>
          <a:ext cx="0" cy="0"/>
          <a:chOff x="0" y="0"/>
          <a:chExt cx="0" cy="0"/>
        </a:xfrm>
      </p:grpSpPr>
      <p:sp>
        <p:nvSpPr>
          <p:cNvPr id="78" name="Google Shape;78;p18"/>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Times New Roman"/>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9" name="Google Shape;79;p18"/>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80" name="Google Shape;80;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1" name="Google Shape;81;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2" name="Google Shape;82;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3" name="Shape 83"/>
        <p:cNvGrpSpPr/>
        <p:nvPr/>
      </p:nvGrpSpPr>
      <p:grpSpPr>
        <a:xfrm>
          <a:off x="0" y="0"/>
          <a:ext cx="0" cy="0"/>
          <a:chOff x="0" y="0"/>
          <a:chExt cx="0" cy="0"/>
        </a:xfrm>
      </p:grpSpPr>
      <p:sp>
        <p:nvSpPr>
          <p:cNvPr id="84" name="Google Shape;84;p1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5" name="Google Shape;85;p19"/>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6" name="Google Shape;86;p19"/>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7" name="Google Shape;87;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8" name="Google Shape;88;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9" name="Google Shape;89;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0" name="Shape 90"/>
        <p:cNvGrpSpPr/>
        <p:nvPr/>
      </p:nvGrpSpPr>
      <p:grpSpPr>
        <a:xfrm>
          <a:off x="0" y="0"/>
          <a:ext cx="0" cy="0"/>
          <a:chOff x="0" y="0"/>
          <a:chExt cx="0" cy="0"/>
        </a:xfrm>
      </p:grpSpPr>
      <p:sp>
        <p:nvSpPr>
          <p:cNvPr id="91" name="Google Shape;91;p20"/>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2" name="Google Shape;92;p20"/>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93" name="Google Shape;93;p20"/>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4" name="Google Shape;94;p20"/>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95" name="Google Shape;95;p20"/>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6" name="Google Shape;96;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7" name="Google Shape;97;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8" name="Google Shape;98;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sp>
        <p:nvSpPr>
          <p:cNvPr id="100" name="Google Shape;100;p2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1" name="Google Shape;101;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2" name="Google Shape;102;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3" name="Google Shape;103;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4" name="Shape 104"/>
        <p:cNvGrpSpPr/>
        <p:nvPr/>
      </p:nvGrpSpPr>
      <p:grpSpPr>
        <a:xfrm>
          <a:off x="0" y="0"/>
          <a:ext cx="0" cy="0"/>
          <a:chOff x="0" y="0"/>
          <a:chExt cx="0" cy="0"/>
        </a:xfrm>
      </p:grpSpPr>
      <p:sp>
        <p:nvSpPr>
          <p:cNvPr id="105" name="Google Shape;105;p2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Times New Roman"/>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6" name="Google Shape;106;p22"/>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07" name="Google Shape;107;p22"/>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8" name="Google Shape;108;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9" name="Google Shape;109;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0" name="Google Shape;110;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1" name="Shape 111"/>
        <p:cNvGrpSpPr/>
        <p:nvPr/>
      </p:nvGrpSpPr>
      <p:grpSpPr>
        <a:xfrm>
          <a:off x="0" y="0"/>
          <a:ext cx="0" cy="0"/>
          <a:chOff x="0" y="0"/>
          <a:chExt cx="0" cy="0"/>
        </a:xfrm>
      </p:grpSpPr>
      <p:sp>
        <p:nvSpPr>
          <p:cNvPr id="112" name="Google Shape;112;p2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Times New Roman"/>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3" name="Google Shape;113;p23"/>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Times New Roman"/>
                <a:ea typeface="Times New Roman"/>
                <a:cs typeface="Times New Roman"/>
                <a:sym typeface="Times New Roman"/>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Times New Roman"/>
                <a:ea typeface="Times New Roman"/>
                <a:cs typeface="Times New Roman"/>
                <a:sym typeface="Times New Roman"/>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Times New Roman"/>
                <a:ea typeface="Times New Roman"/>
                <a:cs typeface="Times New Roman"/>
                <a:sym typeface="Times New Roman"/>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Times New Roman"/>
                <a:ea typeface="Times New Roman"/>
                <a:cs typeface="Times New Roman"/>
                <a:sym typeface="Times New Roman"/>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Times New Roman"/>
                <a:ea typeface="Times New Roman"/>
                <a:cs typeface="Times New Roman"/>
                <a:sym typeface="Times New Roman"/>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14" name="Google Shape;114;p23"/>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15" name="Google Shape;115;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6" name="Google Shape;116;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7" name="Google Shape;117;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8" name="Shape 118"/>
        <p:cNvGrpSpPr/>
        <p:nvPr/>
      </p:nvGrpSpPr>
      <p:grpSpPr>
        <a:xfrm>
          <a:off x="0" y="0"/>
          <a:ext cx="0" cy="0"/>
          <a:chOff x="0" y="0"/>
          <a:chExt cx="0" cy="0"/>
        </a:xfrm>
      </p:grpSpPr>
      <p:sp>
        <p:nvSpPr>
          <p:cNvPr id="119" name="Google Shape;119;p2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0" name="Google Shape;120;p24"/>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1" name="Google Shape;121;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2" name="Google Shape;122;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3" name="Google Shape;123;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4" name="Shape 124"/>
        <p:cNvGrpSpPr/>
        <p:nvPr/>
      </p:nvGrpSpPr>
      <p:grpSpPr>
        <a:xfrm>
          <a:off x="0" y="0"/>
          <a:ext cx="0" cy="0"/>
          <a:chOff x="0" y="0"/>
          <a:chExt cx="0" cy="0"/>
        </a:xfrm>
      </p:grpSpPr>
      <p:sp>
        <p:nvSpPr>
          <p:cNvPr id="125" name="Google Shape;125;p25"/>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6" name="Google Shape;126;p25"/>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7" name="Google Shape;127;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8" name="Google Shape;128;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9" name="Google Shape;129;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3.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Times New Roman"/>
              <a:buNone/>
              <a:defRPr b="0" i="0" sz="3300" u="none" cap="none" strike="noStrike">
                <a:solidFill>
                  <a:schemeClr val="dk1"/>
                </a:solidFill>
                <a:latin typeface="Times New Roman"/>
                <a:ea typeface="Times New Roman"/>
                <a:cs typeface="Times New Roman"/>
                <a:sym typeface="Times New Roman"/>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Times New Roman"/>
                <a:ea typeface="Times New Roman"/>
                <a:cs typeface="Times New Roman"/>
                <a:sym typeface="Times New Roman"/>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Times New Roman"/>
                <a:ea typeface="Times New Roman"/>
                <a:cs typeface="Times New Roman"/>
                <a:sym typeface="Times New Roman"/>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imes New Roman"/>
                <a:ea typeface="Times New Roman"/>
                <a:cs typeface="Times New Roman"/>
                <a:sym typeface="Times New Roman"/>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imes New Roman"/>
                <a:ea typeface="Times New Roman"/>
                <a:cs typeface="Times New Roman"/>
                <a:sym typeface="Times New Roman"/>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Times New Roman"/>
                <a:ea typeface="Times New Roman"/>
                <a:cs typeface="Times New Roman"/>
                <a:sym typeface="Times New Roman"/>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Times New Roman"/>
                <a:ea typeface="Times New Roman"/>
                <a:cs typeface="Times New Roman"/>
                <a:sym typeface="Times New Roman"/>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Times New Roman"/>
                <a:ea typeface="Times New Roman"/>
                <a:cs typeface="Times New Roman"/>
                <a:sym typeface="Times New Roman"/>
              </a:defRPr>
            </a:lvl1pPr>
            <a:lvl2pPr indent="0" lvl="1" marL="0" marR="0" rtl="0" algn="r">
              <a:spcBef>
                <a:spcPts val="0"/>
              </a:spcBef>
              <a:buNone/>
              <a:defRPr b="0" i="0" sz="900" u="none" cap="none" strike="noStrike">
                <a:solidFill>
                  <a:srgbClr val="888888"/>
                </a:solidFill>
                <a:latin typeface="Times New Roman"/>
                <a:ea typeface="Times New Roman"/>
                <a:cs typeface="Times New Roman"/>
                <a:sym typeface="Times New Roman"/>
              </a:defRPr>
            </a:lvl2pPr>
            <a:lvl3pPr indent="0" lvl="2" marL="0" marR="0" rtl="0" algn="r">
              <a:spcBef>
                <a:spcPts val="0"/>
              </a:spcBef>
              <a:buNone/>
              <a:defRPr b="0" i="0" sz="900" u="none" cap="none" strike="noStrike">
                <a:solidFill>
                  <a:srgbClr val="888888"/>
                </a:solidFill>
                <a:latin typeface="Times New Roman"/>
                <a:ea typeface="Times New Roman"/>
                <a:cs typeface="Times New Roman"/>
                <a:sym typeface="Times New Roman"/>
              </a:defRPr>
            </a:lvl3pPr>
            <a:lvl4pPr indent="0" lvl="3" marL="0" marR="0" rtl="0" algn="r">
              <a:spcBef>
                <a:spcPts val="0"/>
              </a:spcBef>
              <a:buNone/>
              <a:defRPr b="0" i="0" sz="900" u="none" cap="none" strike="noStrike">
                <a:solidFill>
                  <a:srgbClr val="888888"/>
                </a:solidFill>
                <a:latin typeface="Times New Roman"/>
                <a:ea typeface="Times New Roman"/>
                <a:cs typeface="Times New Roman"/>
                <a:sym typeface="Times New Roman"/>
              </a:defRPr>
            </a:lvl4pPr>
            <a:lvl5pPr indent="0" lvl="4" marL="0" marR="0" rtl="0" algn="r">
              <a:spcBef>
                <a:spcPts val="0"/>
              </a:spcBef>
              <a:buNone/>
              <a:defRPr b="0" i="0" sz="900" u="none" cap="none" strike="noStrike">
                <a:solidFill>
                  <a:srgbClr val="888888"/>
                </a:solidFill>
                <a:latin typeface="Times New Roman"/>
                <a:ea typeface="Times New Roman"/>
                <a:cs typeface="Times New Roman"/>
                <a:sym typeface="Times New Roman"/>
              </a:defRPr>
            </a:lvl5pPr>
            <a:lvl6pPr indent="0" lvl="5" marL="0" marR="0" rtl="0" algn="r">
              <a:spcBef>
                <a:spcPts val="0"/>
              </a:spcBef>
              <a:buNone/>
              <a:defRPr b="0" i="0" sz="900" u="none" cap="none" strike="noStrike">
                <a:solidFill>
                  <a:srgbClr val="888888"/>
                </a:solidFill>
                <a:latin typeface="Times New Roman"/>
                <a:ea typeface="Times New Roman"/>
                <a:cs typeface="Times New Roman"/>
                <a:sym typeface="Times New Roman"/>
              </a:defRPr>
            </a:lvl6pPr>
            <a:lvl7pPr indent="0" lvl="6" marL="0" marR="0" rtl="0" algn="r">
              <a:spcBef>
                <a:spcPts val="0"/>
              </a:spcBef>
              <a:buNone/>
              <a:defRPr b="0" i="0" sz="900" u="none" cap="none" strike="noStrike">
                <a:solidFill>
                  <a:srgbClr val="888888"/>
                </a:solidFill>
                <a:latin typeface="Times New Roman"/>
                <a:ea typeface="Times New Roman"/>
                <a:cs typeface="Times New Roman"/>
                <a:sym typeface="Times New Roman"/>
              </a:defRPr>
            </a:lvl7pPr>
            <a:lvl8pPr indent="0" lvl="7" marL="0" marR="0" rtl="0" algn="r">
              <a:spcBef>
                <a:spcPts val="0"/>
              </a:spcBef>
              <a:buNone/>
              <a:defRPr b="0" i="0" sz="900" u="none" cap="none" strike="noStrike">
                <a:solidFill>
                  <a:srgbClr val="888888"/>
                </a:solidFill>
                <a:latin typeface="Times New Roman"/>
                <a:ea typeface="Times New Roman"/>
                <a:cs typeface="Times New Roman"/>
                <a:sym typeface="Times New Roman"/>
              </a:defRPr>
            </a:lvl8pPr>
            <a:lvl9pPr indent="0" lvl="8" marL="0" marR="0" rtl="0" algn="r">
              <a:spcBef>
                <a:spcPts val="0"/>
              </a:spcBef>
              <a:buNone/>
              <a:defRPr b="0" i="0" sz="9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6.jpg"/><Relationship Id="rId4" Type="http://schemas.openxmlformats.org/officeDocument/2006/relationships/image" Target="../media/image2.png"/><Relationship Id="rId5"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forum.generationequality.org/sites/default/files/2021-06/UNW%20-%20GAP%20Report%20-%20EN%20-%20Executive%20Summary.pdf" TargetMode="External"/><Relationship Id="rId4" Type="http://schemas.openxmlformats.org/officeDocument/2006/relationships/hyperlink" Target="https://forum.generationequality.org/sites/default/files/2021-03/EJR_FINAL_VISUAL_EN.pdf" TargetMode="External"/><Relationship Id="rId5" Type="http://schemas.openxmlformats.org/officeDocument/2006/relationships/hyperlink" Target="http://makaam.in/" TargetMode="External"/><Relationship Id="rId6"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3.jpg"/><Relationship Id="rId5"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494D4"/>
        </a:solidFill>
      </p:bgPr>
    </p:bg>
    <p:spTree>
      <p:nvGrpSpPr>
        <p:cNvPr id="133" name="Shape 133"/>
        <p:cNvGrpSpPr/>
        <p:nvPr/>
      </p:nvGrpSpPr>
      <p:grpSpPr>
        <a:xfrm>
          <a:off x="0" y="0"/>
          <a:ext cx="0" cy="0"/>
          <a:chOff x="0" y="0"/>
          <a:chExt cx="0" cy="0"/>
        </a:xfrm>
      </p:grpSpPr>
      <p:sp>
        <p:nvSpPr>
          <p:cNvPr id="134" name="Google Shape;134;p26"/>
          <p:cNvSpPr txBox="1"/>
          <p:nvPr>
            <p:ph type="ctrTitle"/>
          </p:nvPr>
        </p:nvSpPr>
        <p:spPr>
          <a:xfrm>
            <a:off x="311700" y="703875"/>
            <a:ext cx="8520600" cy="1255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3711">
                <a:solidFill>
                  <a:srgbClr val="FFFFFF"/>
                </a:solidFill>
                <a:highlight>
                  <a:srgbClr val="0494D4"/>
                </a:highlight>
                <a:latin typeface="Roboto"/>
                <a:ea typeface="Roboto"/>
                <a:cs typeface="Roboto"/>
                <a:sym typeface="Roboto"/>
              </a:rPr>
              <a:t>Action Coalition on Economic Justice and Rights</a:t>
            </a:r>
            <a:endParaRPr sz="3711">
              <a:solidFill>
                <a:srgbClr val="FFFFFF"/>
              </a:solidFill>
              <a:highlight>
                <a:srgbClr val="0494D4"/>
              </a:highlight>
              <a:latin typeface="Roboto"/>
              <a:ea typeface="Roboto"/>
              <a:cs typeface="Roboto"/>
              <a:sym typeface="Roboto"/>
            </a:endParaRPr>
          </a:p>
        </p:txBody>
      </p:sp>
      <p:sp>
        <p:nvSpPr>
          <p:cNvPr id="135" name="Google Shape;135;p26"/>
          <p:cNvSpPr txBox="1"/>
          <p:nvPr>
            <p:ph idx="1" type="subTitle"/>
          </p:nvPr>
        </p:nvSpPr>
        <p:spPr>
          <a:xfrm>
            <a:off x="311700" y="1959375"/>
            <a:ext cx="8520600" cy="792600"/>
          </a:xfrm>
          <a:prstGeom prst="rect">
            <a:avLst/>
          </a:prstGeom>
        </p:spPr>
        <p:txBody>
          <a:bodyPr anchorCtr="0" anchor="t" bIns="91425" lIns="91425" spcFirstLastPara="1" rIns="91425" wrap="square" tIns="91425">
            <a:normAutofit fontScale="55000" lnSpcReduction="20000"/>
          </a:bodyPr>
          <a:lstStyle/>
          <a:p>
            <a:pPr indent="0" lvl="0" marL="0" rtl="0" algn="ctr">
              <a:lnSpc>
                <a:spcPct val="115000"/>
              </a:lnSpc>
              <a:spcBef>
                <a:spcPts val="0"/>
              </a:spcBef>
              <a:spcAft>
                <a:spcPts val="0"/>
              </a:spcAft>
              <a:buNone/>
            </a:pPr>
            <a:r>
              <a:rPr lang="en" sz="5050">
                <a:solidFill>
                  <a:schemeClr val="dk1"/>
                </a:solidFill>
                <a:highlight>
                  <a:srgbClr val="FFFFFF"/>
                </a:highlight>
                <a:latin typeface="Roboto"/>
                <a:ea typeface="Roboto"/>
                <a:cs typeface="Roboto"/>
                <a:sym typeface="Roboto"/>
              </a:rPr>
              <a:t>Youth Activism Accelerator</a:t>
            </a:r>
            <a:endParaRPr sz="5050">
              <a:solidFill>
                <a:schemeClr val="dk1"/>
              </a:solidFill>
              <a:highlight>
                <a:srgbClr val="FFFFFF"/>
              </a:highlight>
              <a:latin typeface="Roboto"/>
              <a:ea typeface="Roboto"/>
              <a:cs typeface="Roboto"/>
              <a:sym typeface="Roboto"/>
            </a:endParaRPr>
          </a:p>
          <a:p>
            <a:pPr indent="0" lvl="0" marL="0" rtl="0" algn="ctr">
              <a:spcBef>
                <a:spcPts val="0"/>
              </a:spcBef>
              <a:spcAft>
                <a:spcPts val="0"/>
              </a:spcAft>
              <a:buNone/>
            </a:pPr>
            <a:r>
              <a:t/>
            </a:r>
            <a:endParaRPr/>
          </a:p>
        </p:txBody>
      </p:sp>
      <p:pic>
        <p:nvPicPr>
          <p:cNvPr id="136" name="Google Shape;136;p26"/>
          <p:cNvPicPr preferRelativeResize="0"/>
          <p:nvPr/>
        </p:nvPicPr>
        <p:blipFill>
          <a:blip r:embed="rId3">
            <a:alphaModFix/>
          </a:blip>
          <a:stretch>
            <a:fillRect/>
          </a:stretch>
        </p:blipFill>
        <p:spPr>
          <a:xfrm>
            <a:off x="6260770" y="4267963"/>
            <a:ext cx="1542355" cy="792600"/>
          </a:xfrm>
          <a:prstGeom prst="rect">
            <a:avLst/>
          </a:prstGeom>
          <a:noFill/>
          <a:ln>
            <a:noFill/>
          </a:ln>
        </p:spPr>
      </p:pic>
      <p:pic>
        <p:nvPicPr>
          <p:cNvPr id="137" name="Google Shape;137;p26"/>
          <p:cNvPicPr preferRelativeResize="0"/>
          <p:nvPr/>
        </p:nvPicPr>
        <p:blipFill rotWithShape="1">
          <a:blip r:embed="rId4">
            <a:alphaModFix/>
          </a:blip>
          <a:srcRect b="3044" l="0" r="6603" t="0"/>
          <a:stretch/>
        </p:blipFill>
        <p:spPr>
          <a:xfrm>
            <a:off x="3383550" y="2637875"/>
            <a:ext cx="2146350" cy="2140000"/>
          </a:xfrm>
          <a:prstGeom prst="rect">
            <a:avLst/>
          </a:prstGeom>
          <a:noFill/>
          <a:ln>
            <a:noFill/>
          </a:ln>
        </p:spPr>
      </p:pic>
      <p:pic>
        <p:nvPicPr>
          <p:cNvPr id="138" name="Google Shape;138;p26"/>
          <p:cNvPicPr preferRelativeResize="0"/>
          <p:nvPr/>
        </p:nvPicPr>
        <p:blipFill>
          <a:blip r:embed="rId5">
            <a:alphaModFix/>
          </a:blip>
          <a:stretch>
            <a:fillRect/>
          </a:stretch>
        </p:blipFill>
        <p:spPr>
          <a:xfrm>
            <a:off x="7803125" y="3916375"/>
            <a:ext cx="1340876" cy="13408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9" name="Shape 199"/>
        <p:cNvGrpSpPr/>
        <p:nvPr/>
      </p:nvGrpSpPr>
      <p:grpSpPr>
        <a:xfrm>
          <a:off x="0" y="0"/>
          <a:ext cx="0" cy="0"/>
          <a:chOff x="0" y="0"/>
          <a:chExt cx="0" cy="0"/>
        </a:xfrm>
      </p:grpSpPr>
      <p:pic>
        <p:nvPicPr>
          <p:cNvPr descr="A picture containing text, clipart, can&#10;&#10;Description automatically generated" id="200" name="Google Shape;200;p35"/>
          <p:cNvPicPr preferRelativeResize="0"/>
          <p:nvPr/>
        </p:nvPicPr>
        <p:blipFill rotWithShape="1">
          <a:blip r:embed="rId3">
            <a:alphaModFix/>
          </a:blip>
          <a:srcRect b="0" l="0" r="0" t="0"/>
          <a:stretch/>
        </p:blipFill>
        <p:spPr>
          <a:xfrm>
            <a:off x="0" y="4427022"/>
            <a:ext cx="1578769" cy="714375"/>
          </a:xfrm>
          <a:prstGeom prst="rect">
            <a:avLst/>
          </a:prstGeom>
          <a:noFill/>
          <a:ln>
            <a:noFill/>
          </a:ln>
        </p:spPr>
      </p:pic>
      <p:pic>
        <p:nvPicPr>
          <p:cNvPr id="201" name="Google Shape;201;p35"/>
          <p:cNvPicPr preferRelativeResize="0"/>
          <p:nvPr/>
        </p:nvPicPr>
        <p:blipFill rotWithShape="1">
          <a:blip r:embed="rId4">
            <a:alphaModFix/>
          </a:blip>
          <a:srcRect b="0" l="0" r="0" t="0"/>
          <a:stretch/>
        </p:blipFill>
        <p:spPr>
          <a:xfrm>
            <a:off x="8350805" y="3806687"/>
            <a:ext cx="558855" cy="1304928"/>
          </a:xfrm>
          <a:prstGeom prst="rect">
            <a:avLst/>
          </a:prstGeom>
          <a:noFill/>
          <a:ln>
            <a:noFill/>
          </a:ln>
        </p:spPr>
      </p:pic>
      <p:sp>
        <p:nvSpPr>
          <p:cNvPr id="202" name="Google Shape;202;p3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000"/>
              <a:buFont typeface="Times New Roman"/>
              <a:buNone/>
            </a:pPr>
            <a:r>
              <a:rPr b="1" lang="en" sz="3000">
                <a:latin typeface="Times New Roman"/>
                <a:ea typeface="Times New Roman"/>
                <a:cs typeface="Times New Roman"/>
                <a:sym typeface="Times New Roman"/>
              </a:rPr>
              <a:t>STATUS OF WOMEN IN FARM SUICIDE AFFECTED HOUSEHOLDS</a:t>
            </a:r>
            <a:endParaRPr b="1" sz="3000">
              <a:latin typeface="Times New Roman"/>
              <a:ea typeface="Times New Roman"/>
              <a:cs typeface="Times New Roman"/>
              <a:sym typeface="Times New Roman"/>
            </a:endParaRPr>
          </a:p>
        </p:txBody>
      </p:sp>
      <p:sp>
        <p:nvSpPr>
          <p:cNvPr id="203" name="Google Shape;203;p3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p>
            <a:pPr indent="-177800" lvl="0" marL="177800" rtl="0" algn="l">
              <a:lnSpc>
                <a:spcPct val="90000"/>
              </a:lnSpc>
              <a:spcBef>
                <a:spcPts val="0"/>
              </a:spcBef>
              <a:spcAft>
                <a:spcPts val="0"/>
              </a:spcAft>
              <a:buClr>
                <a:schemeClr val="dk1"/>
              </a:buClr>
              <a:buSzPts val="2400"/>
              <a:buChar char="•"/>
            </a:pPr>
            <a:r>
              <a:rPr lang="en" sz="2400">
                <a:latin typeface="Times New Roman"/>
                <a:ea typeface="Times New Roman"/>
                <a:cs typeface="Times New Roman"/>
                <a:sym typeface="Times New Roman"/>
              </a:rPr>
              <a:t>Gendered nature of the agrarian crisis but women farmers invisibilised!</a:t>
            </a:r>
            <a:endParaRPr/>
          </a:p>
          <a:p>
            <a:pPr indent="-177800" lvl="0" marL="177800" rtl="0" algn="l">
              <a:lnSpc>
                <a:spcPct val="90000"/>
              </a:lnSpc>
              <a:spcBef>
                <a:spcPts val="800"/>
              </a:spcBef>
              <a:spcAft>
                <a:spcPts val="0"/>
              </a:spcAft>
              <a:buClr>
                <a:schemeClr val="dk1"/>
              </a:buClr>
              <a:buSzPts val="2400"/>
              <a:buChar char="•"/>
            </a:pPr>
            <a:r>
              <a:rPr lang="en" sz="2400">
                <a:latin typeface="Times New Roman"/>
                <a:ea typeface="Times New Roman"/>
                <a:cs typeface="Times New Roman"/>
                <a:sym typeface="Times New Roman"/>
              </a:rPr>
              <a:t>Increase in men suicides increase women headed households with an additional burden of running the home and the farm, single handedly with little or no access to resources and decision-making process</a:t>
            </a:r>
            <a:endParaRPr/>
          </a:p>
          <a:p>
            <a:pPr indent="-25400" lvl="0" marL="177800" rtl="0" algn="l">
              <a:lnSpc>
                <a:spcPct val="90000"/>
              </a:lnSpc>
              <a:spcBef>
                <a:spcPts val="800"/>
              </a:spcBef>
              <a:spcAft>
                <a:spcPts val="0"/>
              </a:spcAft>
              <a:buClr>
                <a:schemeClr val="dk1"/>
              </a:buClr>
              <a:buSzPts val="2400"/>
              <a:buNone/>
            </a:pPr>
            <a:r>
              <a:t/>
            </a:r>
            <a:endParaRPr sz="2400">
              <a:latin typeface="Times New Roman"/>
              <a:ea typeface="Times New Roman"/>
              <a:cs typeface="Times New Roman"/>
              <a:sym typeface="Times New Roman"/>
            </a:endParaRPr>
          </a:p>
          <a:p>
            <a:pPr indent="-25400" lvl="0" marL="177800" rtl="0" algn="l">
              <a:lnSpc>
                <a:spcPct val="90000"/>
              </a:lnSpc>
              <a:spcBef>
                <a:spcPts val="800"/>
              </a:spcBef>
              <a:spcAft>
                <a:spcPts val="0"/>
              </a:spcAft>
              <a:buClr>
                <a:schemeClr val="dk1"/>
              </a:buClr>
              <a:buSzPts val="2400"/>
              <a:buNone/>
            </a:pPr>
            <a:r>
              <a:t/>
            </a:r>
            <a:endParaRPr sz="2400">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grpSp>
        <p:nvGrpSpPr>
          <p:cNvPr id="208" name="Google Shape;208;p36"/>
          <p:cNvGrpSpPr/>
          <p:nvPr/>
        </p:nvGrpSpPr>
        <p:grpSpPr>
          <a:xfrm>
            <a:off x="2682315" y="765218"/>
            <a:ext cx="3500221" cy="3891471"/>
            <a:chOff x="1134090" y="1632258"/>
            <a:chExt cx="8083652" cy="8083654"/>
          </a:xfrm>
        </p:grpSpPr>
        <p:sp>
          <p:nvSpPr>
            <p:cNvPr id="209" name="Google Shape;209;p36"/>
            <p:cNvSpPr/>
            <p:nvPr/>
          </p:nvSpPr>
          <p:spPr>
            <a:xfrm rot="5400000">
              <a:off x="2306196" y="2804382"/>
              <a:ext cx="4041846" cy="1697598"/>
            </a:xfrm>
            <a:custGeom>
              <a:rect b="b" l="l" r="r" t="t"/>
              <a:pathLst>
                <a:path extrusionOk="0" h="21600" w="21600">
                  <a:moveTo>
                    <a:pt x="0" y="0"/>
                  </a:moveTo>
                  <a:lnTo>
                    <a:pt x="10257" y="21600"/>
                  </a:lnTo>
                  <a:lnTo>
                    <a:pt x="21600" y="21600"/>
                  </a:lnTo>
                  <a:lnTo>
                    <a:pt x="21600" y="0"/>
                  </a:lnTo>
                  <a:lnTo>
                    <a:pt x="10801" y="0"/>
                  </a:lnTo>
                  <a:lnTo>
                    <a:pt x="0" y="0"/>
                  </a:lnTo>
                  <a:close/>
                </a:path>
              </a:pathLst>
            </a:custGeom>
            <a:solidFill>
              <a:schemeClr val="accent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Times New Roman"/>
                <a:ea typeface="Times New Roman"/>
                <a:cs typeface="Times New Roman"/>
                <a:sym typeface="Times New Roman"/>
              </a:endParaRPr>
            </a:p>
          </p:txBody>
        </p:sp>
        <p:sp>
          <p:nvSpPr>
            <p:cNvPr id="210" name="Google Shape;210;p36"/>
            <p:cNvSpPr/>
            <p:nvPr/>
          </p:nvSpPr>
          <p:spPr>
            <a:xfrm rot="5400000">
              <a:off x="3264021" y="3762167"/>
              <a:ext cx="2126196" cy="1697598"/>
            </a:xfrm>
            <a:custGeom>
              <a:rect b="b" l="l" r="r" t="t"/>
              <a:pathLst>
                <a:path extrusionOk="0" h="21600" w="21600">
                  <a:moveTo>
                    <a:pt x="21587" y="0"/>
                  </a:moveTo>
                  <a:cubicBezTo>
                    <a:pt x="17369" y="4757"/>
                    <a:pt x="13197" y="9579"/>
                    <a:pt x="9073" y="14464"/>
                  </a:cubicBezTo>
                  <a:cubicBezTo>
                    <a:pt x="7684" y="16110"/>
                    <a:pt x="6293" y="17770"/>
                    <a:pt x="4683" y="19065"/>
                  </a:cubicBezTo>
                  <a:cubicBezTo>
                    <a:pt x="3246" y="20220"/>
                    <a:pt x="1662" y="21062"/>
                    <a:pt x="0" y="21553"/>
                  </a:cubicBezTo>
                  <a:lnTo>
                    <a:pt x="38" y="21600"/>
                  </a:lnTo>
                  <a:lnTo>
                    <a:pt x="21600" y="21600"/>
                  </a:lnTo>
                  <a:lnTo>
                    <a:pt x="21600" y="0"/>
                  </a:lnTo>
                  <a:lnTo>
                    <a:pt x="21587" y="0"/>
                  </a:lnTo>
                  <a:close/>
                </a:path>
              </a:pathLst>
            </a:custGeom>
            <a:solidFill>
              <a:srgbClr val="BF9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Times New Roman"/>
                <a:ea typeface="Times New Roman"/>
                <a:cs typeface="Times New Roman"/>
                <a:sym typeface="Times New Roman"/>
              </a:endParaRPr>
            </a:p>
          </p:txBody>
        </p:sp>
        <p:sp>
          <p:nvSpPr>
            <p:cNvPr id="211" name="Google Shape;211;p36"/>
            <p:cNvSpPr/>
            <p:nvPr/>
          </p:nvSpPr>
          <p:spPr>
            <a:xfrm rot="10800000">
              <a:off x="5175896" y="3976487"/>
              <a:ext cx="4041846" cy="1697598"/>
            </a:xfrm>
            <a:custGeom>
              <a:rect b="b" l="l" r="r" t="t"/>
              <a:pathLst>
                <a:path extrusionOk="0" h="21600" w="21600">
                  <a:moveTo>
                    <a:pt x="0" y="0"/>
                  </a:moveTo>
                  <a:lnTo>
                    <a:pt x="10257" y="21600"/>
                  </a:lnTo>
                  <a:lnTo>
                    <a:pt x="21600" y="21600"/>
                  </a:lnTo>
                  <a:lnTo>
                    <a:pt x="21600" y="0"/>
                  </a:lnTo>
                  <a:lnTo>
                    <a:pt x="10801" y="0"/>
                  </a:lnTo>
                  <a:lnTo>
                    <a:pt x="0" y="0"/>
                  </a:lnTo>
                  <a:close/>
                </a:path>
              </a:pathLst>
            </a:custGeom>
            <a:solidFill>
              <a:schemeClr val="accent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Times New Roman"/>
                <a:ea typeface="Times New Roman"/>
                <a:cs typeface="Times New Roman"/>
                <a:sym typeface="Times New Roman"/>
              </a:endParaRPr>
            </a:p>
          </p:txBody>
        </p:sp>
        <p:sp>
          <p:nvSpPr>
            <p:cNvPr id="212" name="Google Shape;212;p36"/>
            <p:cNvSpPr/>
            <p:nvPr/>
          </p:nvSpPr>
          <p:spPr>
            <a:xfrm rot="10800000">
              <a:off x="5175936" y="3976488"/>
              <a:ext cx="2126196" cy="1697598"/>
            </a:xfrm>
            <a:custGeom>
              <a:rect b="b" l="l" r="r" t="t"/>
              <a:pathLst>
                <a:path extrusionOk="0" h="21600" w="21600">
                  <a:moveTo>
                    <a:pt x="21587" y="0"/>
                  </a:moveTo>
                  <a:cubicBezTo>
                    <a:pt x="17369" y="4757"/>
                    <a:pt x="13197" y="9579"/>
                    <a:pt x="9073" y="14464"/>
                  </a:cubicBezTo>
                  <a:cubicBezTo>
                    <a:pt x="7684" y="16110"/>
                    <a:pt x="6293" y="17770"/>
                    <a:pt x="4683" y="19065"/>
                  </a:cubicBezTo>
                  <a:cubicBezTo>
                    <a:pt x="3246" y="20220"/>
                    <a:pt x="1662" y="21062"/>
                    <a:pt x="0" y="21553"/>
                  </a:cubicBezTo>
                  <a:lnTo>
                    <a:pt x="38" y="21600"/>
                  </a:lnTo>
                  <a:lnTo>
                    <a:pt x="21600" y="21600"/>
                  </a:lnTo>
                  <a:lnTo>
                    <a:pt x="21600" y="0"/>
                  </a:lnTo>
                  <a:lnTo>
                    <a:pt x="21587" y="0"/>
                  </a:lnTo>
                  <a:close/>
                </a:path>
              </a:pathLst>
            </a:custGeom>
            <a:solidFill>
              <a:srgbClr val="7B7B7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Times New Roman"/>
                <a:ea typeface="Times New Roman"/>
                <a:cs typeface="Times New Roman"/>
                <a:sym typeface="Times New Roman"/>
              </a:endParaRPr>
            </a:p>
          </p:txBody>
        </p:sp>
        <p:sp>
          <p:nvSpPr>
            <p:cNvPr id="213" name="Google Shape;213;p36"/>
            <p:cNvSpPr/>
            <p:nvPr/>
          </p:nvSpPr>
          <p:spPr>
            <a:xfrm rot="-5400000">
              <a:off x="4003791" y="6846190"/>
              <a:ext cx="4041846" cy="1697598"/>
            </a:xfrm>
            <a:custGeom>
              <a:rect b="b" l="l" r="r" t="t"/>
              <a:pathLst>
                <a:path extrusionOk="0" h="21600" w="21600">
                  <a:moveTo>
                    <a:pt x="0" y="0"/>
                  </a:moveTo>
                  <a:lnTo>
                    <a:pt x="10257" y="21600"/>
                  </a:lnTo>
                  <a:lnTo>
                    <a:pt x="21600" y="21600"/>
                  </a:lnTo>
                  <a:lnTo>
                    <a:pt x="21600" y="0"/>
                  </a:lnTo>
                  <a:lnTo>
                    <a:pt x="10801" y="0"/>
                  </a:lnTo>
                  <a:lnTo>
                    <a:pt x="0" y="0"/>
                  </a:lnTo>
                  <a:close/>
                </a:path>
              </a:pathLst>
            </a:custGeom>
            <a:solidFill>
              <a:schemeClr val="accent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Times New Roman"/>
                <a:ea typeface="Times New Roman"/>
                <a:cs typeface="Times New Roman"/>
                <a:sym typeface="Times New Roman"/>
              </a:endParaRPr>
            </a:p>
          </p:txBody>
        </p:sp>
        <p:sp>
          <p:nvSpPr>
            <p:cNvPr id="214" name="Google Shape;214;p36"/>
            <p:cNvSpPr/>
            <p:nvPr/>
          </p:nvSpPr>
          <p:spPr>
            <a:xfrm rot="-5400000">
              <a:off x="4961615" y="5888403"/>
              <a:ext cx="2126196" cy="1697598"/>
            </a:xfrm>
            <a:custGeom>
              <a:rect b="b" l="l" r="r" t="t"/>
              <a:pathLst>
                <a:path extrusionOk="0" h="21600" w="21600">
                  <a:moveTo>
                    <a:pt x="21587" y="0"/>
                  </a:moveTo>
                  <a:cubicBezTo>
                    <a:pt x="17369" y="4757"/>
                    <a:pt x="13197" y="9579"/>
                    <a:pt x="9073" y="14464"/>
                  </a:cubicBezTo>
                  <a:cubicBezTo>
                    <a:pt x="7684" y="16110"/>
                    <a:pt x="6293" y="17770"/>
                    <a:pt x="4683" y="19065"/>
                  </a:cubicBezTo>
                  <a:cubicBezTo>
                    <a:pt x="3246" y="20220"/>
                    <a:pt x="1662" y="21062"/>
                    <a:pt x="0" y="21553"/>
                  </a:cubicBezTo>
                  <a:lnTo>
                    <a:pt x="38" y="21600"/>
                  </a:lnTo>
                  <a:lnTo>
                    <a:pt x="21600" y="21600"/>
                  </a:lnTo>
                  <a:lnTo>
                    <a:pt x="21600" y="0"/>
                  </a:lnTo>
                  <a:lnTo>
                    <a:pt x="21587" y="0"/>
                  </a:lnTo>
                  <a:close/>
                </a:path>
              </a:pathLst>
            </a:custGeom>
            <a:solidFill>
              <a:srgbClr val="C55A1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Times New Roman"/>
                <a:ea typeface="Times New Roman"/>
                <a:cs typeface="Times New Roman"/>
                <a:sym typeface="Times New Roman"/>
              </a:endParaRPr>
            </a:p>
          </p:txBody>
        </p:sp>
        <p:sp>
          <p:nvSpPr>
            <p:cNvPr id="215" name="Google Shape;215;p36"/>
            <p:cNvSpPr/>
            <p:nvPr/>
          </p:nvSpPr>
          <p:spPr>
            <a:xfrm>
              <a:off x="1134090" y="5674083"/>
              <a:ext cx="4041846" cy="1697598"/>
            </a:xfrm>
            <a:custGeom>
              <a:rect b="b" l="l" r="r" t="t"/>
              <a:pathLst>
                <a:path extrusionOk="0" h="21600" w="21600">
                  <a:moveTo>
                    <a:pt x="0" y="0"/>
                  </a:moveTo>
                  <a:lnTo>
                    <a:pt x="10257" y="21600"/>
                  </a:lnTo>
                  <a:lnTo>
                    <a:pt x="21600" y="21600"/>
                  </a:lnTo>
                  <a:lnTo>
                    <a:pt x="21600" y="0"/>
                  </a:lnTo>
                  <a:lnTo>
                    <a:pt x="10801" y="0"/>
                  </a:lnTo>
                  <a:lnTo>
                    <a:pt x="0" y="0"/>
                  </a:lnTo>
                  <a:close/>
                </a:path>
              </a:pathLst>
            </a:custGeom>
            <a:solidFill>
              <a:schemeClr val="dk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Times New Roman"/>
                <a:ea typeface="Times New Roman"/>
                <a:cs typeface="Times New Roman"/>
                <a:sym typeface="Times New Roman"/>
              </a:endParaRPr>
            </a:p>
          </p:txBody>
        </p:sp>
        <p:sp>
          <p:nvSpPr>
            <p:cNvPr id="216" name="Google Shape;216;p36"/>
            <p:cNvSpPr/>
            <p:nvPr/>
          </p:nvSpPr>
          <p:spPr>
            <a:xfrm>
              <a:off x="3049700" y="5674083"/>
              <a:ext cx="2126196" cy="1697598"/>
            </a:xfrm>
            <a:custGeom>
              <a:rect b="b" l="l" r="r" t="t"/>
              <a:pathLst>
                <a:path extrusionOk="0" h="21600" w="21600">
                  <a:moveTo>
                    <a:pt x="21587" y="0"/>
                  </a:moveTo>
                  <a:cubicBezTo>
                    <a:pt x="17369" y="4757"/>
                    <a:pt x="13197" y="9579"/>
                    <a:pt x="9073" y="14464"/>
                  </a:cubicBezTo>
                  <a:cubicBezTo>
                    <a:pt x="7684" y="16110"/>
                    <a:pt x="6293" y="17770"/>
                    <a:pt x="4683" y="19065"/>
                  </a:cubicBezTo>
                  <a:cubicBezTo>
                    <a:pt x="3246" y="20220"/>
                    <a:pt x="1662" y="21062"/>
                    <a:pt x="0" y="21553"/>
                  </a:cubicBezTo>
                  <a:cubicBezTo>
                    <a:pt x="6" y="21561"/>
                    <a:pt x="13" y="21569"/>
                    <a:pt x="19" y="21576"/>
                  </a:cubicBezTo>
                  <a:cubicBezTo>
                    <a:pt x="25" y="21584"/>
                    <a:pt x="31" y="21592"/>
                    <a:pt x="38" y="21600"/>
                  </a:cubicBezTo>
                  <a:lnTo>
                    <a:pt x="21600" y="21600"/>
                  </a:lnTo>
                  <a:lnTo>
                    <a:pt x="21600" y="0"/>
                  </a:lnTo>
                  <a:lnTo>
                    <a:pt x="21587" y="0"/>
                  </a:lnTo>
                  <a:close/>
                </a:path>
              </a:pathLst>
            </a:custGeom>
            <a:solidFill>
              <a:srgbClr val="323F4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Times New Roman"/>
                <a:ea typeface="Times New Roman"/>
                <a:cs typeface="Times New Roman"/>
                <a:sym typeface="Times New Roman"/>
              </a:endParaRPr>
            </a:p>
          </p:txBody>
        </p:sp>
      </p:grpSp>
      <p:pic>
        <p:nvPicPr>
          <p:cNvPr descr="A picture containing grass, outdoor, plant, lush&#10;&#10;Description automatically generated" id="217" name="Google Shape;217;p36"/>
          <p:cNvPicPr preferRelativeResize="0"/>
          <p:nvPr/>
        </p:nvPicPr>
        <p:blipFill rotWithShape="1">
          <a:blip r:embed="rId3">
            <a:alphaModFix/>
          </a:blip>
          <a:srcRect b="0" l="0" r="0" t="0"/>
          <a:stretch/>
        </p:blipFill>
        <p:spPr>
          <a:xfrm>
            <a:off x="3511642" y="1847332"/>
            <a:ext cx="1757100" cy="1728000"/>
          </a:xfrm>
          <a:prstGeom prst="ellipse">
            <a:avLst/>
          </a:prstGeom>
          <a:noFill/>
          <a:ln cap="rnd" cmpd="sng" w="63500">
            <a:solidFill>
              <a:schemeClr val="dk2"/>
            </a:solidFill>
            <a:prstDash val="solid"/>
            <a:round/>
            <a:headEnd len="sm" w="sm" type="none"/>
            <a:tailEnd len="sm" w="sm" type="none"/>
          </a:ln>
          <a:effectLst>
            <a:outerShdw blurRad="381000" sx="-80000" rotWithShape="0" dir="5400000" dist="292100" sy="-18000">
              <a:srgbClr val="000000">
                <a:alpha val="21960"/>
              </a:srgbClr>
            </a:outerShdw>
          </a:effectLst>
        </p:spPr>
      </p:pic>
      <p:sp>
        <p:nvSpPr>
          <p:cNvPr id="218" name="Google Shape;218;p36"/>
          <p:cNvSpPr txBox="1"/>
          <p:nvPr/>
        </p:nvSpPr>
        <p:spPr>
          <a:xfrm>
            <a:off x="1063487" y="1197420"/>
            <a:ext cx="2403900" cy="1300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1400" u="none" cap="none" strike="noStrike">
                <a:solidFill>
                  <a:schemeClr val="dk1"/>
                </a:solidFill>
                <a:latin typeface="Times New Roman"/>
                <a:ea typeface="Times New Roman"/>
                <a:cs typeface="Times New Roman"/>
                <a:sym typeface="Times New Roman"/>
              </a:rPr>
              <a:t>REPRESENTATION</a:t>
            </a:r>
            <a:endParaRPr sz="1100"/>
          </a:p>
          <a:p>
            <a:pPr indent="-222250" lvl="0" marL="215900" marR="0" rtl="0" algn="l">
              <a:spcBef>
                <a:spcPts val="0"/>
              </a:spcBef>
              <a:spcAft>
                <a:spcPts val="0"/>
              </a:spcAft>
              <a:buClr>
                <a:schemeClr val="dk1"/>
              </a:buClr>
              <a:buSzPts val="1100"/>
              <a:buFont typeface="Arial"/>
              <a:buChar char="•"/>
            </a:pPr>
            <a:r>
              <a:rPr lang="en" sz="1100">
                <a:solidFill>
                  <a:schemeClr val="dk1"/>
                </a:solidFill>
                <a:latin typeface="Times New Roman"/>
                <a:ea typeface="Times New Roman"/>
                <a:cs typeface="Times New Roman"/>
                <a:sym typeface="Times New Roman"/>
              </a:rPr>
              <a:t>Lack of the affected women and their experiences in the decision-making process to inform policy</a:t>
            </a:r>
            <a:endParaRPr sz="1100"/>
          </a:p>
          <a:p>
            <a:pPr indent="-222250" lvl="0" marL="215900" marR="0" rtl="0" algn="l">
              <a:spcBef>
                <a:spcPts val="0"/>
              </a:spcBef>
              <a:spcAft>
                <a:spcPts val="0"/>
              </a:spcAft>
              <a:buClr>
                <a:schemeClr val="dk1"/>
              </a:buClr>
              <a:buSzPts val="1100"/>
              <a:buFont typeface="Arial"/>
              <a:buChar char="•"/>
            </a:pPr>
            <a:r>
              <a:rPr lang="en" sz="1100">
                <a:solidFill>
                  <a:schemeClr val="dk1"/>
                </a:solidFill>
                <a:latin typeface="Times New Roman"/>
                <a:ea typeface="Times New Roman"/>
                <a:cs typeface="Times New Roman"/>
                <a:sym typeface="Times New Roman"/>
              </a:rPr>
              <a:t>No follow up on entitlements received</a:t>
            </a:r>
            <a:endParaRPr sz="1100"/>
          </a:p>
        </p:txBody>
      </p:sp>
      <p:sp>
        <p:nvSpPr>
          <p:cNvPr id="219" name="Google Shape;219;p36"/>
          <p:cNvSpPr txBox="1"/>
          <p:nvPr/>
        </p:nvSpPr>
        <p:spPr>
          <a:xfrm>
            <a:off x="5352762" y="2811636"/>
            <a:ext cx="2334900" cy="2147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chemeClr val="dk1"/>
                </a:solidFill>
                <a:latin typeface="Times New Roman"/>
                <a:ea typeface="Times New Roman"/>
                <a:cs typeface="Times New Roman"/>
                <a:sym typeface="Times New Roman"/>
              </a:rPr>
              <a:t>RECOGNITION</a:t>
            </a:r>
            <a:endParaRPr sz="1100"/>
          </a:p>
          <a:p>
            <a:pPr indent="-222250" lvl="0" marL="215900" marR="0" rtl="0" algn="l">
              <a:spcBef>
                <a:spcPts val="0"/>
              </a:spcBef>
              <a:spcAft>
                <a:spcPts val="0"/>
              </a:spcAft>
              <a:buClr>
                <a:schemeClr val="dk1"/>
              </a:buClr>
              <a:buSzPts val="1100"/>
              <a:buFont typeface="Arial"/>
              <a:buChar char="•"/>
            </a:pPr>
            <a:r>
              <a:rPr lang="en" sz="1100">
                <a:solidFill>
                  <a:schemeClr val="dk1"/>
                </a:solidFill>
                <a:latin typeface="Times New Roman"/>
                <a:ea typeface="Times New Roman"/>
                <a:cs typeface="Times New Roman"/>
                <a:sym typeface="Times New Roman"/>
              </a:rPr>
              <a:t>One time ex gratia compensation difficult to obtain – left with onus to ‘prove’ the suicide, prove ‘farming family’</a:t>
            </a:r>
            <a:endParaRPr sz="1100"/>
          </a:p>
          <a:p>
            <a:pPr indent="-222250" lvl="0" marL="215900" marR="0" rtl="0" algn="l">
              <a:spcBef>
                <a:spcPts val="0"/>
              </a:spcBef>
              <a:spcAft>
                <a:spcPts val="0"/>
              </a:spcAft>
              <a:buClr>
                <a:schemeClr val="dk1"/>
              </a:buClr>
              <a:buSzPts val="1100"/>
              <a:buFont typeface="Arial"/>
              <a:buChar char="•"/>
            </a:pPr>
            <a:r>
              <a:rPr lang="en" sz="1100">
                <a:solidFill>
                  <a:schemeClr val="dk1"/>
                </a:solidFill>
                <a:latin typeface="Times New Roman"/>
                <a:ea typeface="Times New Roman"/>
                <a:cs typeface="Times New Roman"/>
                <a:sym typeface="Times New Roman"/>
              </a:rPr>
              <a:t>No eligibility, no compensation</a:t>
            </a:r>
            <a:endParaRPr sz="1100"/>
          </a:p>
          <a:p>
            <a:pPr indent="-222250" lvl="0" marL="215900" marR="0" rtl="0" algn="l">
              <a:spcBef>
                <a:spcPts val="0"/>
              </a:spcBef>
              <a:spcAft>
                <a:spcPts val="0"/>
              </a:spcAft>
              <a:buClr>
                <a:schemeClr val="dk1"/>
              </a:buClr>
              <a:buSzPts val="1100"/>
              <a:buFont typeface="Arial"/>
              <a:buChar char="•"/>
            </a:pPr>
            <a:r>
              <a:rPr lang="en" sz="1100">
                <a:solidFill>
                  <a:schemeClr val="dk1"/>
                </a:solidFill>
                <a:latin typeface="Times New Roman"/>
                <a:ea typeface="Times New Roman"/>
                <a:cs typeface="Times New Roman"/>
                <a:sym typeface="Times New Roman"/>
              </a:rPr>
              <a:t>Agricultural laborer, shared croppers etc. left out</a:t>
            </a:r>
            <a:endParaRPr sz="1100"/>
          </a:p>
          <a:p>
            <a:pPr indent="-152400" lvl="0" marL="215900" marR="0" rtl="0" algn="l">
              <a:spcBef>
                <a:spcPts val="0"/>
              </a:spcBef>
              <a:spcAft>
                <a:spcPts val="0"/>
              </a:spcAft>
              <a:buClr>
                <a:schemeClr val="dk1"/>
              </a:buClr>
              <a:buSzPts val="1100"/>
              <a:buFont typeface="Arial"/>
              <a:buNone/>
            </a:pPr>
            <a:r>
              <a:t/>
            </a:r>
            <a:endParaRPr sz="1100">
              <a:solidFill>
                <a:schemeClr val="dk1"/>
              </a:solidFill>
              <a:latin typeface="Times New Roman"/>
              <a:ea typeface="Times New Roman"/>
              <a:cs typeface="Times New Roman"/>
              <a:sym typeface="Times New Roman"/>
            </a:endParaRPr>
          </a:p>
          <a:p>
            <a:pPr indent="-152400" lvl="0" marL="215900" marR="0" rtl="0" algn="l">
              <a:spcBef>
                <a:spcPts val="0"/>
              </a:spcBef>
              <a:spcAft>
                <a:spcPts val="0"/>
              </a:spcAft>
              <a:buClr>
                <a:schemeClr val="dk1"/>
              </a:buClr>
              <a:buSzPts val="1100"/>
              <a:buFont typeface="Arial"/>
              <a:buNone/>
            </a:pPr>
            <a:r>
              <a:t/>
            </a:r>
            <a:endParaRPr sz="1100">
              <a:solidFill>
                <a:schemeClr val="dk1"/>
              </a:solidFill>
              <a:latin typeface="Times New Roman"/>
              <a:ea typeface="Times New Roman"/>
              <a:cs typeface="Times New Roman"/>
              <a:sym typeface="Times New Roman"/>
            </a:endParaRPr>
          </a:p>
          <a:p>
            <a:pPr indent="-152400" lvl="0" marL="215900" marR="0" rtl="0" algn="l">
              <a:spcBef>
                <a:spcPts val="0"/>
              </a:spcBef>
              <a:spcAft>
                <a:spcPts val="0"/>
              </a:spcAft>
              <a:buClr>
                <a:schemeClr val="dk1"/>
              </a:buClr>
              <a:buSzPts val="1100"/>
              <a:buFont typeface="Arial"/>
              <a:buNone/>
            </a:pPr>
            <a:r>
              <a:t/>
            </a:r>
            <a:endParaRPr sz="1100">
              <a:solidFill>
                <a:schemeClr val="dk1"/>
              </a:solidFill>
              <a:latin typeface="Times New Roman"/>
              <a:ea typeface="Times New Roman"/>
              <a:cs typeface="Times New Roman"/>
              <a:sym typeface="Times New Roman"/>
            </a:endParaRPr>
          </a:p>
          <a:p>
            <a:pPr indent="-152400" lvl="0" marL="215900" marR="0" rtl="0" algn="l">
              <a:spcBef>
                <a:spcPts val="0"/>
              </a:spcBef>
              <a:spcAft>
                <a:spcPts val="0"/>
              </a:spcAft>
              <a:buClr>
                <a:schemeClr val="dk1"/>
              </a:buClr>
              <a:buSzPts val="1100"/>
              <a:buFont typeface="Arial"/>
              <a:buNone/>
            </a:pPr>
            <a:r>
              <a:t/>
            </a:r>
            <a:endParaRPr sz="1100">
              <a:solidFill>
                <a:schemeClr val="dk1"/>
              </a:solidFill>
              <a:latin typeface="Times New Roman"/>
              <a:ea typeface="Times New Roman"/>
              <a:cs typeface="Times New Roman"/>
              <a:sym typeface="Times New Roman"/>
            </a:endParaRPr>
          </a:p>
        </p:txBody>
      </p:sp>
      <p:sp>
        <p:nvSpPr>
          <p:cNvPr id="220" name="Google Shape;220;p36"/>
          <p:cNvSpPr txBox="1"/>
          <p:nvPr/>
        </p:nvSpPr>
        <p:spPr>
          <a:xfrm>
            <a:off x="5069904" y="840507"/>
            <a:ext cx="3010500" cy="1808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chemeClr val="dk1"/>
                </a:solidFill>
                <a:latin typeface="Times New Roman"/>
                <a:ea typeface="Times New Roman"/>
                <a:cs typeface="Times New Roman"/>
                <a:sym typeface="Times New Roman"/>
              </a:rPr>
              <a:t>RIGHTS</a:t>
            </a:r>
            <a:endParaRPr sz="1100"/>
          </a:p>
          <a:p>
            <a:pPr indent="-222250" lvl="0" marL="215900" marR="0" rtl="0" algn="l">
              <a:spcBef>
                <a:spcPts val="0"/>
              </a:spcBef>
              <a:spcAft>
                <a:spcPts val="0"/>
              </a:spcAft>
              <a:buClr>
                <a:schemeClr val="dk1"/>
              </a:buClr>
              <a:buSzPts val="1100"/>
              <a:buFont typeface="Arial"/>
              <a:buChar char="•"/>
            </a:pPr>
            <a:r>
              <a:rPr lang="en" sz="1100">
                <a:solidFill>
                  <a:schemeClr val="dk1"/>
                </a:solidFill>
                <a:latin typeface="Times New Roman"/>
                <a:ea typeface="Times New Roman"/>
                <a:cs typeface="Times New Roman"/>
                <a:sym typeface="Times New Roman"/>
              </a:rPr>
              <a:t>Land rights</a:t>
            </a:r>
            <a:endParaRPr sz="1100"/>
          </a:p>
          <a:p>
            <a:pPr indent="-222250" lvl="0" marL="215900" marR="0" rtl="0" algn="l">
              <a:spcBef>
                <a:spcPts val="0"/>
              </a:spcBef>
              <a:spcAft>
                <a:spcPts val="0"/>
              </a:spcAft>
              <a:buClr>
                <a:schemeClr val="dk1"/>
              </a:buClr>
              <a:buSzPts val="1100"/>
              <a:buFont typeface="Arial"/>
              <a:buChar char="•"/>
            </a:pPr>
            <a:r>
              <a:rPr lang="en" sz="1100">
                <a:solidFill>
                  <a:schemeClr val="dk1"/>
                </a:solidFill>
                <a:latin typeface="Times New Roman"/>
                <a:ea typeface="Times New Roman"/>
                <a:cs typeface="Times New Roman"/>
                <a:sym typeface="Times New Roman"/>
              </a:rPr>
              <a:t>Widow pensions</a:t>
            </a:r>
            <a:endParaRPr sz="1100"/>
          </a:p>
          <a:p>
            <a:pPr indent="-222250" lvl="0" marL="215900" marR="0" rtl="0" algn="l">
              <a:spcBef>
                <a:spcPts val="0"/>
              </a:spcBef>
              <a:spcAft>
                <a:spcPts val="0"/>
              </a:spcAft>
              <a:buClr>
                <a:schemeClr val="dk1"/>
              </a:buClr>
              <a:buSzPts val="1100"/>
              <a:buFont typeface="Arial"/>
              <a:buChar char="•"/>
            </a:pPr>
            <a:r>
              <a:rPr lang="en" sz="1100">
                <a:solidFill>
                  <a:schemeClr val="dk1"/>
                </a:solidFill>
                <a:latin typeface="Times New Roman"/>
                <a:ea typeface="Times New Roman"/>
                <a:cs typeface="Times New Roman"/>
                <a:sym typeface="Times New Roman"/>
              </a:rPr>
              <a:t>Violence and harassment faced by families, revenue officials</a:t>
            </a:r>
            <a:endParaRPr sz="1100"/>
          </a:p>
          <a:p>
            <a:pPr indent="-222250" lvl="0" marL="215900" marR="0" rtl="0" algn="l">
              <a:spcBef>
                <a:spcPts val="0"/>
              </a:spcBef>
              <a:spcAft>
                <a:spcPts val="0"/>
              </a:spcAft>
              <a:buClr>
                <a:schemeClr val="dk1"/>
              </a:buClr>
              <a:buSzPts val="1100"/>
              <a:buFont typeface="Arial"/>
              <a:buChar char="•"/>
            </a:pPr>
            <a:r>
              <a:rPr lang="en" sz="1100">
                <a:solidFill>
                  <a:schemeClr val="dk1"/>
                </a:solidFill>
                <a:latin typeface="Times New Roman"/>
                <a:ea typeface="Times New Roman"/>
                <a:cs typeface="Times New Roman"/>
                <a:sym typeface="Times New Roman"/>
              </a:rPr>
              <a:t>Assistance in marketing produce as markets are patriarchal spaces</a:t>
            </a:r>
            <a:endParaRPr sz="1100"/>
          </a:p>
          <a:p>
            <a:pPr indent="-222250" lvl="0" marL="215900" marR="0" rtl="0" algn="l">
              <a:spcBef>
                <a:spcPts val="0"/>
              </a:spcBef>
              <a:spcAft>
                <a:spcPts val="0"/>
              </a:spcAft>
              <a:buClr>
                <a:schemeClr val="dk1"/>
              </a:buClr>
              <a:buSzPts val="1100"/>
              <a:buFont typeface="Arial"/>
              <a:buChar char="•"/>
            </a:pPr>
            <a:r>
              <a:rPr lang="en" sz="1100">
                <a:solidFill>
                  <a:schemeClr val="dk1"/>
                </a:solidFill>
                <a:latin typeface="Times New Roman"/>
                <a:ea typeface="Times New Roman"/>
                <a:cs typeface="Times New Roman"/>
                <a:sym typeface="Times New Roman"/>
              </a:rPr>
              <a:t>Subsidized ration supplies</a:t>
            </a:r>
            <a:endParaRPr sz="1100"/>
          </a:p>
          <a:p>
            <a:pPr indent="-152400" lvl="0" marL="215900" marR="0" rtl="0" algn="l">
              <a:spcBef>
                <a:spcPts val="0"/>
              </a:spcBef>
              <a:spcAft>
                <a:spcPts val="0"/>
              </a:spcAft>
              <a:buClr>
                <a:schemeClr val="dk1"/>
              </a:buClr>
              <a:buSzPts val="1100"/>
              <a:buFont typeface="Arial"/>
              <a:buNone/>
            </a:pPr>
            <a:r>
              <a:t/>
            </a:r>
            <a:endParaRPr sz="1100">
              <a:solidFill>
                <a:schemeClr val="dk1"/>
              </a:solidFill>
              <a:latin typeface="Times New Roman"/>
              <a:ea typeface="Times New Roman"/>
              <a:cs typeface="Times New Roman"/>
              <a:sym typeface="Times New Roman"/>
            </a:endParaRPr>
          </a:p>
          <a:p>
            <a:pPr indent="-152400" lvl="0" marL="215900" marR="0" rtl="0" algn="l">
              <a:spcBef>
                <a:spcPts val="0"/>
              </a:spcBef>
              <a:spcAft>
                <a:spcPts val="0"/>
              </a:spcAft>
              <a:buClr>
                <a:schemeClr val="dk1"/>
              </a:buClr>
              <a:buSzPts val="1100"/>
              <a:buFont typeface="Arial"/>
              <a:buNone/>
            </a:pPr>
            <a:r>
              <a:t/>
            </a:r>
            <a:endParaRPr sz="1100">
              <a:solidFill>
                <a:schemeClr val="dk1"/>
              </a:solidFill>
              <a:latin typeface="Times New Roman"/>
              <a:ea typeface="Times New Roman"/>
              <a:cs typeface="Times New Roman"/>
              <a:sym typeface="Times New Roman"/>
            </a:endParaRPr>
          </a:p>
        </p:txBody>
      </p:sp>
      <p:sp>
        <p:nvSpPr>
          <p:cNvPr id="221" name="Google Shape;221;p36"/>
          <p:cNvSpPr txBox="1"/>
          <p:nvPr/>
        </p:nvSpPr>
        <p:spPr>
          <a:xfrm>
            <a:off x="1623088" y="3431408"/>
            <a:ext cx="29091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chemeClr val="dk1"/>
                </a:solidFill>
                <a:latin typeface="Times New Roman"/>
                <a:ea typeface="Times New Roman"/>
                <a:cs typeface="Times New Roman"/>
                <a:sym typeface="Times New Roman"/>
              </a:rPr>
              <a:t>RESOURCES</a:t>
            </a:r>
            <a:endParaRPr sz="1100"/>
          </a:p>
          <a:p>
            <a:pPr indent="-222250" lvl="0" marL="215900" marR="0" rtl="0" algn="l">
              <a:spcBef>
                <a:spcPts val="0"/>
              </a:spcBef>
              <a:spcAft>
                <a:spcPts val="0"/>
              </a:spcAft>
              <a:buClr>
                <a:schemeClr val="dk1"/>
              </a:buClr>
              <a:buSzPts val="1100"/>
              <a:buFont typeface="Arial"/>
              <a:buChar char="•"/>
            </a:pPr>
            <a:r>
              <a:rPr lang="en" sz="1100">
                <a:solidFill>
                  <a:schemeClr val="dk1"/>
                </a:solidFill>
                <a:latin typeface="Times New Roman"/>
                <a:ea typeface="Times New Roman"/>
                <a:cs typeface="Times New Roman"/>
                <a:sym typeface="Times New Roman"/>
              </a:rPr>
              <a:t>Current loans not waived, especially by nationalized banks or registered institutions</a:t>
            </a:r>
            <a:endParaRPr sz="1100"/>
          </a:p>
        </p:txBody>
      </p:sp>
      <p:sp>
        <p:nvSpPr>
          <p:cNvPr id="222" name="Google Shape;222;p36"/>
          <p:cNvSpPr txBox="1"/>
          <p:nvPr/>
        </p:nvSpPr>
        <p:spPr>
          <a:xfrm>
            <a:off x="1361661" y="131046"/>
            <a:ext cx="6541500" cy="6234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1800">
                <a:solidFill>
                  <a:schemeClr val="dk1"/>
                </a:solidFill>
                <a:latin typeface="Times New Roman"/>
                <a:ea typeface="Times New Roman"/>
                <a:cs typeface="Times New Roman"/>
                <a:sym typeface="Times New Roman"/>
              </a:rPr>
              <a:t>What does ‘DECENT WORK’ mean for women farmers from farm suicide affected families?</a:t>
            </a:r>
            <a:endParaRPr b="1" sz="1800">
              <a:solidFill>
                <a:schemeClr val="dk1"/>
              </a:solidFill>
              <a:latin typeface="Times New Roman"/>
              <a:ea typeface="Times New Roman"/>
              <a:cs typeface="Times New Roman"/>
              <a:sym typeface="Times New Roman"/>
            </a:endParaRPr>
          </a:p>
        </p:txBody>
      </p:sp>
      <p:pic>
        <p:nvPicPr>
          <p:cNvPr descr="A picture containing text, clipart, can&#10;&#10;Description automatically generated" id="223" name="Google Shape;223;p36"/>
          <p:cNvPicPr preferRelativeResize="0"/>
          <p:nvPr/>
        </p:nvPicPr>
        <p:blipFill rotWithShape="1">
          <a:blip r:embed="rId4">
            <a:alphaModFix/>
          </a:blip>
          <a:srcRect b="0" l="0" r="0" t="0"/>
          <a:stretch/>
        </p:blipFill>
        <p:spPr>
          <a:xfrm>
            <a:off x="0" y="4427022"/>
            <a:ext cx="1578769" cy="714375"/>
          </a:xfrm>
          <a:prstGeom prst="rect">
            <a:avLst/>
          </a:prstGeom>
          <a:noFill/>
          <a:ln>
            <a:noFill/>
          </a:ln>
        </p:spPr>
      </p:pic>
      <p:pic>
        <p:nvPicPr>
          <p:cNvPr id="224" name="Google Shape;224;p36"/>
          <p:cNvPicPr preferRelativeResize="0"/>
          <p:nvPr/>
        </p:nvPicPr>
        <p:blipFill rotWithShape="1">
          <a:blip r:embed="rId5">
            <a:alphaModFix/>
          </a:blip>
          <a:srcRect b="0" l="0" r="0" t="0"/>
          <a:stretch/>
        </p:blipFill>
        <p:spPr>
          <a:xfrm>
            <a:off x="8350805" y="3806687"/>
            <a:ext cx="558855" cy="130492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800"/>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Times New Roman"/>
              <a:buNone/>
            </a:pPr>
            <a:r>
              <a:rPr b="1" lang="en"/>
              <a:t>Major demands put forth by MAKAAM</a:t>
            </a:r>
            <a:endParaRPr b="1"/>
          </a:p>
        </p:txBody>
      </p:sp>
      <p:sp>
        <p:nvSpPr>
          <p:cNvPr id="230" name="Google Shape;230;p3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fontScale="77500" lnSpcReduction="10000"/>
          </a:bodyPr>
          <a:lstStyle/>
          <a:p>
            <a:pPr indent="-179546" lvl="0" marL="177800" rtl="0" algn="l">
              <a:lnSpc>
                <a:spcPct val="90000"/>
              </a:lnSpc>
              <a:spcBef>
                <a:spcPts val="0"/>
              </a:spcBef>
              <a:spcAft>
                <a:spcPts val="0"/>
              </a:spcAft>
              <a:buClr>
                <a:schemeClr val="dk1"/>
              </a:buClr>
              <a:buSzPct val="100000"/>
              <a:buChar char="•"/>
            </a:pPr>
            <a:r>
              <a:rPr lang="en"/>
              <a:t>The major demands put forward by Makaam based on the recommendations that came from state level studies were broadly categorized into four categories </a:t>
            </a:r>
            <a:endParaRPr/>
          </a:p>
          <a:p>
            <a:pPr indent="-179546" lvl="0" marL="177800" rtl="0" algn="l">
              <a:lnSpc>
                <a:spcPct val="90000"/>
              </a:lnSpc>
              <a:spcBef>
                <a:spcPts val="800"/>
              </a:spcBef>
              <a:spcAft>
                <a:spcPts val="0"/>
              </a:spcAft>
              <a:buClr>
                <a:schemeClr val="dk1"/>
              </a:buClr>
              <a:buSzPct val="100000"/>
              <a:buChar char="•"/>
            </a:pPr>
            <a:r>
              <a:rPr lang="en"/>
              <a:t>a) comprehensive policy for ‘recognizing’ the suicide as a suicide in a farming family and coming up with a detailed data base of women farmers from farmer suicide affected farmers; </a:t>
            </a:r>
            <a:endParaRPr/>
          </a:p>
          <a:p>
            <a:pPr indent="-179546" lvl="0" marL="177800" rtl="0" algn="l">
              <a:lnSpc>
                <a:spcPct val="90000"/>
              </a:lnSpc>
              <a:spcBef>
                <a:spcPts val="800"/>
              </a:spcBef>
              <a:spcAft>
                <a:spcPts val="0"/>
              </a:spcAft>
              <a:buClr>
                <a:schemeClr val="dk1"/>
              </a:buClr>
              <a:buSzPct val="100000"/>
              <a:buChar char="•"/>
            </a:pPr>
            <a:r>
              <a:rPr lang="en"/>
              <a:t>b) bringing out a relief and rehabilitation package to include compensation, pension and other social security schemes and support for economic rehabilitation; waiving of all the outstanding debts of these families within a time limit; government orders needs to be issued to secure land and property rights for women from these families; </a:t>
            </a:r>
            <a:endParaRPr/>
          </a:p>
          <a:p>
            <a:pPr indent="-179546" lvl="0" marL="177800" rtl="0" algn="l">
              <a:lnSpc>
                <a:spcPct val="90000"/>
              </a:lnSpc>
              <a:spcBef>
                <a:spcPts val="800"/>
              </a:spcBef>
              <a:spcAft>
                <a:spcPts val="0"/>
              </a:spcAft>
              <a:buClr>
                <a:schemeClr val="dk1"/>
              </a:buClr>
              <a:buSzPct val="100000"/>
              <a:buChar char="•"/>
            </a:pPr>
            <a:r>
              <a:rPr lang="en"/>
              <a:t>c) addressing the old and other pending cases where that have not been supported by government especially for compensation and </a:t>
            </a:r>
            <a:endParaRPr/>
          </a:p>
          <a:p>
            <a:pPr indent="-179546" lvl="0" marL="177800" rtl="0" algn="l">
              <a:lnSpc>
                <a:spcPct val="90000"/>
              </a:lnSpc>
              <a:spcBef>
                <a:spcPts val="800"/>
              </a:spcBef>
              <a:spcAft>
                <a:spcPts val="0"/>
              </a:spcAft>
              <a:buClr>
                <a:schemeClr val="dk1"/>
              </a:buClr>
              <a:buSzPct val="100000"/>
              <a:buChar char="•"/>
            </a:pPr>
            <a:r>
              <a:rPr lang="en"/>
              <a:t>d) prevention of suicides where measures such as setting up helplines like Kisan Mitra and setting up Mahila Kisan Resource Centres and promoting ecological agriculture are put in place.</a:t>
            </a:r>
            <a:endParaRPr/>
          </a:p>
        </p:txBody>
      </p:sp>
      <p:pic>
        <p:nvPicPr>
          <p:cNvPr descr="A picture containing text, clipart, can&#10;&#10;Description automatically generated" id="231" name="Google Shape;231;p37"/>
          <p:cNvPicPr preferRelativeResize="0"/>
          <p:nvPr/>
        </p:nvPicPr>
        <p:blipFill rotWithShape="1">
          <a:blip r:embed="rId3">
            <a:alphaModFix/>
          </a:blip>
          <a:srcRect b="0" l="0" r="0" t="0"/>
          <a:stretch/>
        </p:blipFill>
        <p:spPr>
          <a:xfrm>
            <a:off x="0" y="4427022"/>
            <a:ext cx="1578769" cy="714375"/>
          </a:xfrm>
          <a:prstGeom prst="rect">
            <a:avLst/>
          </a:prstGeom>
          <a:noFill/>
          <a:ln>
            <a:noFill/>
          </a:ln>
        </p:spPr>
      </p:pic>
      <p:pic>
        <p:nvPicPr>
          <p:cNvPr id="232" name="Google Shape;232;p37"/>
          <p:cNvPicPr preferRelativeResize="0"/>
          <p:nvPr/>
        </p:nvPicPr>
        <p:blipFill rotWithShape="1">
          <a:blip r:embed="rId4">
            <a:alphaModFix/>
          </a:blip>
          <a:srcRect b="0" l="0" r="0" t="0"/>
          <a:stretch/>
        </p:blipFill>
        <p:spPr>
          <a:xfrm>
            <a:off x="8350805" y="3806687"/>
            <a:ext cx="558855" cy="130492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Times New Roman"/>
              <a:buNone/>
            </a:pPr>
            <a:r>
              <a:rPr b="1" lang="en"/>
              <a:t>Tools and strategies</a:t>
            </a:r>
            <a:endParaRPr b="1"/>
          </a:p>
        </p:txBody>
      </p:sp>
      <p:sp>
        <p:nvSpPr>
          <p:cNvPr id="238" name="Google Shape;238;p3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lnSpcReduction="20000"/>
          </a:bodyPr>
          <a:lstStyle/>
          <a:p>
            <a:pPr indent="-171450" lvl="0" marL="177800" rtl="0" algn="l">
              <a:lnSpc>
                <a:spcPct val="90000"/>
              </a:lnSpc>
              <a:spcBef>
                <a:spcPts val="0"/>
              </a:spcBef>
              <a:spcAft>
                <a:spcPts val="0"/>
              </a:spcAft>
              <a:buClr>
                <a:schemeClr val="dk1"/>
              </a:buClr>
              <a:buSzPts val="2100"/>
              <a:buChar char="•"/>
            </a:pPr>
            <a:r>
              <a:rPr lang="en"/>
              <a:t>Evidence gathering by way of state studies in 6 states highly affected by farm suicides</a:t>
            </a:r>
            <a:endParaRPr/>
          </a:p>
          <a:p>
            <a:pPr indent="-171450" lvl="0" marL="177800" rtl="0" algn="l">
              <a:lnSpc>
                <a:spcPct val="90000"/>
              </a:lnSpc>
              <a:spcBef>
                <a:spcPts val="800"/>
              </a:spcBef>
              <a:spcAft>
                <a:spcPts val="0"/>
              </a:spcAft>
              <a:buClr>
                <a:schemeClr val="dk1"/>
              </a:buClr>
              <a:buSzPts val="2100"/>
              <a:buChar char="•"/>
            </a:pPr>
            <a:r>
              <a:rPr lang="en"/>
              <a:t>Engagement with different government officials, departments and mobilizing state and national machinery at various levels.</a:t>
            </a:r>
            <a:endParaRPr/>
          </a:p>
          <a:p>
            <a:pPr indent="-171450" lvl="0" marL="177800" rtl="0" algn="l">
              <a:lnSpc>
                <a:spcPct val="90000"/>
              </a:lnSpc>
              <a:spcBef>
                <a:spcPts val="800"/>
              </a:spcBef>
              <a:spcAft>
                <a:spcPts val="0"/>
              </a:spcAft>
              <a:buClr>
                <a:schemeClr val="dk1"/>
              </a:buClr>
              <a:buSzPts val="2100"/>
              <a:buChar char="•"/>
            </a:pPr>
            <a:r>
              <a:rPr lang="en"/>
              <a:t>Press conferences, online campaigns, rallies - visibility on the issue</a:t>
            </a:r>
            <a:endParaRPr/>
          </a:p>
          <a:p>
            <a:pPr indent="-171450" lvl="0" marL="177800" rtl="0" algn="l">
              <a:lnSpc>
                <a:spcPct val="90000"/>
              </a:lnSpc>
              <a:spcBef>
                <a:spcPts val="800"/>
              </a:spcBef>
              <a:spcAft>
                <a:spcPts val="0"/>
              </a:spcAft>
              <a:buClr>
                <a:schemeClr val="dk1"/>
              </a:buClr>
              <a:buSzPts val="2100"/>
              <a:buChar char="•"/>
            </a:pPr>
            <a:r>
              <a:rPr lang="en"/>
              <a:t>National Consultation hosted by MAKAAM and UN Women in January 2020 where women farmers from farm suicide affected households themselves shared their issues and placed their demands</a:t>
            </a:r>
            <a:endParaRPr/>
          </a:p>
          <a:p>
            <a:pPr indent="-38100" lvl="0" marL="177800" rtl="0" algn="l">
              <a:lnSpc>
                <a:spcPct val="90000"/>
              </a:lnSpc>
              <a:spcBef>
                <a:spcPts val="800"/>
              </a:spcBef>
              <a:spcAft>
                <a:spcPts val="0"/>
              </a:spcAft>
              <a:buClr>
                <a:schemeClr val="dk1"/>
              </a:buClr>
              <a:buSzPts val="2100"/>
              <a:buNone/>
            </a:pPr>
            <a:r>
              <a:t/>
            </a:r>
            <a:endParaRPr/>
          </a:p>
          <a:p>
            <a:pPr indent="-38100" lvl="0" marL="177800" rtl="0" algn="l">
              <a:lnSpc>
                <a:spcPct val="90000"/>
              </a:lnSpc>
              <a:spcBef>
                <a:spcPts val="800"/>
              </a:spcBef>
              <a:spcAft>
                <a:spcPts val="0"/>
              </a:spcAft>
              <a:buClr>
                <a:schemeClr val="dk1"/>
              </a:buClr>
              <a:buSzPts val="2100"/>
              <a:buNone/>
            </a:pPr>
            <a:r>
              <a:t/>
            </a:r>
            <a:endParaRPr/>
          </a:p>
          <a:p>
            <a:pPr indent="-38100" lvl="0" marL="177800" rtl="0" algn="l">
              <a:lnSpc>
                <a:spcPct val="90000"/>
              </a:lnSpc>
              <a:spcBef>
                <a:spcPts val="800"/>
              </a:spcBef>
              <a:spcAft>
                <a:spcPts val="0"/>
              </a:spcAft>
              <a:buClr>
                <a:schemeClr val="dk1"/>
              </a:buClr>
              <a:buSzPts val="2100"/>
              <a:buNone/>
            </a:pPr>
            <a:r>
              <a:t/>
            </a:r>
            <a:endParaRPr/>
          </a:p>
        </p:txBody>
      </p:sp>
      <p:pic>
        <p:nvPicPr>
          <p:cNvPr descr="A picture containing text, clipart, can&#10;&#10;Description automatically generated" id="239" name="Google Shape;239;p38"/>
          <p:cNvPicPr preferRelativeResize="0"/>
          <p:nvPr/>
        </p:nvPicPr>
        <p:blipFill rotWithShape="1">
          <a:blip r:embed="rId3">
            <a:alphaModFix/>
          </a:blip>
          <a:srcRect b="0" l="0" r="0" t="0"/>
          <a:stretch/>
        </p:blipFill>
        <p:spPr>
          <a:xfrm>
            <a:off x="0" y="4427022"/>
            <a:ext cx="1578769" cy="714375"/>
          </a:xfrm>
          <a:prstGeom prst="rect">
            <a:avLst/>
          </a:prstGeom>
          <a:noFill/>
          <a:ln>
            <a:noFill/>
          </a:ln>
        </p:spPr>
      </p:pic>
      <p:pic>
        <p:nvPicPr>
          <p:cNvPr id="240" name="Google Shape;240;p38"/>
          <p:cNvPicPr preferRelativeResize="0"/>
          <p:nvPr/>
        </p:nvPicPr>
        <p:blipFill rotWithShape="1">
          <a:blip r:embed="rId4">
            <a:alphaModFix/>
          </a:blip>
          <a:srcRect b="0" l="0" r="0" t="0"/>
          <a:stretch/>
        </p:blipFill>
        <p:spPr>
          <a:xfrm>
            <a:off x="8350805" y="3806687"/>
            <a:ext cx="558855" cy="130492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descr="A picture containing text, clipart, can&#10;&#10;Description automatically generated" id="245" name="Google Shape;245;p39"/>
          <p:cNvPicPr preferRelativeResize="0"/>
          <p:nvPr/>
        </p:nvPicPr>
        <p:blipFill rotWithShape="1">
          <a:blip r:embed="rId3">
            <a:alphaModFix/>
          </a:blip>
          <a:srcRect b="0" l="0" r="0" t="0"/>
          <a:stretch/>
        </p:blipFill>
        <p:spPr>
          <a:xfrm>
            <a:off x="0" y="4427022"/>
            <a:ext cx="1578769" cy="714375"/>
          </a:xfrm>
          <a:prstGeom prst="rect">
            <a:avLst/>
          </a:prstGeom>
          <a:noFill/>
          <a:ln>
            <a:noFill/>
          </a:ln>
        </p:spPr>
      </p:pic>
      <p:pic>
        <p:nvPicPr>
          <p:cNvPr id="246" name="Google Shape;246;p39"/>
          <p:cNvPicPr preferRelativeResize="0"/>
          <p:nvPr/>
        </p:nvPicPr>
        <p:blipFill rotWithShape="1">
          <a:blip r:embed="rId4">
            <a:alphaModFix/>
          </a:blip>
          <a:srcRect b="0" l="0" r="0" t="0"/>
          <a:stretch/>
        </p:blipFill>
        <p:spPr>
          <a:xfrm>
            <a:off x="8350805" y="3806687"/>
            <a:ext cx="558855" cy="1304928"/>
          </a:xfrm>
          <a:prstGeom prst="rect">
            <a:avLst/>
          </a:prstGeom>
          <a:noFill/>
          <a:ln>
            <a:noFill/>
          </a:ln>
        </p:spPr>
      </p:pic>
      <p:sp>
        <p:nvSpPr>
          <p:cNvPr id="247" name="Google Shape;247;p3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Times New Roman"/>
              <a:buNone/>
            </a:pPr>
            <a:r>
              <a:rPr b="1" lang="en"/>
              <a:t>OUTCOMES</a:t>
            </a:r>
            <a:endParaRPr b="1"/>
          </a:p>
        </p:txBody>
      </p:sp>
      <p:sp>
        <p:nvSpPr>
          <p:cNvPr id="248" name="Google Shape;248;p39"/>
          <p:cNvSpPr txBox="1"/>
          <p:nvPr>
            <p:ph idx="1" type="body"/>
          </p:nvPr>
        </p:nvSpPr>
        <p:spPr>
          <a:xfrm>
            <a:off x="553037" y="1215767"/>
            <a:ext cx="7886700" cy="3263400"/>
          </a:xfrm>
          <a:prstGeom prst="rect">
            <a:avLst/>
          </a:prstGeom>
          <a:noFill/>
          <a:ln>
            <a:noFill/>
          </a:ln>
        </p:spPr>
        <p:txBody>
          <a:bodyPr anchorCtr="0" anchor="t" bIns="34275" lIns="68575" spcFirstLastPara="1" rIns="68575" wrap="square" tIns="34275">
            <a:normAutofit fontScale="92500" lnSpcReduction="20000"/>
          </a:bodyPr>
          <a:lstStyle/>
          <a:p>
            <a:pPr indent="-171132" lvl="0" marL="177800" rtl="0" algn="l">
              <a:lnSpc>
                <a:spcPct val="90000"/>
              </a:lnSpc>
              <a:spcBef>
                <a:spcPts val="0"/>
              </a:spcBef>
              <a:spcAft>
                <a:spcPts val="0"/>
              </a:spcAft>
              <a:buClr>
                <a:schemeClr val="dk1"/>
              </a:buClr>
              <a:buSzPct val="100000"/>
              <a:buChar char="•"/>
            </a:pPr>
            <a:r>
              <a:rPr lang="en" sz="1400"/>
              <a:t>Maharashtra passed a Government Resolution in 2019 based on MAKAAM’s work since 2016 on easing the process of getting the land deed (7/12 document) on the woman’s name, priority in social security schemes, education for her children directed at different departments.</a:t>
            </a:r>
            <a:endParaRPr/>
          </a:p>
          <a:p>
            <a:pPr indent="-171132" lvl="0" marL="177800" rtl="0" algn="l">
              <a:lnSpc>
                <a:spcPct val="90000"/>
              </a:lnSpc>
              <a:spcBef>
                <a:spcPts val="800"/>
              </a:spcBef>
              <a:spcAft>
                <a:spcPts val="0"/>
              </a:spcAft>
              <a:buClr>
                <a:schemeClr val="dk1"/>
              </a:buClr>
              <a:buSzPct val="100000"/>
              <a:buChar char="•"/>
            </a:pPr>
            <a:r>
              <a:rPr b="0" i="0" lang="en" sz="1400" u="none" strike="noStrike"/>
              <a:t>Maharashtra government in terms of issuing identity cards for women from farmer suicide affected families to access the entitlements; Karnataka giving 'farm widow' pensions and Andhra Pradesh, which has re-opened old pending cases since 2014, of every suicide affected family that was deemed non-eligible for compensation were raised in the consultation which can be followed by other state governments.</a:t>
            </a:r>
            <a:endParaRPr/>
          </a:p>
          <a:p>
            <a:pPr indent="-171132" lvl="0" marL="177800" rtl="0" algn="l">
              <a:lnSpc>
                <a:spcPct val="90000"/>
              </a:lnSpc>
              <a:spcBef>
                <a:spcPts val="800"/>
              </a:spcBef>
              <a:spcAft>
                <a:spcPts val="0"/>
              </a:spcAft>
              <a:buClr>
                <a:schemeClr val="dk1"/>
              </a:buClr>
              <a:buSzPct val="100000"/>
              <a:buChar char="•"/>
            </a:pPr>
            <a:r>
              <a:rPr b="0" i="0" lang="en" sz="1400" u="none" strike="noStrike"/>
              <a:t>Mr Belagurki, Chairperson, Karnataka Agriculture Price Commission to specifically deal with the challenge of marketing that women farmers face, especially single women, proposed a mobile procurement mechanism, </a:t>
            </a:r>
            <a:r>
              <a:rPr lang="en" sz="1400"/>
              <a:t>Fixed deposit suggestions were made for the compensation and the amount of collateral-free institutional loans should be beyond the current ceiling of one lakh rupees and should be increased to 5 lakhs by RBI, so that livestock and other such livelihood sources can also be covered.</a:t>
            </a:r>
            <a:endParaRPr b="0" i="0" sz="1400" u="none" strike="noStrike"/>
          </a:p>
          <a:p>
            <a:pPr indent="-171132" lvl="0" marL="177800" rtl="0" algn="l">
              <a:lnSpc>
                <a:spcPct val="90000"/>
              </a:lnSpc>
              <a:spcBef>
                <a:spcPts val="800"/>
              </a:spcBef>
              <a:spcAft>
                <a:spcPts val="0"/>
              </a:spcAft>
              <a:buClr>
                <a:schemeClr val="dk1"/>
              </a:buClr>
              <a:buSzPct val="100000"/>
              <a:buChar char="•"/>
            </a:pPr>
            <a:r>
              <a:rPr b="0" i="0" lang="en" sz="1400" u="none" strike="noStrike"/>
              <a:t>The issue of a lack of identity cards for women is of utmost importance, according to Dr. Gorhe, Deputy Chairperson, Legislative Council of Maharashtra and Chairperson Stree Adhar Kendra. It was this understanding that prompted the Maharashtra government to issue a common Government Resolution, addressing 9 departments (incl. forest and agriculture) to prioritize the needs of the women farmers in farm suicide families.</a:t>
            </a:r>
            <a:endParaRPr/>
          </a:p>
          <a:p>
            <a:pPr indent="-38100" lvl="0" marL="177800" rtl="0" algn="l">
              <a:lnSpc>
                <a:spcPct val="90000"/>
              </a:lnSpc>
              <a:spcBef>
                <a:spcPts val="800"/>
              </a:spcBef>
              <a:spcAft>
                <a:spcPts val="0"/>
              </a:spcAft>
              <a:buClr>
                <a:schemeClr val="dk1"/>
              </a:buClr>
              <a:buSzPct val="1000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0"/>
          <p:cNvSpPr txBox="1"/>
          <p:nvPr>
            <p:ph idx="1" type="body"/>
          </p:nvPr>
        </p:nvSpPr>
        <p:spPr>
          <a:xfrm>
            <a:off x="835780" y="342377"/>
            <a:ext cx="6907500" cy="3648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2400"/>
              <a:buNone/>
            </a:pPr>
            <a:r>
              <a:rPr lang="en"/>
              <a:t>Timeline of the campaign</a:t>
            </a:r>
            <a:endParaRPr/>
          </a:p>
        </p:txBody>
      </p:sp>
      <p:sp>
        <p:nvSpPr>
          <p:cNvPr id="254" name="Google Shape;254;p40"/>
          <p:cNvSpPr txBox="1"/>
          <p:nvPr/>
        </p:nvSpPr>
        <p:spPr>
          <a:xfrm>
            <a:off x="1789040" y="1295051"/>
            <a:ext cx="1948500" cy="817200"/>
          </a:xfrm>
          <a:prstGeom prst="rect">
            <a:avLst/>
          </a:prstGeom>
          <a:noFill/>
          <a:ln>
            <a:noFill/>
          </a:ln>
        </p:spPr>
        <p:txBody>
          <a:bodyPr anchorCtr="0" anchor="t" bIns="45725" lIns="91425" spcFirstLastPara="1" rIns="91425" wrap="square" tIns="45725">
            <a:noAutofit/>
          </a:bodyPr>
          <a:lstStyle/>
          <a:p>
            <a:pPr indent="0" lvl="0" marL="0" marR="0" rtl="0" algn="just">
              <a:spcBef>
                <a:spcPts val="0"/>
              </a:spcBef>
              <a:spcAft>
                <a:spcPts val="0"/>
              </a:spcAft>
              <a:buClr>
                <a:schemeClr val="dk1"/>
              </a:buClr>
              <a:buSzPts val="900"/>
              <a:buFont typeface="Arial"/>
              <a:buNone/>
            </a:pPr>
            <a:r>
              <a:rPr lang="en" sz="900">
                <a:solidFill>
                  <a:schemeClr val="dk1"/>
                </a:solidFill>
                <a:latin typeface="Times New Roman"/>
                <a:ea typeface="Times New Roman"/>
                <a:cs typeface="Times New Roman"/>
                <a:sym typeface="Times New Roman"/>
              </a:rPr>
              <a:t>Tamil Nadu came out with the first report on the status of women from</a:t>
            </a:r>
            <a:endParaRPr sz="1100"/>
          </a:p>
          <a:p>
            <a:pPr indent="0" lvl="0" marL="0" marR="0" rtl="0" algn="just">
              <a:spcBef>
                <a:spcPts val="200"/>
              </a:spcBef>
              <a:spcAft>
                <a:spcPts val="0"/>
              </a:spcAft>
              <a:buClr>
                <a:schemeClr val="dk1"/>
              </a:buClr>
              <a:buSzPts val="900"/>
              <a:buFont typeface="Arial"/>
              <a:buNone/>
            </a:pPr>
            <a:r>
              <a:rPr lang="en" sz="900">
                <a:solidFill>
                  <a:schemeClr val="dk1"/>
                </a:solidFill>
                <a:latin typeface="Times New Roman"/>
                <a:ea typeface="Times New Roman"/>
                <a:cs typeface="Times New Roman"/>
                <a:sym typeface="Times New Roman"/>
              </a:rPr>
              <a:t>farmer suicide affected households.</a:t>
            </a:r>
            <a:endParaRPr sz="1100"/>
          </a:p>
        </p:txBody>
      </p:sp>
      <p:sp>
        <p:nvSpPr>
          <p:cNvPr id="255" name="Google Shape;255;p40"/>
          <p:cNvSpPr txBox="1"/>
          <p:nvPr/>
        </p:nvSpPr>
        <p:spPr>
          <a:xfrm>
            <a:off x="434765" y="3229693"/>
            <a:ext cx="1948500" cy="817200"/>
          </a:xfrm>
          <a:prstGeom prst="rect">
            <a:avLst/>
          </a:prstGeom>
          <a:noFill/>
          <a:ln>
            <a:noFill/>
          </a:ln>
        </p:spPr>
        <p:txBody>
          <a:bodyPr anchorCtr="0" anchor="t" bIns="45725" lIns="91425" spcFirstLastPara="1" rIns="91425" wrap="square" tIns="45725">
            <a:noAutofit/>
          </a:bodyPr>
          <a:lstStyle/>
          <a:p>
            <a:pPr indent="0" lvl="0" marL="0" marR="0" rtl="0" algn="just">
              <a:spcBef>
                <a:spcPts val="0"/>
              </a:spcBef>
              <a:spcAft>
                <a:spcPts val="0"/>
              </a:spcAft>
              <a:buClr>
                <a:schemeClr val="dk1"/>
              </a:buClr>
              <a:buSzPts val="800"/>
              <a:buFont typeface="Arial"/>
              <a:buNone/>
            </a:pPr>
            <a:r>
              <a:rPr lang="en" sz="800">
                <a:solidFill>
                  <a:schemeClr val="dk1"/>
                </a:solidFill>
                <a:latin typeface="Times New Roman"/>
                <a:ea typeface="Times New Roman"/>
                <a:cs typeface="Times New Roman"/>
                <a:sym typeface="Times New Roman"/>
              </a:rPr>
              <a:t>National Crime Records Bureau started recording farmer suicide numbers and this was recognized as a phenomena</a:t>
            </a:r>
            <a:endParaRPr sz="1100"/>
          </a:p>
        </p:txBody>
      </p:sp>
      <p:sp>
        <p:nvSpPr>
          <p:cNvPr id="256" name="Google Shape;256;p40"/>
          <p:cNvSpPr txBox="1"/>
          <p:nvPr/>
        </p:nvSpPr>
        <p:spPr>
          <a:xfrm>
            <a:off x="5435493" y="3061613"/>
            <a:ext cx="1948500" cy="817200"/>
          </a:xfrm>
          <a:prstGeom prst="rect">
            <a:avLst/>
          </a:prstGeom>
          <a:noFill/>
          <a:ln>
            <a:noFill/>
          </a:ln>
        </p:spPr>
        <p:txBody>
          <a:bodyPr anchorCtr="0" anchor="t" bIns="45725" lIns="91425" spcFirstLastPara="1" rIns="91425" wrap="square" tIns="45725">
            <a:noAutofit/>
          </a:bodyPr>
          <a:lstStyle/>
          <a:p>
            <a:pPr indent="0" lvl="0" marL="0" marR="0" rtl="0" algn="ctr">
              <a:lnSpc>
                <a:spcPct val="150000"/>
              </a:lnSpc>
              <a:spcBef>
                <a:spcPts val="0"/>
              </a:spcBef>
              <a:spcAft>
                <a:spcPts val="0"/>
              </a:spcAft>
              <a:buClr>
                <a:schemeClr val="dk1"/>
              </a:buClr>
              <a:buSzPts val="900"/>
              <a:buFont typeface="Arial"/>
              <a:buNone/>
            </a:pPr>
            <a:r>
              <a:rPr lang="en" sz="900">
                <a:solidFill>
                  <a:schemeClr val="dk1"/>
                </a:solidFill>
                <a:latin typeface="Times New Roman"/>
                <a:ea typeface="Times New Roman"/>
                <a:cs typeface="Times New Roman"/>
                <a:sym typeface="Times New Roman"/>
              </a:rPr>
              <a:t>State studies carried out in 6 states to articulate issues of women from farm suicide affected families and place their demands</a:t>
            </a:r>
            <a:endParaRPr sz="1100"/>
          </a:p>
        </p:txBody>
      </p:sp>
      <p:sp>
        <p:nvSpPr>
          <p:cNvPr id="257" name="Google Shape;257;p40"/>
          <p:cNvSpPr txBox="1"/>
          <p:nvPr/>
        </p:nvSpPr>
        <p:spPr>
          <a:xfrm>
            <a:off x="3003542" y="3227355"/>
            <a:ext cx="1948500" cy="817200"/>
          </a:xfrm>
          <a:prstGeom prst="rect">
            <a:avLst/>
          </a:prstGeom>
          <a:noFill/>
          <a:ln>
            <a:noFill/>
          </a:ln>
        </p:spPr>
        <p:txBody>
          <a:bodyPr anchorCtr="0" anchor="t" bIns="45725" lIns="91425" spcFirstLastPara="1" rIns="91425" wrap="square" tIns="45725">
            <a:noAutofit/>
          </a:bodyPr>
          <a:lstStyle/>
          <a:p>
            <a:pPr indent="0" lvl="0" marL="0" marR="0" rtl="0" algn="ctr">
              <a:lnSpc>
                <a:spcPct val="150000"/>
              </a:lnSpc>
              <a:spcBef>
                <a:spcPts val="0"/>
              </a:spcBef>
              <a:spcAft>
                <a:spcPts val="0"/>
              </a:spcAft>
              <a:buClr>
                <a:schemeClr val="dk1"/>
              </a:buClr>
              <a:buSzPts val="900"/>
              <a:buFont typeface="Arial"/>
              <a:buNone/>
            </a:pPr>
            <a:r>
              <a:rPr lang="en" sz="900">
                <a:solidFill>
                  <a:schemeClr val="dk1"/>
                </a:solidFill>
                <a:latin typeface="Times New Roman"/>
                <a:ea typeface="Times New Roman"/>
                <a:cs typeface="Times New Roman"/>
                <a:sym typeface="Times New Roman"/>
              </a:rPr>
              <a:t>Consultations held in Nagpur and Aurangabad supported by the MSCW</a:t>
            </a:r>
            <a:endParaRPr sz="1100"/>
          </a:p>
        </p:txBody>
      </p:sp>
      <p:sp>
        <p:nvSpPr>
          <p:cNvPr id="258" name="Google Shape;258;p40"/>
          <p:cNvSpPr txBox="1"/>
          <p:nvPr/>
        </p:nvSpPr>
        <p:spPr>
          <a:xfrm>
            <a:off x="6862811" y="1299009"/>
            <a:ext cx="1948500" cy="817200"/>
          </a:xfrm>
          <a:prstGeom prst="rect">
            <a:avLst/>
          </a:prstGeom>
          <a:noFill/>
          <a:ln>
            <a:noFill/>
          </a:ln>
        </p:spPr>
        <p:txBody>
          <a:bodyPr anchorCtr="0" anchor="t" bIns="45725" lIns="91425" spcFirstLastPara="1" rIns="91425" wrap="square" tIns="45725">
            <a:noAutofit/>
          </a:bodyPr>
          <a:lstStyle/>
          <a:p>
            <a:pPr indent="0" lvl="0" marL="0" marR="0" rtl="0" algn="ctr">
              <a:lnSpc>
                <a:spcPct val="150000"/>
              </a:lnSpc>
              <a:spcBef>
                <a:spcPts val="0"/>
              </a:spcBef>
              <a:spcAft>
                <a:spcPts val="0"/>
              </a:spcAft>
              <a:buClr>
                <a:schemeClr val="dk1"/>
              </a:buClr>
              <a:buSzPts val="900"/>
              <a:buFont typeface="Arial"/>
              <a:buNone/>
            </a:pPr>
            <a:r>
              <a:rPr lang="en" sz="900">
                <a:solidFill>
                  <a:schemeClr val="dk1"/>
                </a:solidFill>
                <a:latin typeface="Times New Roman"/>
                <a:ea typeface="Times New Roman"/>
                <a:cs typeface="Times New Roman"/>
                <a:sym typeface="Times New Roman"/>
              </a:rPr>
              <a:t>National Consultation at New Delhi with UN Women</a:t>
            </a:r>
            <a:endParaRPr sz="1100"/>
          </a:p>
        </p:txBody>
      </p:sp>
      <p:grpSp>
        <p:nvGrpSpPr>
          <p:cNvPr id="259" name="Google Shape;259;p40"/>
          <p:cNvGrpSpPr/>
          <p:nvPr/>
        </p:nvGrpSpPr>
        <p:grpSpPr>
          <a:xfrm>
            <a:off x="500899" y="2373016"/>
            <a:ext cx="1648715" cy="546283"/>
            <a:chOff x="667866" y="3164021"/>
            <a:chExt cx="2198286" cy="728377"/>
          </a:xfrm>
        </p:grpSpPr>
        <p:grpSp>
          <p:nvGrpSpPr>
            <p:cNvPr id="260" name="Google Shape;260;p40"/>
            <p:cNvGrpSpPr/>
            <p:nvPr/>
          </p:nvGrpSpPr>
          <p:grpSpPr>
            <a:xfrm>
              <a:off x="667866" y="3164021"/>
              <a:ext cx="2198286" cy="728377"/>
              <a:chOff x="588738" y="3164021"/>
              <a:chExt cx="2198286" cy="728377"/>
            </a:xfrm>
          </p:grpSpPr>
          <p:sp>
            <p:nvSpPr>
              <p:cNvPr id="261" name="Google Shape;261;p40"/>
              <p:cNvSpPr/>
              <p:nvPr/>
            </p:nvSpPr>
            <p:spPr>
              <a:xfrm flipH="1" rot="-5400000">
                <a:off x="1422362" y="2330396"/>
                <a:ext cx="531036" cy="2198286"/>
              </a:xfrm>
              <a:custGeom>
                <a:rect b="b" l="l" r="r" t="t"/>
                <a:pathLst>
                  <a:path extrusionOk="0" h="21600" w="21600">
                    <a:moveTo>
                      <a:pt x="10800" y="0"/>
                    </a:moveTo>
                    <a:cubicBezTo>
                      <a:pt x="16765" y="0"/>
                      <a:pt x="21600" y="1168"/>
                      <a:pt x="21600" y="2609"/>
                    </a:cubicBezTo>
                    <a:lnTo>
                      <a:pt x="21600" y="21600"/>
                    </a:lnTo>
                    <a:lnTo>
                      <a:pt x="0" y="21600"/>
                    </a:lnTo>
                    <a:lnTo>
                      <a:pt x="0" y="2609"/>
                    </a:lnTo>
                    <a:cubicBezTo>
                      <a:pt x="0" y="1168"/>
                      <a:pt x="4835" y="0"/>
                      <a:pt x="10800" y="0"/>
                    </a:cubicBezTo>
                    <a:close/>
                  </a:path>
                </a:pathLst>
              </a:custGeom>
              <a:solidFill>
                <a:schemeClr val="accent1"/>
              </a:solidFill>
              <a:ln>
                <a:noFill/>
              </a:ln>
            </p:spPr>
            <p:txBody>
              <a:bodyPr anchorCtr="0" anchor="ctr" bIns="34275" lIns="17150" spcFirstLastPara="1" rIns="17150" wrap="square" tIns="34275">
                <a:noAutofit/>
              </a:bodyPr>
              <a:lstStyle/>
              <a:p>
                <a:pPr indent="0" lvl="0" marL="0" marR="0" rtl="0" algn="ctr">
                  <a:spcBef>
                    <a:spcPts val="0"/>
                  </a:spcBef>
                  <a:spcAft>
                    <a:spcPts val="0"/>
                  </a:spcAft>
                  <a:buNone/>
                </a:pPr>
                <a:r>
                  <a:t/>
                </a:r>
                <a:endParaRPr sz="700">
                  <a:solidFill>
                    <a:schemeClr val="dk1"/>
                  </a:solidFill>
                  <a:latin typeface="Times New Roman"/>
                  <a:ea typeface="Times New Roman"/>
                  <a:cs typeface="Times New Roman"/>
                  <a:sym typeface="Times New Roman"/>
                </a:endParaRPr>
              </a:p>
            </p:txBody>
          </p:sp>
          <p:sp>
            <p:nvSpPr>
              <p:cNvPr id="262" name="Google Shape;262;p40"/>
              <p:cNvSpPr/>
              <p:nvPr/>
            </p:nvSpPr>
            <p:spPr>
              <a:xfrm rot="5400000">
                <a:off x="1689028" y="3631544"/>
                <a:ext cx="223722" cy="297988"/>
              </a:xfrm>
              <a:custGeom>
                <a:rect b="b" l="l" r="r" t="t"/>
                <a:pathLst>
                  <a:path extrusionOk="0" h="21465" w="21600">
                    <a:moveTo>
                      <a:pt x="3545" y="21218"/>
                    </a:moveTo>
                    <a:cubicBezTo>
                      <a:pt x="20611" y="12040"/>
                      <a:pt x="20611" y="12040"/>
                      <a:pt x="20611" y="12040"/>
                    </a:cubicBezTo>
                    <a:cubicBezTo>
                      <a:pt x="21353" y="11672"/>
                      <a:pt x="21600" y="11305"/>
                      <a:pt x="21600" y="10816"/>
                    </a:cubicBezTo>
                    <a:cubicBezTo>
                      <a:pt x="21600" y="10265"/>
                      <a:pt x="21353" y="9776"/>
                      <a:pt x="20611" y="9408"/>
                    </a:cubicBezTo>
                    <a:cubicBezTo>
                      <a:pt x="3545" y="230"/>
                      <a:pt x="3545" y="230"/>
                      <a:pt x="3545" y="230"/>
                    </a:cubicBezTo>
                    <a:cubicBezTo>
                      <a:pt x="2885" y="-76"/>
                      <a:pt x="1896" y="-76"/>
                      <a:pt x="1154" y="230"/>
                    </a:cubicBezTo>
                    <a:cubicBezTo>
                      <a:pt x="412" y="414"/>
                      <a:pt x="0" y="903"/>
                      <a:pt x="0" y="1637"/>
                    </a:cubicBezTo>
                    <a:cubicBezTo>
                      <a:pt x="0" y="19749"/>
                      <a:pt x="0" y="19749"/>
                      <a:pt x="0" y="19749"/>
                    </a:cubicBezTo>
                    <a:cubicBezTo>
                      <a:pt x="0" y="20484"/>
                      <a:pt x="412" y="20973"/>
                      <a:pt x="1154" y="21340"/>
                    </a:cubicBezTo>
                    <a:cubicBezTo>
                      <a:pt x="1896" y="21524"/>
                      <a:pt x="2885" y="21524"/>
                      <a:pt x="3545" y="21218"/>
                    </a:cubicBezTo>
                  </a:path>
                </a:pathLst>
              </a:custGeom>
              <a:solidFill>
                <a:schemeClr val="accent1"/>
              </a:solidFill>
              <a:ln>
                <a:noFill/>
              </a:ln>
            </p:spPr>
            <p:txBody>
              <a:bodyPr anchorCtr="0" anchor="ctr" bIns="34275" lIns="17150" spcFirstLastPara="1" rIns="17150" wrap="square" tIns="34275">
                <a:noAutofit/>
              </a:bodyPr>
              <a:lstStyle/>
              <a:p>
                <a:pPr indent="0" lvl="0" marL="0" marR="0" rtl="0" algn="l">
                  <a:spcBef>
                    <a:spcPts val="0"/>
                  </a:spcBef>
                  <a:spcAft>
                    <a:spcPts val="0"/>
                  </a:spcAft>
                  <a:buNone/>
                </a:pPr>
                <a:r>
                  <a:t/>
                </a:r>
                <a:endParaRPr sz="700">
                  <a:solidFill>
                    <a:schemeClr val="dk1"/>
                  </a:solidFill>
                  <a:latin typeface="Times New Roman"/>
                  <a:ea typeface="Times New Roman"/>
                  <a:cs typeface="Times New Roman"/>
                  <a:sym typeface="Times New Roman"/>
                </a:endParaRPr>
              </a:p>
            </p:txBody>
          </p:sp>
        </p:grpSp>
        <p:sp>
          <p:nvSpPr>
            <p:cNvPr id="263" name="Google Shape;263;p40"/>
            <p:cNvSpPr txBox="1"/>
            <p:nvPr/>
          </p:nvSpPr>
          <p:spPr>
            <a:xfrm>
              <a:off x="1555360" y="3244333"/>
              <a:ext cx="997500" cy="379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lt1"/>
                  </a:solidFill>
                  <a:latin typeface="Times New Roman"/>
                  <a:ea typeface="Times New Roman"/>
                  <a:cs typeface="Times New Roman"/>
                  <a:sym typeface="Times New Roman"/>
                </a:rPr>
                <a:t>1995</a:t>
              </a:r>
              <a:endParaRPr sz="1100"/>
            </a:p>
          </p:txBody>
        </p:sp>
      </p:grpSp>
      <p:grpSp>
        <p:nvGrpSpPr>
          <p:cNvPr id="264" name="Google Shape;264;p40"/>
          <p:cNvGrpSpPr/>
          <p:nvPr/>
        </p:nvGrpSpPr>
        <p:grpSpPr>
          <a:xfrm>
            <a:off x="2152960" y="2226316"/>
            <a:ext cx="1217250" cy="544950"/>
            <a:chOff x="2870613" y="2968421"/>
            <a:chExt cx="1623000" cy="726600"/>
          </a:xfrm>
        </p:grpSpPr>
        <p:grpSp>
          <p:nvGrpSpPr>
            <p:cNvPr id="265" name="Google Shape;265;p40"/>
            <p:cNvGrpSpPr/>
            <p:nvPr/>
          </p:nvGrpSpPr>
          <p:grpSpPr>
            <a:xfrm>
              <a:off x="2870613" y="2968421"/>
              <a:ext cx="1623000" cy="726600"/>
              <a:chOff x="2791485" y="2968421"/>
              <a:chExt cx="1623000" cy="726600"/>
            </a:xfrm>
          </p:grpSpPr>
          <p:sp>
            <p:nvSpPr>
              <p:cNvPr id="266" name="Google Shape;266;p40"/>
              <p:cNvSpPr/>
              <p:nvPr/>
            </p:nvSpPr>
            <p:spPr>
              <a:xfrm>
                <a:off x="2791485" y="3164021"/>
                <a:ext cx="1623000" cy="531000"/>
              </a:xfrm>
              <a:prstGeom prst="rect">
                <a:avLst/>
              </a:prstGeom>
              <a:solidFill>
                <a:schemeClr val="accent2"/>
              </a:solidFill>
              <a:ln>
                <a:noFill/>
              </a:ln>
            </p:spPr>
            <p:txBody>
              <a:bodyPr anchorCtr="0" anchor="ctr" bIns="34275" lIns="17150" spcFirstLastPara="1" rIns="17150" wrap="square" tIns="34275">
                <a:noAutofit/>
              </a:bodyPr>
              <a:lstStyle/>
              <a:p>
                <a:pPr indent="0" lvl="0" marL="0" marR="0" rtl="0" algn="ctr">
                  <a:spcBef>
                    <a:spcPts val="0"/>
                  </a:spcBef>
                  <a:spcAft>
                    <a:spcPts val="0"/>
                  </a:spcAft>
                  <a:buNone/>
                </a:pPr>
                <a:r>
                  <a:t/>
                </a:r>
                <a:endParaRPr sz="700">
                  <a:solidFill>
                    <a:schemeClr val="dk1"/>
                  </a:solidFill>
                  <a:latin typeface="Times New Roman"/>
                  <a:ea typeface="Times New Roman"/>
                  <a:cs typeface="Times New Roman"/>
                  <a:sym typeface="Times New Roman"/>
                </a:endParaRPr>
              </a:p>
            </p:txBody>
          </p:sp>
          <p:sp>
            <p:nvSpPr>
              <p:cNvPr id="267" name="Google Shape;267;p40"/>
              <p:cNvSpPr/>
              <p:nvPr/>
            </p:nvSpPr>
            <p:spPr>
              <a:xfrm rot="-5400000">
                <a:off x="3484709" y="2931288"/>
                <a:ext cx="223722" cy="297988"/>
              </a:xfrm>
              <a:custGeom>
                <a:rect b="b" l="l" r="r" t="t"/>
                <a:pathLst>
                  <a:path extrusionOk="0" h="21465" w="21600">
                    <a:moveTo>
                      <a:pt x="3545" y="21218"/>
                    </a:moveTo>
                    <a:cubicBezTo>
                      <a:pt x="20611" y="12040"/>
                      <a:pt x="20611" y="12040"/>
                      <a:pt x="20611" y="12040"/>
                    </a:cubicBezTo>
                    <a:cubicBezTo>
                      <a:pt x="21353" y="11672"/>
                      <a:pt x="21600" y="11305"/>
                      <a:pt x="21600" y="10816"/>
                    </a:cubicBezTo>
                    <a:cubicBezTo>
                      <a:pt x="21600" y="10265"/>
                      <a:pt x="21353" y="9776"/>
                      <a:pt x="20611" y="9408"/>
                    </a:cubicBezTo>
                    <a:cubicBezTo>
                      <a:pt x="3545" y="230"/>
                      <a:pt x="3545" y="230"/>
                      <a:pt x="3545" y="230"/>
                    </a:cubicBezTo>
                    <a:cubicBezTo>
                      <a:pt x="2885" y="-76"/>
                      <a:pt x="1896" y="-76"/>
                      <a:pt x="1154" y="230"/>
                    </a:cubicBezTo>
                    <a:cubicBezTo>
                      <a:pt x="412" y="414"/>
                      <a:pt x="0" y="903"/>
                      <a:pt x="0" y="1637"/>
                    </a:cubicBezTo>
                    <a:cubicBezTo>
                      <a:pt x="0" y="19749"/>
                      <a:pt x="0" y="19749"/>
                      <a:pt x="0" y="19749"/>
                    </a:cubicBezTo>
                    <a:cubicBezTo>
                      <a:pt x="0" y="20484"/>
                      <a:pt x="412" y="20973"/>
                      <a:pt x="1154" y="21340"/>
                    </a:cubicBezTo>
                    <a:cubicBezTo>
                      <a:pt x="1896" y="21524"/>
                      <a:pt x="2885" y="21524"/>
                      <a:pt x="3545" y="21218"/>
                    </a:cubicBezTo>
                  </a:path>
                </a:pathLst>
              </a:custGeom>
              <a:solidFill>
                <a:schemeClr val="accent2"/>
              </a:solidFill>
              <a:ln>
                <a:noFill/>
              </a:ln>
            </p:spPr>
            <p:txBody>
              <a:bodyPr anchorCtr="0" anchor="ctr" bIns="34275" lIns="17150" spcFirstLastPara="1" rIns="17150" wrap="square" tIns="34275">
                <a:noAutofit/>
              </a:bodyPr>
              <a:lstStyle/>
              <a:p>
                <a:pPr indent="0" lvl="0" marL="0" marR="0" rtl="0" algn="l">
                  <a:spcBef>
                    <a:spcPts val="0"/>
                  </a:spcBef>
                  <a:spcAft>
                    <a:spcPts val="0"/>
                  </a:spcAft>
                  <a:buNone/>
                </a:pPr>
                <a:r>
                  <a:t/>
                </a:r>
                <a:endParaRPr sz="700">
                  <a:solidFill>
                    <a:schemeClr val="dk1"/>
                  </a:solidFill>
                  <a:latin typeface="Times New Roman"/>
                  <a:ea typeface="Times New Roman"/>
                  <a:cs typeface="Times New Roman"/>
                  <a:sym typeface="Times New Roman"/>
                </a:endParaRPr>
              </a:p>
            </p:txBody>
          </p:sp>
        </p:grpSp>
        <p:sp>
          <p:nvSpPr>
            <p:cNvPr id="268" name="Google Shape;268;p40"/>
            <p:cNvSpPr txBox="1"/>
            <p:nvPr/>
          </p:nvSpPr>
          <p:spPr>
            <a:xfrm>
              <a:off x="3048165" y="3238867"/>
              <a:ext cx="1285200" cy="379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lt1"/>
                  </a:solidFill>
                  <a:latin typeface="Times New Roman"/>
                  <a:ea typeface="Times New Roman"/>
                  <a:cs typeface="Times New Roman"/>
                  <a:sym typeface="Times New Roman"/>
                </a:rPr>
                <a:t>2017-2018</a:t>
              </a:r>
              <a:endParaRPr sz="1100"/>
            </a:p>
          </p:txBody>
        </p:sp>
      </p:grpSp>
      <p:grpSp>
        <p:nvGrpSpPr>
          <p:cNvPr id="269" name="Google Shape;269;p40"/>
          <p:cNvGrpSpPr/>
          <p:nvPr/>
        </p:nvGrpSpPr>
        <p:grpSpPr>
          <a:xfrm>
            <a:off x="3370198" y="2373016"/>
            <a:ext cx="1217250" cy="544975"/>
            <a:chOff x="4493598" y="3164021"/>
            <a:chExt cx="1623000" cy="726633"/>
          </a:xfrm>
        </p:grpSpPr>
        <p:grpSp>
          <p:nvGrpSpPr>
            <p:cNvPr id="270" name="Google Shape;270;p40"/>
            <p:cNvGrpSpPr/>
            <p:nvPr/>
          </p:nvGrpSpPr>
          <p:grpSpPr>
            <a:xfrm>
              <a:off x="4493598" y="3164021"/>
              <a:ext cx="1623000" cy="726633"/>
              <a:chOff x="4414470" y="3164021"/>
              <a:chExt cx="1623000" cy="726633"/>
            </a:xfrm>
          </p:grpSpPr>
          <p:sp>
            <p:nvSpPr>
              <p:cNvPr id="271" name="Google Shape;271;p40"/>
              <p:cNvSpPr/>
              <p:nvPr/>
            </p:nvSpPr>
            <p:spPr>
              <a:xfrm>
                <a:off x="4414470" y="3164021"/>
                <a:ext cx="1623000" cy="526500"/>
              </a:xfrm>
              <a:prstGeom prst="rect">
                <a:avLst/>
              </a:prstGeom>
              <a:solidFill>
                <a:schemeClr val="accent3"/>
              </a:solidFill>
              <a:ln>
                <a:noFill/>
              </a:ln>
            </p:spPr>
            <p:txBody>
              <a:bodyPr anchorCtr="0" anchor="ctr" bIns="34275" lIns="17150" spcFirstLastPara="1" rIns="17150" wrap="square" tIns="34275">
                <a:noAutofit/>
              </a:bodyPr>
              <a:lstStyle/>
              <a:p>
                <a:pPr indent="0" lvl="0" marL="0" marR="0" rtl="0" algn="ctr">
                  <a:spcBef>
                    <a:spcPts val="0"/>
                  </a:spcBef>
                  <a:spcAft>
                    <a:spcPts val="0"/>
                  </a:spcAft>
                  <a:buNone/>
                </a:pPr>
                <a:r>
                  <a:t/>
                </a:r>
                <a:endParaRPr sz="700">
                  <a:solidFill>
                    <a:schemeClr val="dk1"/>
                  </a:solidFill>
                  <a:latin typeface="Times New Roman"/>
                  <a:ea typeface="Times New Roman"/>
                  <a:cs typeface="Times New Roman"/>
                  <a:sym typeface="Times New Roman"/>
                </a:endParaRPr>
              </a:p>
            </p:txBody>
          </p:sp>
          <p:sp>
            <p:nvSpPr>
              <p:cNvPr id="272" name="Google Shape;272;p40"/>
              <p:cNvSpPr/>
              <p:nvPr/>
            </p:nvSpPr>
            <p:spPr>
              <a:xfrm rot="5400000">
                <a:off x="5114107" y="3629799"/>
                <a:ext cx="223722" cy="297988"/>
              </a:xfrm>
              <a:custGeom>
                <a:rect b="b" l="l" r="r" t="t"/>
                <a:pathLst>
                  <a:path extrusionOk="0" h="21465" w="21600">
                    <a:moveTo>
                      <a:pt x="3545" y="21218"/>
                    </a:moveTo>
                    <a:cubicBezTo>
                      <a:pt x="20611" y="12040"/>
                      <a:pt x="20611" y="12040"/>
                      <a:pt x="20611" y="12040"/>
                    </a:cubicBezTo>
                    <a:cubicBezTo>
                      <a:pt x="21353" y="11672"/>
                      <a:pt x="21600" y="11305"/>
                      <a:pt x="21600" y="10816"/>
                    </a:cubicBezTo>
                    <a:cubicBezTo>
                      <a:pt x="21600" y="10265"/>
                      <a:pt x="21353" y="9776"/>
                      <a:pt x="20611" y="9408"/>
                    </a:cubicBezTo>
                    <a:cubicBezTo>
                      <a:pt x="3545" y="230"/>
                      <a:pt x="3545" y="230"/>
                      <a:pt x="3545" y="230"/>
                    </a:cubicBezTo>
                    <a:cubicBezTo>
                      <a:pt x="2885" y="-76"/>
                      <a:pt x="1896" y="-76"/>
                      <a:pt x="1154" y="230"/>
                    </a:cubicBezTo>
                    <a:cubicBezTo>
                      <a:pt x="412" y="414"/>
                      <a:pt x="0" y="903"/>
                      <a:pt x="0" y="1637"/>
                    </a:cubicBezTo>
                    <a:cubicBezTo>
                      <a:pt x="0" y="19749"/>
                      <a:pt x="0" y="19749"/>
                      <a:pt x="0" y="19749"/>
                    </a:cubicBezTo>
                    <a:cubicBezTo>
                      <a:pt x="0" y="20484"/>
                      <a:pt x="412" y="20973"/>
                      <a:pt x="1154" y="21340"/>
                    </a:cubicBezTo>
                    <a:cubicBezTo>
                      <a:pt x="1896" y="21524"/>
                      <a:pt x="2885" y="21524"/>
                      <a:pt x="3545" y="21218"/>
                    </a:cubicBezTo>
                  </a:path>
                </a:pathLst>
              </a:custGeom>
              <a:solidFill>
                <a:schemeClr val="accent3"/>
              </a:solidFill>
              <a:ln>
                <a:noFill/>
              </a:ln>
            </p:spPr>
            <p:txBody>
              <a:bodyPr anchorCtr="0" anchor="ctr" bIns="34275" lIns="17150" spcFirstLastPara="1" rIns="17150" wrap="square" tIns="34275">
                <a:noAutofit/>
              </a:bodyPr>
              <a:lstStyle/>
              <a:p>
                <a:pPr indent="0" lvl="0" marL="0" marR="0" rtl="0" algn="l">
                  <a:spcBef>
                    <a:spcPts val="0"/>
                  </a:spcBef>
                  <a:spcAft>
                    <a:spcPts val="0"/>
                  </a:spcAft>
                  <a:buNone/>
                </a:pPr>
                <a:r>
                  <a:t/>
                </a:r>
                <a:endParaRPr sz="700">
                  <a:solidFill>
                    <a:schemeClr val="dk1"/>
                  </a:solidFill>
                  <a:latin typeface="Times New Roman"/>
                  <a:ea typeface="Times New Roman"/>
                  <a:cs typeface="Times New Roman"/>
                  <a:sym typeface="Times New Roman"/>
                </a:endParaRPr>
              </a:p>
            </p:txBody>
          </p:sp>
        </p:grpSp>
        <p:sp>
          <p:nvSpPr>
            <p:cNvPr id="273" name="Google Shape;273;p40"/>
            <p:cNvSpPr txBox="1"/>
            <p:nvPr/>
          </p:nvSpPr>
          <p:spPr>
            <a:xfrm>
              <a:off x="4985703" y="3276033"/>
              <a:ext cx="883500" cy="3795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1400">
                  <a:solidFill>
                    <a:schemeClr val="lt1"/>
                  </a:solidFill>
                  <a:latin typeface="Times New Roman"/>
                  <a:ea typeface="Times New Roman"/>
                  <a:cs typeface="Times New Roman"/>
                  <a:sym typeface="Times New Roman"/>
                </a:rPr>
                <a:t>2018</a:t>
              </a:r>
              <a:endParaRPr sz="1100"/>
            </a:p>
          </p:txBody>
        </p:sp>
      </p:grpSp>
      <p:grpSp>
        <p:nvGrpSpPr>
          <p:cNvPr id="274" name="Google Shape;274;p40"/>
          <p:cNvGrpSpPr/>
          <p:nvPr/>
        </p:nvGrpSpPr>
        <p:grpSpPr>
          <a:xfrm>
            <a:off x="4587436" y="2226316"/>
            <a:ext cx="1217250" cy="541575"/>
            <a:chOff x="6116582" y="2968421"/>
            <a:chExt cx="1623000" cy="722100"/>
          </a:xfrm>
        </p:grpSpPr>
        <p:grpSp>
          <p:nvGrpSpPr>
            <p:cNvPr id="275" name="Google Shape;275;p40"/>
            <p:cNvGrpSpPr/>
            <p:nvPr/>
          </p:nvGrpSpPr>
          <p:grpSpPr>
            <a:xfrm>
              <a:off x="6116582" y="2968421"/>
              <a:ext cx="1623000" cy="722100"/>
              <a:chOff x="6037454" y="2968421"/>
              <a:chExt cx="1623000" cy="722100"/>
            </a:xfrm>
          </p:grpSpPr>
          <p:sp>
            <p:nvSpPr>
              <p:cNvPr id="276" name="Google Shape;276;p40"/>
              <p:cNvSpPr/>
              <p:nvPr/>
            </p:nvSpPr>
            <p:spPr>
              <a:xfrm>
                <a:off x="6037454" y="3164021"/>
                <a:ext cx="1623000" cy="526500"/>
              </a:xfrm>
              <a:prstGeom prst="rect">
                <a:avLst/>
              </a:prstGeom>
              <a:solidFill>
                <a:schemeClr val="accent4"/>
              </a:solidFill>
              <a:ln>
                <a:noFill/>
              </a:ln>
            </p:spPr>
            <p:txBody>
              <a:bodyPr anchorCtr="0" anchor="ctr" bIns="34275" lIns="17150" spcFirstLastPara="1" rIns="17150" wrap="square" tIns="34275">
                <a:noAutofit/>
              </a:bodyPr>
              <a:lstStyle/>
              <a:p>
                <a:pPr indent="0" lvl="0" marL="0" marR="0" rtl="0" algn="ctr">
                  <a:spcBef>
                    <a:spcPts val="0"/>
                  </a:spcBef>
                  <a:spcAft>
                    <a:spcPts val="0"/>
                  </a:spcAft>
                  <a:buNone/>
                </a:pPr>
                <a:r>
                  <a:t/>
                </a:r>
                <a:endParaRPr sz="700">
                  <a:solidFill>
                    <a:schemeClr val="dk1"/>
                  </a:solidFill>
                  <a:latin typeface="Times New Roman"/>
                  <a:ea typeface="Times New Roman"/>
                  <a:cs typeface="Times New Roman"/>
                  <a:sym typeface="Times New Roman"/>
                </a:endParaRPr>
              </a:p>
            </p:txBody>
          </p:sp>
          <p:sp>
            <p:nvSpPr>
              <p:cNvPr id="277" name="Google Shape;277;p40"/>
              <p:cNvSpPr/>
              <p:nvPr/>
            </p:nvSpPr>
            <p:spPr>
              <a:xfrm rot="-5400000">
                <a:off x="6708692" y="2931288"/>
                <a:ext cx="223722" cy="297988"/>
              </a:xfrm>
              <a:custGeom>
                <a:rect b="b" l="l" r="r" t="t"/>
                <a:pathLst>
                  <a:path extrusionOk="0" h="21465" w="21600">
                    <a:moveTo>
                      <a:pt x="3545" y="21218"/>
                    </a:moveTo>
                    <a:cubicBezTo>
                      <a:pt x="20611" y="12040"/>
                      <a:pt x="20611" y="12040"/>
                      <a:pt x="20611" y="12040"/>
                    </a:cubicBezTo>
                    <a:cubicBezTo>
                      <a:pt x="21353" y="11672"/>
                      <a:pt x="21600" y="11305"/>
                      <a:pt x="21600" y="10816"/>
                    </a:cubicBezTo>
                    <a:cubicBezTo>
                      <a:pt x="21600" y="10265"/>
                      <a:pt x="21353" y="9776"/>
                      <a:pt x="20611" y="9408"/>
                    </a:cubicBezTo>
                    <a:cubicBezTo>
                      <a:pt x="3545" y="230"/>
                      <a:pt x="3545" y="230"/>
                      <a:pt x="3545" y="230"/>
                    </a:cubicBezTo>
                    <a:cubicBezTo>
                      <a:pt x="2885" y="-76"/>
                      <a:pt x="1896" y="-76"/>
                      <a:pt x="1154" y="230"/>
                    </a:cubicBezTo>
                    <a:cubicBezTo>
                      <a:pt x="412" y="414"/>
                      <a:pt x="0" y="903"/>
                      <a:pt x="0" y="1637"/>
                    </a:cubicBezTo>
                    <a:cubicBezTo>
                      <a:pt x="0" y="19749"/>
                      <a:pt x="0" y="19749"/>
                      <a:pt x="0" y="19749"/>
                    </a:cubicBezTo>
                    <a:cubicBezTo>
                      <a:pt x="0" y="20484"/>
                      <a:pt x="412" y="20973"/>
                      <a:pt x="1154" y="21340"/>
                    </a:cubicBezTo>
                    <a:cubicBezTo>
                      <a:pt x="1896" y="21524"/>
                      <a:pt x="2885" y="21524"/>
                      <a:pt x="3545" y="21218"/>
                    </a:cubicBezTo>
                  </a:path>
                </a:pathLst>
              </a:custGeom>
              <a:solidFill>
                <a:schemeClr val="accent4"/>
              </a:solidFill>
              <a:ln>
                <a:noFill/>
              </a:ln>
            </p:spPr>
            <p:txBody>
              <a:bodyPr anchorCtr="0" anchor="ctr" bIns="34275" lIns="17150" spcFirstLastPara="1" rIns="17150" wrap="square" tIns="34275">
                <a:noAutofit/>
              </a:bodyPr>
              <a:lstStyle/>
              <a:p>
                <a:pPr indent="0" lvl="0" marL="0" marR="0" rtl="0" algn="l">
                  <a:spcBef>
                    <a:spcPts val="0"/>
                  </a:spcBef>
                  <a:spcAft>
                    <a:spcPts val="0"/>
                  </a:spcAft>
                  <a:buNone/>
                </a:pPr>
                <a:r>
                  <a:t/>
                </a:r>
                <a:endParaRPr sz="700">
                  <a:solidFill>
                    <a:schemeClr val="dk1"/>
                  </a:solidFill>
                  <a:latin typeface="Times New Roman"/>
                  <a:ea typeface="Times New Roman"/>
                  <a:cs typeface="Times New Roman"/>
                  <a:sym typeface="Times New Roman"/>
                </a:endParaRPr>
              </a:p>
            </p:txBody>
          </p:sp>
        </p:grpSp>
        <p:sp>
          <p:nvSpPr>
            <p:cNvPr id="278" name="Google Shape;278;p40"/>
            <p:cNvSpPr txBox="1"/>
            <p:nvPr/>
          </p:nvSpPr>
          <p:spPr>
            <a:xfrm>
              <a:off x="6576539" y="3244333"/>
              <a:ext cx="919800" cy="379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lt1"/>
                  </a:solidFill>
                  <a:latin typeface="Times New Roman"/>
                  <a:ea typeface="Times New Roman"/>
                  <a:cs typeface="Times New Roman"/>
                  <a:sym typeface="Times New Roman"/>
                </a:rPr>
                <a:t>2019</a:t>
              </a:r>
              <a:endParaRPr sz="1100"/>
            </a:p>
          </p:txBody>
        </p:sp>
      </p:grpSp>
      <p:grpSp>
        <p:nvGrpSpPr>
          <p:cNvPr id="279" name="Google Shape;279;p40"/>
          <p:cNvGrpSpPr/>
          <p:nvPr/>
        </p:nvGrpSpPr>
        <p:grpSpPr>
          <a:xfrm>
            <a:off x="5805347" y="2373016"/>
            <a:ext cx="1248677" cy="541739"/>
            <a:chOff x="7740462" y="3164021"/>
            <a:chExt cx="1664902" cy="722319"/>
          </a:xfrm>
        </p:grpSpPr>
        <p:grpSp>
          <p:nvGrpSpPr>
            <p:cNvPr id="280" name="Google Shape;280;p40"/>
            <p:cNvGrpSpPr/>
            <p:nvPr/>
          </p:nvGrpSpPr>
          <p:grpSpPr>
            <a:xfrm>
              <a:off x="7740462" y="3164021"/>
              <a:ext cx="1623000" cy="722319"/>
              <a:chOff x="7661334" y="3164021"/>
              <a:chExt cx="1623000" cy="722319"/>
            </a:xfrm>
          </p:grpSpPr>
          <p:sp>
            <p:nvSpPr>
              <p:cNvPr id="281" name="Google Shape;281;p40"/>
              <p:cNvSpPr/>
              <p:nvPr/>
            </p:nvSpPr>
            <p:spPr>
              <a:xfrm>
                <a:off x="7661334" y="3164021"/>
                <a:ext cx="1623000" cy="526500"/>
              </a:xfrm>
              <a:prstGeom prst="rect">
                <a:avLst/>
              </a:prstGeom>
              <a:solidFill>
                <a:schemeClr val="accent5"/>
              </a:solidFill>
              <a:ln>
                <a:noFill/>
              </a:ln>
            </p:spPr>
            <p:txBody>
              <a:bodyPr anchorCtr="0" anchor="ctr" bIns="34275" lIns="17150" spcFirstLastPara="1" rIns="17150" wrap="square" tIns="34275">
                <a:noAutofit/>
              </a:bodyPr>
              <a:lstStyle/>
              <a:p>
                <a:pPr indent="0" lvl="0" marL="0" marR="0" rtl="0" algn="ctr">
                  <a:spcBef>
                    <a:spcPts val="0"/>
                  </a:spcBef>
                  <a:spcAft>
                    <a:spcPts val="0"/>
                  </a:spcAft>
                  <a:buNone/>
                </a:pPr>
                <a:r>
                  <a:t/>
                </a:r>
                <a:endParaRPr sz="700">
                  <a:solidFill>
                    <a:schemeClr val="dk1"/>
                  </a:solidFill>
                  <a:latin typeface="Times New Roman"/>
                  <a:ea typeface="Times New Roman"/>
                  <a:cs typeface="Times New Roman"/>
                  <a:sym typeface="Times New Roman"/>
                </a:endParaRPr>
              </a:p>
            </p:txBody>
          </p:sp>
          <p:sp>
            <p:nvSpPr>
              <p:cNvPr id="282" name="Google Shape;282;p40"/>
              <p:cNvSpPr/>
              <p:nvPr/>
            </p:nvSpPr>
            <p:spPr>
              <a:xfrm rot="5400000">
                <a:off x="8355399" y="3625485"/>
                <a:ext cx="223722" cy="297988"/>
              </a:xfrm>
              <a:custGeom>
                <a:rect b="b" l="l" r="r" t="t"/>
                <a:pathLst>
                  <a:path extrusionOk="0" h="21465" w="21600">
                    <a:moveTo>
                      <a:pt x="3545" y="21218"/>
                    </a:moveTo>
                    <a:cubicBezTo>
                      <a:pt x="20611" y="12040"/>
                      <a:pt x="20611" y="12040"/>
                      <a:pt x="20611" y="12040"/>
                    </a:cubicBezTo>
                    <a:cubicBezTo>
                      <a:pt x="21353" y="11672"/>
                      <a:pt x="21600" y="11305"/>
                      <a:pt x="21600" y="10816"/>
                    </a:cubicBezTo>
                    <a:cubicBezTo>
                      <a:pt x="21600" y="10265"/>
                      <a:pt x="21353" y="9776"/>
                      <a:pt x="20611" y="9408"/>
                    </a:cubicBezTo>
                    <a:cubicBezTo>
                      <a:pt x="3545" y="230"/>
                      <a:pt x="3545" y="230"/>
                      <a:pt x="3545" y="230"/>
                    </a:cubicBezTo>
                    <a:cubicBezTo>
                      <a:pt x="2885" y="-76"/>
                      <a:pt x="1896" y="-76"/>
                      <a:pt x="1154" y="230"/>
                    </a:cubicBezTo>
                    <a:cubicBezTo>
                      <a:pt x="412" y="414"/>
                      <a:pt x="0" y="903"/>
                      <a:pt x="0" y="1637"/>
                    </a:cubicBezTo>
                    <a:cubicBezTo>
                      <a:pt x="0" y="19749"/>
                      <a:pt x="0" y="19749"/>
                      <a:pt x="0" y="19749"/>
                    </a:cubicBezTo>
                    <a:cubicBezTo>
                      <a:pt x="0" y="20484"/>
                      <a:pt x="412" y="20973"/>
                      <a:pt x="1154" y="21340"/>
                    </a:cubicBezTo>
                    <a:cubicBezTo>
                      <a:pt x="1896" y="21524"/>
                      <a:pt x="2885" y="21524"/>
                      <a:pt x="3545" y="21218"/>
                    </a:cubicBezTo>
                  </a:path>
                </a:pathLst>
              </a:custGeom>
              <a:solidFill>
                <a:schemeClr val="accent5"/>
              </a:solidFill>
              <a:ln>
                <a:noFill/>
              </a:ln>
            </p:spPr>
            <p:txBody>
              <a:bodyPr anchorCtr="0" anchor="ctr" bIns="34275" lIns="17150" spcFirstLastPara="1" rIns="17150" wrap="square" tIns="34275">
                <a:noAutofit/>
              </a:bodyPr>
              <a:lstStyle/>
              <a:p>
                <a:pPr indent="0" lvl="0" marL="0" marR="0" rtl="0" algn="l">
                  <a:spcBef>
                    <a:spcPts val="0"/>
                  </a:spcBef>
                  <a:spcAft>
                    <a:spcPts val="0"/>
                  </a:spcAft>
                  <a:buNone/>
                </a:pPr>
                <a:r>
                  <a:t/>
                </a:r>
                <a:endParaRPr sz="700">
                  <a:solidFill>
                    <a:schemeClr val="dk1"/>
                  </a:solidFill>
                  <a:latin typeface="Times New Roman"/>
                  <a:ea typeface="Times New Roman"/>
                  <a:cs typeface="Times New Roman"/>
                  <a:sym typeface="Times New Roman"/>
                </a:endParaRPr>
              </a:p>
            </p:txBody>
          </p:sp>
        </p:grpSp>
        <p:sp>
          <p:nvSpPr>
            <p:cNvPr id="283" name="Google Shape;283;p40"/>
            <p:cNvSpPr txBox="1"/>
            <p:nvPr/>
          </p:nvSpPr>
          <p:spPr>
            <a:xfrm>
              <a:off x="7946765" y="3238867"/>
              <a:ext cx="1458600" cy="379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lt1"/>
                  </a:solidFill>
                  <a:latin typeface="Times New Roman"/>
                  <a:ea typeface="Times New Roman"/>
                  <a:cs typeface="Times New Roman"/>
                  <a:sym typeface="Times New Roman"/>
                </a:rPr>
                <a:t>2019-2020</a:t>
              </a:r>
              <a:endParaRPr sz="1100"/>
            </a:p>
          </p:txBody>
        </p:sp>
      </p:grpSp>
      <p:grpSp>
        <p:nvGrpSpPr>
          <p:cNvPr id="284" name="Google Shape;284;p40"/>
          <p:cNvGrpSpPr/>
          <p:nvPr/>
        </p:nvGrpSpPr>
        <p:grpSpPr>
          <a:xfrm>
            <a:off x="7022596" y="2226315"/>
            <a:ext cx="1629032" cy="541662"/>
            <a:chOff x="9363462" y="2968420"/>
            <a:chExt cx="2172042" cy="722216"/>
          </a:xfrm>
        </p:grpSpPr>
        <p:grpSp>
          <p:nvGrpSpPr>
            <p:cNvPr id="285" name="Google Shape;285;p40"/>
            <p:cNvGrpSpPr/>
            <p:nvPr/>
          </p:nvGrpSpPr>
          <p:grpSpPr>
            <a:xfrm>
              <a:off x="9363462" y="2968420"/>
              <a:ext cx="2172042" cy="722216"/>
              <a:chOff x="9284334" y="2968420"/>
              <a:chExt cx="2172042" cy="722216"/>
            </a:xfrm>
          </p:grpSpPr>
          <p:sp>
            <p:nvSpPr>
              <p:cNvPr id="286" name="Google Shape;286;p40"/>
              <p:cNvSpPr/>
              <p:nvPr/>
            </p:nvSpPr>
            <p:spPr>
              <a:xfrm rot="5400000">
                <a:off x="10107996" y="2342256"/>
                <a:ext cx="524718" cy="2172042"/>
              </a:xfrm>
              <a:custGeom>
                <a:rect b="b" l="l" r="r" t="t"/>
                <a:pathLst>
                  <a:path extrusionOk="0" h="21600" w="21600">
                    <a:moveTo>
                      <a:pt x="10800" y="0"/>
                    </a:moveTo>
                    <a:cubicBezTo>
                      <a:pt x="16765" y="0"/>
                      <a:pt x="21600" y="1168"/>
                      <a:pt x="21600" y="2609"/>
                    </a:cubicBezTo>
                    <a:lnTo>
                      <a:pt x="21600" y="21600"/>
                    </a:lnTo>
                    <a:lnTo>
                      <a:pt x="0" y="21600"/>
                    </a:lnTo>
                    <a:lnTo>
                      <a:pt x="0" y="2609"/>
                    </a:lnTo>
                    <a:cubicBezTo>
                      <a:pt x="0" y="1168"/>
                      <a:pt x="4835" y="0"/>
                      <a:pt x="10800" y="0"/>
                    </a:cubicBezTo>
                    <a:close/>
                  </a:path>
                </a:pathLst>
              </a:custGeom>
              <a:solidFill>
                <a:schemeClr val="accent6"/>
              </a:solidFill>
              <a:ln>
                <a:noFill/>
              </a:ln>
            </p:spPr>
            <p:txBody>
              <a:bodyPr anchorCtr="0" anchor="ctr" bIns="34275" lIns="17150" spcFirstLastPara="1" rIns="17150" wrap="square" tIns="34275">
                <a:noAutofit/>
              </a:bodyPr>
              <a:lstStyle/>
              <a:p>
                <a:pPr indent="0" lvl="0" marL="0" marR="0" rtl="0" algn="ctr">
                  <a:spcBef>
                    <a:spcPts val="0"/>
                  </a:spcBef>
                  <a:spcAft>
                    <a:spcPts val="0"/>
                  </a:spcAft>
                  <a:buNone/>
                </a:pPr>
                <a:r>
                  <a:t/>
                </a:r>
                <a:endParaRPr sz="700">
                  <a:solidFill>
                    <a:schemeClr val="dk1"/>
                  </a:solidFill>
                  <a:latin typeface="Times New Roman"/>
                  <a:ea typeface="Times New Roman"/>
                  <a:cs typeface="Times New Roman"/>
                  <a:sym typeface="Times New Roman"/>
                </a:endParaRPr>
              </a:p>
            </p:txBody>
          </p:sp>
          <p:sp>
            <p:nvSpPr>
              <p:cNvPr id="287" name="Google Shape;287;p40"/>
              <p:cNvSpPr/>
              <p:nvPr/>
            </p:nvSpPr>
            <p:spPr>
              <a:xfrm rot="-5400000">
                <a:off x="10258479" y="2931287"/>
                <a:ext cx="223722" cy="297988"/>
              </a:xfrm>
              <a:custGeom>
                <a:rect b="b" l="l" r="r" t="t"/>
                <a:pathLst>
                  <a:path extrusionOk="0" h="21465" w="21600">
                    <a:moveTo>
                      <a:pt x="3545" y="21218"/>
                    </a:moveTo>
                    <a:cubicBezTo>
                      <a:pt x="20611" y="12040"/>
                      <a:pt x="20611" y="12040"/>
                      <a:pt x="20611" y="12040"/>
                    </a:cubicBezTo>
                    <a:cubicBezTo>
                      <a:pt x="21353" y="11672"/>
                      <a:pt x="21600" y="11305"/>
                      <a:pt x="21600" y="10816"/>
                    </a:cubicBezTo>
                    <a:cubicBezTo>
                      <a:pt x="21600" y="10265"/>
                      <a:pt x="21353" y="9776"/>
                      <a:pt x="20611" y="9408"/>
                    </a:cubicBezTo>
                    <a:cubicBezTo>
                      <a:pt x="3545" y="230"/>
                      <a:pt x="3545" y="230"/>
                      <a:pt x="3545" y="230"/>
                    </a:cubicBezTo>
                    <a:cubicBezTo>
                      <a:pt x="2885" y="-76"/>
                      <a:pt x="1896" y="-76"/>
                      <a:pt x="1154" y="230"/>
                    </a:cubicBezTo>
                    <a:cubicBezTo>
                      <a:pt x="412" y="414"/>
                      <a:pt x="0" y="903"/>
                      <a:pt x="0" y="1637"/>
                    </a:cubicBezTo>
                    <a:cubicBezTo>
                      <a:pt x="0" y="19749"/>
                      <a:pt x="0" y="19749"/>
                      <a:pt x="0" y="19749"/>
                    </a:cubicBezTo>
                    <a:cubicBezTo>
                      <a:pt x="0" y="20484"/>
                      <a:pt x="412" y="20973"/>
                      <a:pt x="1154" y="21340"/>
                    </a:cubicBezTo>
                    <a:cubicBezTo>
                      <a:pt x="1896" y="21524"/>
                      <a:pt x="2885" y="21524"/>
                      <a:pt x="3545" y="21218"/>
                    </a:cubicBezTo>
                  </a:path>
                </a:pathLst>
              </a:custGeom>
              <a:solidFill>
                <a:schemeClr val="accent6"/>
              </a:solidFill>
              <a:ln>
                <a:noFill/>
              </a:ln>
            </p:spPr>
            <p:txBody>
              <a:bodyPr anchorCtr="0" anchor="ctr" bIns="34275" lIns="17150" spcFirstLastPara="1" rIns="17150" wrap="square" tIns="34275">
                <a:noAutofit/>
              </a:bodyPr>
              <a:lstStyle/>
              <a:p>
                <a:pPr indent="0" lvl="0" marL="0" marR="0" rtl="0" algn="l">
                  <a:spcBef>
                    <a:spcPts val="0"/>
                  </a:spcBef>
                  <a:spcAft>
                    <a:spcPts val="0"/>
                  </a:spcAft>
                  <a:buNone/>
                </a:pPr>
                <a:r>
                  <a:t/>
                </a:r>
                <a:endParaRPr sz="700">
                  <a:solidFill>
                    <a:schemeClr val="dk1"/>
                  </a:solidFill>
                  <a:latin typeface="Times New Roman"/>
                  <a:ea typeface="Times New Roman"/>
                  <a:cs typeface="Times New Roman"/>
                  <a:sym typeface="Times New Roman"/>
                </a:endParaRPr>
              </a:p>
            </p:txBody>
          </p:sp>
        </p:grpSp>
        <p:sp>
          <p:nvSpPr>
            <p:cNvPr id="288" name="Google Shape;288;p40"/>
            <p:cNvSpPr txBox="1"/>
            <p:nvPr/>
          </p:nvSpPr>
          <p:spPr>
            <a:xfrm>
              <a:off x="10121462" y="3242567"/>
              <a:ext cx="916500" cy="379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lt1"/>
                  </a:solidFill>
                  <a:latin typeface="Times New Roman"/>
                  <a:ea typeface="Times New Roman"/>
                  <a:cs typeface="Times New Roman"/>
                  <a:sym typeface="Times New Roman"/>
                </a:rPr>
                <a:t>2020</a:t>
              </a:r>
              <a:endParaRPr sz="1100"/>
            </a:p>
          </p:txBody>
        </p:sp>
      </p:grpSp>
      <p:pic>
        <p:nvPicPr>
          <p:cNvPr descr="A picture containing text, clipart, can&#10;&#10;Description automatically generated" id="289" name="Google Shape;289;p40"/>
          <p:cNvPicPr preferRelativeResize="0"/>
          <p:nvPr/>
        </p:nvPicPr>
        <p:blipFill rotWithShape="1">
          <a:blip r:embed="rId3">
            <a:alphaModFix/>
          </a:blip>
          <a:srcRect b="0" l="0" r="0" t="0"/>
          <a:stretch/>
        </p:blipFill>
        <p:spPr>
          <a:xfrm>
            <a:off x="0" y="4427022"/>
            <a:ext cx="1578769" cy="714375"/>
          </a:xfrm>
          <a:prstGeom prst="rect">
            <a:avLst/>
          </a:prstGeom>
          <a:noFill/>
          <a:ln>
            <a:noFill/>
          </a:ln>
        </p:spPr>
      </p:pic>
      <p:pic>
        <p:nvPicPr>
          <p:cNvPr id="290" name="Google Shape;290;p40"/>
          <p:cNvPicPr preferRelativeResize="0"/>
          <p:nvPr/>
        </p:nvPicPr>
        <p:blipFill rotWithShape="1">
          <a:blip r:embed="rId4">
            <a:alphaModFix/>
          </a:blip>
          <a:srcRect b="0" l="0" r="0" t="0"/>
          <a:stretch/>
        </p:blipFill>
        <p:spPr>
          <a:xfrm>
            <a:off x="8350805" y="3806687"/>
            <a:ext cx="558855" cy="1304928"/>
          </a:xfrm>
          <a:prstGeom prst="rect">
            <a:avLst/>
          </a:prstGeom>
          <a:noFill/>
          <a:ln>
            <a:noFill/>
          </a:ln>
        </p:spPr>
      </p:pic>
      <p:sp>
        <p:nvSpPr>
          <p:cNvPr id="291" name="Google Shape;291;p40"/>
          <p:cNvSpPr txBox="1"/>
          <p:nvPr/>
        </p:nvSpPr>
        <p:spPr>
          <a:xfrm>
            <a:off x="4226920" y="1185865"/>
            <a:ext cx="1948500" cy="817200"/>
          </a:xfrm>
          <a:prstGeom prst="rect">
            <a:avLst/>
          </a:prstGeom>
          <a:noFill/>
          <a:ln>
            <a:noFill/>
          </a:ln>
        </p:spPr>
        <p:txBody>
          <a:bodyPr anchorCtr="0" anchor="t" bIns="45725" lIns="91425" spcFirstLastPara="1" rIns="91425" wrap="square" tIns="45725">
            <a:noAutofit/>
          </a:bodyPr>
          <a:lstStyle/>
          <a:p>
            <a:pPr indent="0" lvl="0" marL="0" marR="0" rtl="0" algn="ctr">
              <a:lnSpc>
                <a:spcPct val="150000"/>
              </a:lnSpc>
              <a:spcBef>
                <a:spcPts val="0"/>
              </a:spcBef>
              <a:spcAft>
                <a:spcPts val="0"/>
              </a:spcAft>
              <a:buClr>
                <a:schemeClr val="dk1"/>
              </a:buClr>
              <a:buSzPts val="900"/>
              <a:buFont typeface="Arial"/>
              <a:buNone/>
            </a:pPr>
            <a:r>
              <a:rPr lang="en" sz="900">
                <a:solidFill>
                  <a:schemeClr val="dk1"/>
                </a:solidFill>
                <a:latin typeface="Times New Roman"/>
                <a:ea typeface="Times New Roman"/>
                <a:cs typeface="Times New Roman"/>
                <a:sym typeface="Times New Roman"/>
              </a:rPr>
              <a:t>Government Resolution passed by Maharashtra to make access to land rights for women easier, social security benefits</a:t>
            </a:r>
            <a:endParaRPr sz="1100"/>
          </a:p>
          <a:p>
            <a:pPr indent="0" lvl="0" marL="0" marR="0" rtl="0" algn="ctr">
              <a:lnSpc>
                <a:spcPct val="150000"/>
              </a:lnSpc>
              <a:spcBef>
                <a:spcPts val="200"/>
              </a:spcBef>
              <a:spcAft>
                <a:spcPts val="0"/>
              </a:spcAft>
              <a:buClr>
                <a:schemeClr val="dk1"/>
              </a:buClr>
              <a:buSzPts val="900"/>
              <a:buFont typeface="Arial"/>
              <a:buNone/>
            </a:pPr>
            <a:r>
              <a:t/>
            </a:r>
            <a:endParaRPr sz="900">
              <a:solidFill>
                <a:schemeClr val="dk1"/>
              </a:solidFill>
              <a:latin typeface="Times New Roman"/>
              <a:ea typeface="Times New Roman"/>
              <a:cs typeface="Times New Roman"/>
              <a:sym typeface="Times New Roman"/>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500"/>
                                        <p:tgtEl>
                                          <p:spTgt spid="264"/>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500"/>
                                        <p:tgtEl>
                                          <p:spTgt spid="257"/>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
                                        <p:tgtEl>
                                          <p:spTgt spid="279"/>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500"/>
                                        <p:tgtEl>
                                          <p:spTgt spid="284"/>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500"/>
                                        <p:tgtEl>
                                          <p:spTgt spid="2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494D4"/>
        </a:solidFill>
      </p:bgPr>
    </p:bg>
    <p:spTree>
      <p:nvGrpSpPr>
        <p:cNvPr id="295" name="Shape 295"/>
        <p:cNvGrpSpPr/>
        <p:nvPr/>
      </p:nvGrpSpPr>
      <p:grpSpPr>
        <a:xfrm>
          <a:off x="0" y="0"/>
          <a:ext cx="0" cy="0"/>
          <a:chOff x="0" y="0"/>
          <a:chExt cx="0" cy="0"/>
        </a:xfrm>
      </p:grpSpPr>
      <p:sp>
        <p:nvSpPr>
          <p:cNvPr id="296" name="Google Shape;296;p41"/>
          <p:cNvSpPr txBox="1"/>
          <p:nvPr>
            <p:ph type="ctrTitle"/>
          </p:nvPr>
        </p:nvSpPr>
        <p:spPr>
          <a:xfrm>
            <a:off x="0" y="98125"/>
            <a:ext cx="5297700" cy="6810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011">
                <a:solidFill>
                  <a:srgbClr val="FFFFFF"/>
                </a:solidFill>
                <a:highlight>
                  <a:srgbClr val="0494D4"/>
                </a:highlight>
                <a:latin typeface="Roboto"/>
                <a:ea typeface="Roboto"/>
                <a:cs typeface="Roboto"/>
                <a:sym typeface="Roboto"/>
              </a:rPr>
              <a:t>Tools and Resources</a:t>
            </a:r>
            <a:endParaRPr sz="3011">
              <a:solidFill>
                <a:srgbClr val="FFFFFF"/>
              </a:solidFill>
              <a:highlight>
                <a:srgbClr val="0494D4"/>
              </a:highlight>
              <a:latin typeface="Roboto"/>
              <a:ea typeface="Roboto"/>
              <a:cs typeface="Roboto"/>
              <a:sym typeface="Roboto"/>
            </a:endParaRPr>
          </a:p>
        </p:txBody>
      </p:sp>
      <p:sp>
        <p:nvSpPr>
          <p:cNvPr id="297" name="Google Shape;297;p41"/>
          <p:cNvSpPr txBox="1"/>
          <p:nvPr>
            <p:ph idx="1" type="subTitle"/>
          </p:nvPr>
        </p:nvSpPr>
        <p:spPr>
          <a:xfrm>
            <a:off x="311700" y="1065150"/>
            <a:ext cx="8520600" cy="25251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lt1"/>
              </a:buClr>
              <a:buSzPts val="1800"/>
              <a:buChar char="-"/>
            </a:pPr>
            <a:r>
              <a:rPr lang="en" sz="1800" u="sng">
                <a:solidFill>
                  <a:schemeClr val="lt1"/>
                </a:solidFill>
                <a:hlinkClick r:id="rId3">
                  <a:extLst>
                    <a:ext uri="{A12FA001-AC4F-418D-AE19-62706E023703}">
                      <ahyp:hlinkClr val="tx"/>
                    </a:ext>
                  </a:extLst>
                </a:hlinkClick>
              </a:rPr>
              <a:t>Action Coalitions: Global Acceleration Plan Executive Summary</a:t>
            </a:r>
            <a:endParaRPr sz="1800">
              <a:solidFill>
                <a:schemeClr val="lt1"/>
              </a:solidFill>
            </a:endParaRPr>
          </a:p>
          <a:p>
            <a:pPr indent="-342900" lvl="0" marL="457200" rtl="0" algn="l">
              <a:lnSpc>
                <a:spcPct val="115000"/>
              </a:lnSpc>
              <a:spcBef>
                <a:spcPts val="0"/>
              </a:spcBef>
              <a:spcAft>
                <a:spcPts val="0"/>
              </a:spcAft>
              <a:buClr>
                <a:schemeClr val="lt1"/>
              </a:buClr>
              <a:buSzPts val="1800"/>
              <a:buChar char="-"/>
            </a:pPr>
            <a:r>
              <a:rPr lang="en" sz="1800" u="sng">
                <a:solidFill>
                  <a:schemeClr val="lt1"/>
                </a:solidFill>
                <a:hlinkClick r:id="rId4">
                  <a:extLst>
                    <a:ext uri="{A12FA001-AC4F-418D-AE19-62706E023703}">
                      <ahyp:hlinkClr val="tx"/>
                    </a:ext>
                  </a:extLst>
                </a:hlinkClick>
              </a:rPr>
              <a:t>Economic Justice and Rights: Action Coalition</a:t>
            </a:r>
            <a:endParaRPr sz="1800">
              <a:solidFill>
                <a:schemeClr val="lt1"/>
              </a:solidFill>
            </a:endParaRPr>
          </a:p>
          <a:p>
            <a:pPr indent="-342900" lvl="0" marL="457200" rtl="0" algn="l">
              <a:lnSpc>
                <a:spcPct val="115000"/>
              </a:lnSpc>
              <a:spcBef>
                <a:spcPts val="0"/>
              </a:spcBef>
              <a:spcAft>
                <a:spcPts val="0"/>
              </a:spcAft>
              <a:buClr>
                <a:schemeClr val="lt1"/>
              </a:buClr>
              <a:buSzPts val="1800"/>
              <a:buChar char="-"/>
            </a:pPr>
            <a:r>
              <a:rPr lang="en" sz="1800">
                <a:solidFill>
                  <a:schemeClr val="lt1"/>
                </a:solidFill>
              </a:rPr>
              <a:t>Grind of Work: Ela Bhatt</a:t>
            </a:r>
            <a:endParaRPr sz="1800">
              <a:solidFill>
                <a:schemeClr val="lt1"/>
              </a:solidFill>
            </a:endParaRPr>
          </a:p>
          <a:p>
            <a:pPr indent="-342900" lvl="0" marL="457200" rtl="0" algn="l">
              <a:lnSpc>
                <a:spcPct val="115000"/>
              </a:lnSpc>
              <a:spcBef>
                <a:spcPts val="0"/>
              </a:spcBef>
              <a:spcAft>
                <a:spcPts val="0"/>
              </a:spcAft>
              <a:buClr>
                <a:schemeClr val="lt1"/>
              </a:buClr>
              <a:buSzPts val="1800"/>
              <a:buChar char="-"/>
            </a:pPr>
            <a:r>
              <a:rPr lang="en" sz="1800" u="sng">
                <a:solidFill>
                  <a:schemeClr val="lt1"/>
                </a:solidFill>
                <a:hlinkClick r:id="rId5">
                  <a:extLst>
                    <a:ext uri="{A12FA001-AC4F-418D-AE19-62706E023703}">
                      <ahyp:hlinkClr val="tx"/>
                    </a:ext>
                  </a:extLst>
                </a:hlinkClick>
              </a:rPr>
              <a:t>http://makaam.in/</a:t>
            </a:r>
            <a:r>
              <a:rPr lang="en" sz="1800">
                <a:solidFill>
                  <a:schemeClr val="lt1"/>
                </a:solidFill>
              </a:rPr>
              <a:t> for policy notes</a:t>
            </a:r>
            <a:endParaRPr sz="1800">
              <a:solidFill>
                <a:schemeClr val="lt1"/>
              </a:solidFill>
            </a:endParaRPr>
          </a:p>
          <a:p>
            <a:pPr indent="0" lvl="0" marL="0" rtl="0" algn="l">
              <a:lnSpc>
                <a:spcPct val="115000"/>
              </a:lnSpc>
              <a:spcBef>
                <a:spcPts val="0"/>
              </a:spcBef>
              <a:spcAft>
                <a:spcPts val="0"/>
              </a:spcAft>
              <a:buNone/>
            </a:pPr>
            <a:r>
              <a:t/>
            </a:r>
            <a:endParaRPr sz="1800">
              <a:solidFill>
                <a:schemeClr val="lt1"/>
              </a:solidFill>
            </a:endParaRPr>
          </a:p>
        </p:txBody>
      </p:sp>
      <p:pic>
        <p:nvPicPr>
          <p:cNvPr id="298" name="Google Shape;298;p41"/>
          <p:cNvPicPr preferRelativeResize="0"/>
          <p:nvPr/>
        </p:nvPicPr>
        <p:blipFill>
          <a:blip r:embed="rId6">
            <a:alphaModFix/>
          </a:blip>
          <a:stretch>
            <a:fillRect/>
          </a:stretch>
        </p:blipFill>
        <p:spPr>
          <a:xfrm>
            <a:off x="7567870" y="4290075"/>
            <a:ext cx="1542355" cy="792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494D4"/>
        </a:solidFill>
      </p:bgPr>
    </p:bg>
    <p:spTree>
      <p:nvGrpSpPr>
        <p:cNvPr id="302" name="Shape 302"/>
        <p:cNvGrpSpPr/>
        <p:nvPr/>
      </p:nvGrpSpPr>
      <p:grpSpPr>
        <a:xfrm>
          <a:off x="0" y="0"/>
          <a:ext cx="0" cy="0"/>
          <a:chOff x="0" y="0"/>
          <a:chExt cx="0" cy="0"/>
        </a:xfrm>
      </p:grpSpPr>
      <p:sp>
        <p:nvSpPr>
          <p:cNvPr id="303" name="Google Shape;303;p42"/>
          <p:cNvSpPr txBox="1"/>
          <p:nvPr>
            <p:ph type="ctrTitle"/>
          </p:nvPr>
        </p:nvSpPr>
        <p:spPr>
          <a:xfrm>
            <a:off x="58050" y="1976225"/>
            <a:ext cx="9027900" cy="67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i="1" lang="en" sz="3200">
                <a:solidFill>
                  <a:srgbClr val="FFFFFF"/>
                </a:solidFill>
                <a:highlight>
                  <a:srgbClr val="0494D4"/>
                </a:highlight>
                <a:latin typeface="Georgia"/>
                <a:ea typeface="Georgia"/>
                <a:cs typeface="Georgia"/>
                <a:sym typeface="Georgia"/>
              </a:rPr>
              <a:t>Thank you!</a:t>
            </a:r>
            <a:endParaRPr i="1" sz="3200">
              <a:solidFill>
                <a:srgbClr val="FFFFFF"/>
              </a:solidFill>
              <a:highlight>
                <a:srgbClr val="0494D4"/>
              </a:highlight>
              <a:latin typeface="Georgia"/>
              <a:ea typeface="Georgia"/>
              <a:cs typeface="Georgia"/>
              <a:sym typeface="Georgia"/>
            </a:endParaRPr>
          </a:p>
        </p:txBody>
      </p:sp>
      <p:pic>
        <p:nvPicPr>
          <p:cNvPr id="304" name="Google Shape;304;p42"/>
          <p:cNvPicPr preferRelativeResize="0"/>
          <p:nvPr/>
        </p:nvPicPr>
        <p:blipFill>
          <a:blip r:embed="rId3">
            <a:alphaModFix/>
          </a:blip>
          <a:stretch>
            <a:fillRect/>
          </a:stretch>
        </p:blipFill>
        <p:spPr>
          <a:xfrm>
            <a:off x="6424870" y="4290075"/>
            <a:ext cx="1542355" cy="792600"/>
          </a:xfrm>
          <a:prstGeom prst="rect">
            <a:avLst/>
          </a:prstGeom>
          <a:noFill/>
          <a:ln>
            <a:noFill/>
          </a:ln>
        </p:spPr>
      </p:pic>
      <p:pic>
        <p:nvPicPr>
          <p:cNvPr id="305" name="Google Shape;305;p42"/>
          <p:cNvPicPr preferRelativeResize="0"/>
          <p:nvPr/>
        </p:nvPicPr>
        <p:blipFill>
          <a:blip r:embed="rId4">
            <a:alphaModFix/>
          </a:blip>
          <a:stretch>
            <a:fillRect/>
          </a:stretch>
        </p:blipFill>
        <p:spPr>
          <a:xfrm>
            <a:off x="7869500" y="3899788"/>
            <a:ext cx="1340876" cy="13408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9" name="Shape 309"/>
        <p:cNvGrpSpPr/>
        <p:nvPr/>
      </p:nvGrpSpPr>
      <p:grpSpPr>
        <a:xfrm>
          <a:off x="0" y="0"/>
          <a:ext cx="0" cy="0"/>
          <a:chOff x="0" y="0"/>
          <a:chExt cx="0" cy="0"/>
        </a:xfrm>
      </p:grpSpPr>
      <p:sp>
        <p:nvSpPr>
          <p:cNvPr id="310" name="Google Shape;310;p43"/>
          <p:cNvSpPr txBox="1"/>
          <p:nvPr>
            <p:ph type="ctrTitle"/>
          </p:nvPr>
        </p:nvSpPr>
        <p:spPr>
          <a:xfrm>
            <a:off x="0" y="98125"/>
            <a:ext cx="5662200" cy="6810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3011">
                <a:solidFill>
                  <a:srgbClr val="FFFFFF"/>
                </a:solidFill>
                <a:highlight>
                  <a:srgbClr val="0494D4"/>
                </a:highlight>
                <a:latin typeface="Roboto"/>
                <a:ea typeface="Roboto"/>
                <a:cs typeface="Roboto"/>
                <a:sym typeface="Roboto"/>
              </a:rPr>
              <a:t>Key Action Points of EJR Coalition</a:t>
            </a:r>
            <a:endParaRPr sz="3011">
              <a:solidFill>
                <a:srgbClr val="FFFFFF"/>
              </a:solidFill>
              <a:highlight>
                <a:srgbClr val="0494D4"/>
              </a:highlight>
              <a:latin typeface="Roboto"/>
              <a:ea typeface="Roboto"/>
              <a:cs typeface="Roboto"/>
              <a:sym typeface="Roboto"/>
            </a:endParaRPr>
          </a:p>
        </p:txBody>
      </p:sp>
      <p:sp>
        <p:nvSpPr>
          <p:cNvPr id="311" name="Google Shape;311;p43"/>
          <p:cNvSpPr txBox="1"/>
          <p:nvPr>
            <p:ph idx="1" type="subTitle"/>
          </p:nvPr>
        </p:nvSpPr>
        <p:spPr>
          <a:xfrm>
            <a:off x="0" y="1052900"/>
            <a:ext cx="9144000" cy="31791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1" i="1" lang="en" sz="1800">
                <a:solidFill>
                  <a:schemeClr val="dk1"/>
                </a:solidFill>
                <a:latin typeface="Roboto"/>
                <a:ea typeface="Roboto"/>
                <a:cs typeface="Roboto"/>
                <a:sym typeface="Roboto"/>
              </a:rPr>
              <a:t>Action 1 </a:t>
            </a:r>
            <a:r>
              <a:rPr lang="en" sz="1800">
                <a:solidFill>
                  <a:schemeClr val="dk1"/>
                </a:solidFill>
                <a:latin typeface="Roboto"/>
                <a:ea typeface="Roboto"/>
                <a:cs typeface="Roboto"/>
                <a:sym typeface="Roboto"/>
              </a:rPr>
              <a:t>- Increase women’s economic empowerment by transforming the care economy </a:t>
            </a:r>
            <a:endParaRPr sz="18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8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b="1" i="1" lang="en" sz="1800">
                <a:solidFill>
                  <a:schemeClr val="dk1"/>
                </a:solidFill>
                <a:latin typeface="Roboto"/>
                <a:ea typeface="Roboto"/>
                <a:cs typeface="Roboto"/>
                <a:sym typeface="Roboto"/>
              </a:rPr>
              <a:t>Action 2</a:t>
            </a:r>
            <a:r>
              <a:rPr lang="en" sz="1800">
                <a:solidFill>
                  <a:schemeClr val="dk1"/>
                </a:solidFill>
                <a:latin typeface="Roboto"/>
                <a:ea typeface="Roboto"/>
                <a:cs typeface="Roboto"/>
                <a:sym typeface="Roboto"/>
              </a:rPr>
              <a:t> - Create an enabling legal and policy framework to expand decent work and employment in formal and informal economies </a:t>
            </a:r>
            <a:endParaRPr sz="18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8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b="1" i="1" lang="en" sz="1800">
                <a:solidFill>
                  <a:schemeClr val="dk1"/>
                </a:solidFill>
                <a:latin typeface="Roboto"/>
                <a:ea typeface="Roboto"/>
                <a:cs typeface="Roboto"/>
                <a:sym typeface="Roboto"/>
              </a:rPr>
              <a:t>Action 3</a:t>
            </a:r>
            <a:r>
              <a:rPr lang="en" sz="1800">
                <a:solidFill>
                  <a:schemeClr val="dk1"/>
                </a:solidFill>
                <a:latin typeface="Roboto"/>
                <a:ea typeface="Roboto"/>
                <a:cs typeface="Roboto"/>
                <a:sym typeface="Roboto"/>
              </a:rPr>
              <a:t> - Increase women’s access to and control over productive resources </a:t>
            </a:r>
            <a:endParaRPr sz="18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8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b="1" i="1" lang="en" sz="1800">
                <a:solidFill>
                  <a:schemeClr val="dk1"/>
                </a:solidFill>
                <a:latin typeface="Roboto"/>
                <a:ea typeface="Roboto"/>
                <a:cs typeface="Roboto"/>
                <a:sym typeface="Roboto"/>
              </a:rPr>
              <a:t>Action 4</a:t>
            </a:r>
            <a:r>
              <a:rPr lang="en" sz="1800">
                <a:solidFill>
                  <a:schemeClr val="dk1"/>
                </a:solidFill>
                <a:latin typeface="Roboto"/>
                <a:ea typeface="Roboto"/>
                <a:cs typeface="Roboto"/>
                <a:sym typeface="Roboto"/>
              </a:rPr>
              <a:t> - Promote gender transformative economies and economic stimulus, through quality social protection systems</a:t>
            </a:r>
            <a:endParaRPr sz="1800">
              <a:solidFill>
                <a:schemeClr val="dk1"/>
              </a:solidFill>
              <a:latin typeface="Roboto"/>
              <a:ea typeface="Roboto"/>
              <a:cs typeface="Roboto"/>
              <a:sym typeface="Roboto"/>
            </a:endParaRPr>
          </a:p>
        </p:txBody>
      </p:sp>
      <p:pic>
        <p:nvPicPr>
          <p:cNvPr id="312" name="Google Shape;312;p43"/>
          <p:cNvPicPr preferRelativeResize="0"/>
          <p:nvPr/>
        </p:nvPicPr>
        <p:blipFill>
          <a:blip r:embed="rId3">
            <a:alphaModFix/>
          </a:blip>
          <a:stretch>
            <a:fillRect/>
          </a:stretch>
        </p:blipFill>
        <p:spPr>
          <a:xfrm>
            <a:off x="7567870" y="4290075"/>
            <a:ext cx="1542355" cy="792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494D4"/>
        </a:solidFill>
      </p:bgPr>
    </p:bg>
    <p:spTree>
      <p:nvGrpSpPr>
        <p:cNvPr id="316" name="Shape 316"/>
        <p:cNvGrpSpPr/>
        <p:nvPr/>
      </p:nvGrpSpPr>
      <p:grpSpPr>
        <a:xfrm>
          <a:off x="0" y="0"/>
          <a:ext cx="0" cy="0"/>
          <a:chOff x="0" y="0"/>
          <a:chExt cx="0" cy="0"/>
        </a:xfrm>
      </p:grpSpPr>
      <p:sp>
        <p:nvSpPr>
          <p:cNvPr id="317" name="Google Shape;317;p44"/>
          <p:cNvSpPr txBox="1"/>
          <p:nvPr>
            <p:ph type="ctrTitle"/>
          </p:nvPr>
        </p:nvSpPr>
        <p:spPr>
          <a:xfrm>
            <a:off x="58050" y="2200375"/>
            <a:ext cx="9027900" cy="10371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3000">
                <a:solidFill>
                  <a:srgbClr val="FFFFFF"/>
                </a:solidFill>
                <a:highlight>
                  <a:srgbClr val="0494D4"/>
                </a:highlight>
                <a:latin typeface="Roboto"/>
                <a:ea typeface="Roboto"/>
                <a:cs typeface="Roboto"/>
                <a:sym typeface="Roboto"/>
              </a:rPr>
              <a:t>Today, </a:t>
            </a:r>
            <a:r>
              <a:rPr b="1" lang="en" sz="3000">
                <a:solidFill>
                  <a:srgbClr val="FFFFFF"/>
                </a:solidFill>
                <a:highlight>
                  <a:srgbClr val="0494D4"/>
                </a:highlight>
                <a:latin typeface="Roboto"/>
                <a:ea typeface="Roboto"/>
                <a:cs typeface="Roboto"/>
                <a:sym typeface="Roboto"/>
              </a:rPr>
              <a:t>740 million women </a:t>
            </a:r>
            <a:r>
              <a:rPr lang="en" sz="3000">
                <a:solidFill>
                  <a:srgbClr val="FFFFFF"/>
                </a:solidFill>
                <a:highlight>
                  <a:srgbClr val="0494D4"/>
                </a:highlight>
                <a:latin typeface="Roboto"/>
                <a:ea typeface="Roboto"/>
                <a:cs typeface="Roboto"/>
                <a:sym typeface="Roboto"/>
              </a:rPr>
              <a:t>globally work in the informal sector, where job insecurity, low earnings and harsh working conditions and hours are prevalent</a:t>
            </a:r>
            <a:endParaRPr sz="3000">
              <a:solidFill>
                <a:srgbClr val="FFFFFF"/>
              </a:solidFill>
              <a:highlight>
                <a:srgbClr val="0494D4"/>
              </a:highlight>
              <a:latin typeface="Roboto"/>
              <a:ea typeface="Roboto"/>
              <a:cs typeface="Roboto"/>
              <a:sym typeface="Roboto"/>
            </a:endParaRPr>
          </a:p>
        </p:txBody>
      </p:sp>
      <p:pic>
        <p:nvPicPr>
          <p:cNvPr id="318" name="Google Shape;318;p44"/>
          <p:cNvPicPr preferRelativeResize="0"/>
          <p:nvPr/>
        </p:nvPicPr>
        <p:blipFill>
          <a:blip r:embed="rId3">
            <a:alphaModFix/>
          </a:blip>
          <a:stretch>
            <a:fillRect/>
          </a:stretch>
        </p:blipFill>
        <p:spPr>
          <a:xfrm>
            <a:off x="6424870" y="4290075"/>
            <a:ext cx="1542355" cy="792600"/>
          </a:xfrm>
          <a:prstGeom prst="rect">
            <a:avLst/>
          </a:prstGeom>
          <a:noFill/>
          <a:ln>
            <a:noFill/>
          </a:ln>
        </p:spPr>
      </p:pic>
      <p:pic>
        <p:nvPicPr>
          <p:cNvPr id="319" name="Google Shape;319;p44"/>
          <p:cNvPicPr preferRelativeResize="0"/>
          <p:nvPr/>
        </p:nvPicPr>
        <p:blipFill>
          <a:blip r:embed="rId4">
            <a:alphaModFix/>
          </a:blip>
          <a:stretch>
            <a:fillRect/>
          </a:stretch>
        </p:blipFill>
        <p:spPr>
          <a:xfrm>
            <a:off x="7869500" y="3899800"/>
            <a:ext cx="1340876" cy="13408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494D4"/>
        </a:solidFill>
      </p:bgPr>
    </p:bg>
    <p:spTree>
      <p:nvGrpSpPr>
        <p:cNvPr id="142" name="Shape 142"/>
        <p:cNvGrpSpPr/>
        <p:nvPr/>
      </p:nvGrpSpPr>
      <p:grpSpPr>
        <a:xfrm>
          <a:off x="0" y="0"/>
          <a:ext cx="0" cy="0"/>
          <a:chOff x="0" y="0"/>
          <a:chExt cx="0" cy="0"/>
        </a:xfrm>
      </p:grpSpPr>
      <p:sp>
        <p:nvSpPr>
          <p:cNvPr id="143" name="Google Shape;143;p27"/>
          <p:cNvSpPr txBox="1"/>
          <p:nvPr>
            <p:ph type="ctrTitle"/>
          </p:nvPr>
        </p:nvSpPr>
        <p:spPr>
          <a:xfrm>
            <a:off x="0" y="250525"/>
            <a:ext cx="5297700" cy="6810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011">
                <a:solidFill>
                  <a:srgbClr val="FFFFFF"/>
                </a:solidFill>
                <a:highlight>
                  <a:srgbClr val="0494D4"/>
                </a:highlight>
                <a:latin typeface="Roboto"/>
                <a:ea typeface="Roboto"/>
                <a:cs typeface="Roboto"/>
                <a:sym typeface="Roboto"/>
              </a:rPr>
              <a:t>What is economic justice?</a:t>
            </a:r>
            <a:endParaRPr sz="3011">
              <a:solidFill>
                <a:srgbClr val="FFFFFF"/>
              </a:solidFill>
              <a:highlight>
                <a:srgbClr val="0494D4"/>
              </a:highlight>
              <a:latin typeface="Roboto"/>
              <a:ea typeface="Roboto"/>
              <a:cs typeface="Roboto"/>
              <a:sym typeface="Roboto"/>
            </a:endParaRPr>
          </a:p>
        </p:txBody>
      </p:sp>
      <p:sp>
        <p:nvSpPr>
          <p:cNvPr id="144" name="Google Shape;144;p27"/>
          <p:cNvSpPr txBox="1"/>
          <p:nvPr>
            <p:ph idx="1" type="subTitle"/>
          </p:nvPr>
        </p:nvSpPr>
        <p:spPr>
          <a:xfrm>
            <a:off x="311700" y="1065150"/>
            <a:ext cx="8773800" cy="2764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lt1"/>
                </a:solidFill>
              </a:rPr>
              <a:t>Ec</a:t>
            </a:r>
            <a:r>
              <a:rPr lang="en" sz="2000">
                <a:solidFill>
                  <a:schemeClr val="lt1"/>
                </a:solidFill>
                <a:latin typeface="Roboto"/>
                <a:ea typeface="Roboto"/>
                <a:cs typeface="Roboto"/>
                <a:sym typeface="Roboto"/>
              </a:rPr>
              <a:t>onomic justice and rights refer to how economic and political systems are designed, how their benefits or costs are distributed, and how institutions are held accountable for the economic outcomes they generate. </a:t>
            </a:r>
            <a:endParaRPr sz="2000">
              <a:solidFill>
                <a:schemeClr val="lt1"/>
              </a:solidFill>
              <a:latin typeface="Roboto"/>
              <a:ea typeface="Roboto"/>
              <a:cs typeface="Roboto"/>
              <a:sym typeface="Roboto"/>
            </a:endParaRPr>
          </a:p>
          <a:p>
            <a:pPr indent="0" lvl="0" marL="0" rtl="0" algn="l">
              <a:lnSpc>
                <a:spcPct val="115000"/>
              </a:lnSpc>
              <a:spcBef>
                <a:spcPts val="0"/>
              </a:spcBef>
              <a:spcAft>
                <a:spcPts val="0"/>
              </a:spcAft>
              <a:buNone/>
            </a:pPr>
            <a:r>
              <a:t/>
            </a:r>
            <a:endParaRPr sz="2000">
              <a:solidFill>
                <a:schemeClr val="lt1"/>
              </a:solidFill>
              <a:latin typeface="Roboto"/>
              <a:ea typeface="Roboto"/>
              <a:cs typeface="Roboto"/>
              <a:sym typeface="Roboto"/>
            </a:endParaRPr>
          </a:p>
          <a:p>
            <a:pPr indent="0" lvl="0" marL="0" rtl="0" algn="l">
              <a:lnSpc>
                <a:spcPct val="115000"/>
              </a:lnSpc>
              <a:spcBef>
                <a:spcPts val="0"/>
              </a:spcBef>
              <a:spcAft>
                <a:spcPts val="0"/>
              </a:spcAft>
              <a:buNone/>
            </a:pPr>
            <a:r>
              <a:rPr lang="en" sz="2000">
                <a:solidFill>
                  <a:schemeClr val="lt1"/>
                </a:solidFill>
                <a:latin typeface="Roboto"/>
                <a:ea typeface="Roboto"/>
                <a:cs typeface="Roboto"/>
                <a:sym typeface="Roboto"/>
              </a:rPr>
              <a:t>This theme encompasses the full spectrum of paid and unpaid labor and women’s access to and control over productive resources and economic opportunities, and addresses macro and microeconomic factors that reinforce gender inequalities, and how women and girls often lack the rights and access to economic opportunities. </a:t>
            </a:r>
            <a:endParaRPr sz="2000">
              <a:solidFill>
                <a:schemeClr val="lt1"/>
              </a:solidFill>
              <a:latin typeface="Roboto"/>
              <a:ea typeface="Roboto"/>
              <a:cs typeface="Roboto"/>
              <a:sym typeface="Roboto"/>
            </a:endParaRPr>
          </a:p>
        </p:txBody>
      </p:sp>
      <p:pic>
        <p:nvPicPr>
          <p:cNvPr id="145" name="Google Shape;145;p27"/>
          <p:cNvPicPr preferRelativeResize="0"/>
          <p:nvPr/>
        </p:nvPicPr>
        <p:blipFill>
          <a:blip r:embed="rId3">
            <a:alphaModFix/>
          </a:blip>
          <a:stretch>
            <a:fillRect/>
          </a:stretch>
        </p:blipFill>
        <p:spPr>
          <a:xfrm>
            <a:off x="7567870" y="4290075"/>
            <a:ext cx="1542355" cy="792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494D4"/>
        </a:solidFill>
      </p:bgPr>
    </p:bg>
    <p:spTree>
      <p:nvGrpSpPr>
        <p:cNvPr id="323" name="Shape 323"/>
        <p:cNvGrpSpPr/>
        <p:nvPr/>
      </p:nvGrpSpPr>
      <p:grpSpPr>
        <a:xfrm>
          <a:off x="0" y="0"/>
          <a:ext cx="0" cy="0"/>
          <a:chOff x="0" y="0"/>
          <a:chExt cx="0" cy="0"/>
        </a:xfrm>
      </p:grpSpPr>
      <p:sp>
        <p:nvSpPr>
          <p:cNvPr id="324" name="Google Shape;324;p45"/>
          <p:cNvSpPr txBox="1"/>
          <p:nvPr>
            <p:ph type="ctrTitle"/>
          </p:nvPr>
        </p:nvSpPr>
        <p:spPr>
          <a:xfrm>
            <a:off x="58050" y="2200375"/>
            <a:ext cx="9027900" cy="10371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3000">
                <a:solidFill>
                  <a:srgbClr val="FFFFFF"/>
                </a:solidFill>
                <a:highlight>
                  <a:srgbClr val="0494D4"/>
                </a:highlight>
                <a:latin typeface="Roboto"/>
                <a:ea typeface="Roboto"/>
                <a:cs typeface="Roboto"/>
                <a:sym typeface="Roboto"/>
              </a:rPr>
              <a:t>The gender gap in labor force participation BEFORE COVID-19 has not shifted in 30 years. For three decades it has stagnated at </a:t>
            </a:r>
            <a:r>
              <a:rPr b="1" lang="en" sz="3000">
                <a:solidFill>
                  <a:srgbClr val="FFFFFF"/>
                </a:solidFill>
                <a:highlight>
                  <a:srgbClr val="0494D4"/>
                </a:highlight>
                <a:latin typeface="Roboto"/>
                <a:ea typeface="Roboto"/>
                <a:cs typeface="Roboto"/>
                <a:sym typeface="Roboto"/>
              </a:rPr>
              <a:t>31 percentage</a:t>
            </a:r>
            <a:r>
              <a:rPr lang="en" sz="3000">
                <a:solidFill>
                  <a:srgbClr val="FFFFFF"/>
                </a:solidFill>
                <a:highlight>
                  <a:srgbClr val="0494D4"/>
                </a:highlight>
                <a:latin typeface="Roboto"/>
                <a:ea typeface="Roboto"/>
                <a:cs typeface="Roboto"/>
                <a:sym typeface="Roboto"/>
              </a:rPr>
              <a:t> point gap.</a:t>
            </a:r>
            <a:endParaRPr sz="3000">
              <a:solidFill>
                <a:srgbClr val="FFFFFF"/>
              </a:solidFill>
              <a:highlight>
                <a:srgbClr val="0494D4"/>
              </a:highlight>
              <a:latin typeface="Roboto"/>
              <a:ea typeface="Roboto"/>
              <a:cs typeface="Roboto"/>
              <a:sym typeface="Roboto"/>
            </a:endParaRPr>
          </a:p>
        </p:txBody>
      </p:sp>
      <p:pic>
        <p:nvPicPr>
          <p:cNvPr id="325" name="Google Shape;325;p45"/>
          <p:cNvPicPr preferRelativeResize="0"/>
          <p:nvPr/>
        </p:nvPicPr>
        <p:blipFill>
          <a:blip r:embed="rId3">
            <a:alphaModFix/>
          </a:blip>
          <a:stretch>
            <a:fillRect/>
          </a:stretch>
        </p:blipFill>
        <p:spPr>
          <a:xfrm>
            <a:off x="6424870" y="4290075"/>
            <a:ext cx="1542355" cy="792600"/>
          </a:xfrm>
          <a:prstGeom prst="rect">
            <a:avLst/>
          </a:prstGeom>
          <a:noFill/>
          <a:ln>
            <a:noFill/>
          </a:ln>
        </p:spPr>
      </p:pic>
      <p:pic>
        <p:nvPicPr>
          <p:cNvPr id="326" name="Google Shape;326;p45"/>
          <p:cNvPicPr preferRelativeResize="0"/>
          <p:nvPr/>
        </p:nvPicPr>
        <p:blipFill>
          <a:blip r:embed="rId4">
            <a:alphaModFix/>
          </a:blip>
          <a:stretch>
            <a:fillRect/>
          </a:stretch>
        </p:blipFill>
        <p:spPr>
          <a:xfrm>
            <a:off x="7869500" y="3883200"/>
            <a:ext cx="1340876" cy="13408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9" name="Shape 149"/>
        <p:cNvGrpSpPr/>
        <p:nvPr/>
      </p:nvGrpSpPr>
      <p:grpSpPr>
        <a:xfrm>
          <a:off x="0" y="0"/>
          <a:ext cx="0" cy="0"/>
          <a:chOff x="0" y="0"/>
          <a:chExt cx="0" cy="0"/>
        </a:xfrm>
      </p:grpSpPr>
      <p:sp>
        <p:nvSpPr>
          <p:cNvPr id="150" name="Google Shape;150;p28"/>
          <p:cNvSpPr txBox="1"/>
          <p:nvPr>
            <p:ph type="ctrTitle"/>
          </p:nvPr>
        </p:nvSpPr>
        <p:spPr>
          <a:xfrm>
            <a:off x="0" y="-84075"/>
            <a:ext cx="5662200" cy="6810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3011">
                <a:solidFill>
                  <a:srgbClr val="FFFFFF"/>
                </a:solidFill>
                <a:highlight>
                  <a:srgbClr val="0494D4"/>
                </a:highlight>
                <a:latin typeface="Roboto"/>
                <a:ea typeface="Roboto"/>
                <a:cs typeface="Roboto"/>
                <a:sym typeface="Roboto"/>
              </a:rPr>
              <a:t>Key Action Points of EJR Coalition</a:t>
            </a:r>
            <a:endParaRPr sz="3011">
              <a:solidFill>
                <a:srgbClr val="FFFFFF"/>
              </a:solidFill>
              <a:highlight>
                <a:srgbClr val="0494D4"/>
              </a:highlight>
              <a:latin typeface="Roboto"/>
              <a:ea typeface="Roboto"/>
              <a:cs typeface="Roboto"/>
              <a:sym typeface="Roboto"/>
            </a:endParaRPr>
          </a:p>
        </p:txBody>
      </p:sp>
      <p:sp>
        <p:nvSpPr>
          <p:cNvPr id="151" name="Google Shape;151;p28"/>
          <p:cNvSpPr txBox="1"/>
          <p:nvPr>
            <p:ph idx="1" type="subTitle"/>
          </p:nvPr>
        </p:nvSpPr>
        <p:spPr>
          <a:xfrm>
            <a:off x="76200" y="640550"/>
            <a:ext cx="9144000" cy="4120500"/>
          </a:xfrm>
          <a:prstGeom prst="rect">
            <a:avLst/>
          </a:prstGeom>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None/>
            </a:pPr>
            <a:r>
              <a:rPr b="1" i="1" lang="en" sz="1200">
                <a:solidFill>
                  <a:schemeClr val="dk1"/>
                </a:solidFill>
                <a:latin typeface="Roboto"/>
                <a:ea typeface="Roboto"/>
                <a:cs typeface="Roboto"/>
                <a:sym typeface="Roboto"/>
              </a:rPr>
              <a:t>Action 1 </a:t>
            </a:r>
            <a:r>
              <a:rPr lang="en" sz="1200">
                <a:solidFill>
                  <a:schemeClr val="dk1"/>
                </a:solidFill>
                <a:latin typeface="Roboto"/>
                <a:ea typeface="Roboto"/>
                <a:cs typeface="Roboto"/>
                <a:sym typeface="Roboto"/>
              </a:rPr>
              <a:t>- </a:t>
            </a:r>
            <a:r>
              <a:rPr lang="en" sz="1200">
                <a:solidFill>
                  <a:schemeClr val="dk1"/>
                </a:solidFill>
                <a:latin typeface="Roboto"/>
                <a:ea typeface="Roboto"/>
                <a:cs typeface="Roboto"/>
                <a:sym typeface="Roboto"/>
              </a:rPr>
              <a:t>By 2026, increase the number of countries with a comprehensive set of measures including through investments in gender-responsive public and private quality care services, law and policy reforms and </a:t>
            </a:r>
            <a:r>
              <a:rPr lang="en" sz="1200">
                <a:solidFill>
                  <a:schemeClr val="dk1"/>
                </a:solidFill>
                <a:highlight>
                  <a:schemeClr val="accent6"/>
                </a:highlight>
                <a:latin typeface="Roboto"/>
                <a:ea typeface="Roboto"/>
                <a:cs typeface="Roboto"/>
                <a:sym typeface="Roboto"/>
              </a:rPr>
              <a:t>the creation of up to 80 million decent care jobs to recognize, reduce and redistribute unpaid care work</a:t>
            </a:r>
            <a:r>
              <a:rPr lang="en" sz="1200">
                <a:solidFill>
                  <a:schemeClr val="dk1"/>
                </a:solidFill>
                <a:latin typeface="Roboto"/>
                <a:ea typeface="Roboto"/>
                <a:cs typeface="Roboto"/>
                <a:sym typeface="Roboto"/>
              </a:rPr>
              <a:t> and reward and represent care workers, while guaranteeing their labour rights. </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b="1" i="1" lang="en" sz="1200">
                <a:solidFill>
                  <a:schemeClr val="dk1"/>
                </a:solidFill>
                <a:latin typeface="Roboto"/>
                <a:ea typeface="Roboto"/>
                <a:cs typeface="Roboto"/>
                <a:sym typeface="Roboto"/>
              </a:rPr>
              <a:t>Action 2</a:t>
            </a:r>
            <a:r>
              <a:rPr lang="en" sz="1200">
                <a:solidFill>
                  <a:schemeClr val="dk1"/>
                </a:solidFill>
                <a:latin typeface="Roboto"/>
                <a:ea typeface="Roboto"/>
                <a:cs typeface="Roboto"/>
                <a:sym typeface="Roboto"/>
              </a:rPr>
              <a:t> - Create </a:t>
            </a:r>
            <a:r>
              <a:rPr lang="en" sz="1200">
                <a:solidFill>
                  <a:schemeClr val="dk1"/>
                </a:solidFill>
                <a:highlight>
                  <a:srgbClr val="FFFF00"/>
                </a:highlight>
                <a:latin typeface="Roboto"/>
                <a:ea typeface="Roboto"/>
                <a:cs typeface="Roboto"/>
                <a:sym typeface="Roboto"/>
              </a:rPr>
              <a:t>an enabling legal and policy environment and engage women to expand decent work</a:t>
            </a:r>
            <a:r>
              <a:rPr lang="en" sz="1200">
                <a:solidFill>
                  <a:schemeClr val="dk1"/>
                </a:solidFill>
                <a:latin typeface="Roboto"/>
                <a:ea typeface="Roboto"/>
                <a:cs typeface="Roboto"/>
                <a:sym typeface="Roboto"/>
              </a:rPr>
              <a:t> in the formal and informal economy to reduce the number of working women living in poverty by 2026. </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b="1" i="1" lang="en" sz="1200">
                <a:solidFill>
                  <a:schemeClr val="dk1"/>
                </a:solidFill>
                <a:latin typeface="Roboto"/>
                <a:ea typeface="Roboto"/>
                <a:cs typeface="Roboto"/>
                <a:sym typeface="Roboto"/>
              </a:rPr>
              <a:t>Action 3</a:t>
            </a:r>
            <a:r>
              <a:rPr lang="en" sz="1200">
                <a:solidFill>
                  <a:schemeClr val="dk1"/>
                </a:solidFill>
                <a:latin typeface="Roboto"/>
                <a:ea typeface="Roboto"/>
                <a:cs typeface="Roboto"/>
                <a:sym typeface="Roboto"/>
              </a:rPr>
              <a:t> - Expand </a:t>
            </a:r>
            <a:r>
              <a:rPr lang="en" sz="1200">
                <a:solidFill>
                  <a:schemeClr val="dk1"/>
                </a:solidFill>
                <a:highlight>
                  <a:schemeClr val="accent6"/>
                </a:highlight>
                <a:latin typeface="Roboto"/>
                <a:ea typeface="Roboto"/>
                <a:cs typeface="Roboto"/>
                <a:sym typeface="Roboto"/>
              </a:rPr>
              <a:t>women’s access to and control over productive resources</a:t>
            </a:r>
            <a:r>
              <a:rPr lang="en" sz="1200">
                <a:solidFill>
                  <a:schemeClr val="dk1"/>
                </a:solidFill>
                <a:latin typeface="Roboto"/>
                <a:ea typeface="Roboto"/>
                <a:cs typeface="Roboto"/>
                <a:sym typeface="Roboto"/>
              </a:rPr>
              <a:t> through increasing access to and control over land, gender-responsive financial products and services, and the number of firms owned by women by 2026. In doing so, </a:t>
            </a:r>
            <a:endParaRPr sz="1200">
              <a:solidFill>
                <a:schemeClr val="dk1"/>
              </a:solidFill>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Secure access to ownership and control over land and housing is increased for 7 million women;</a:t>
            </a:r>
            <a:endParaRPr sz="1200">
              <a:solidFill>
                <a:schemeClr val="dk1"/>
              </a:solidFill>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The gender gap in women’s financial inclusion is reduced to 6% by increasing both formal and informal financial inclusion; </a:t>
            </a:r>
            <a:endParaRPr sz="1200">
              <a:solidFill>
                <a:schemeClr val="dk1"/>
              </a:solidFill>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The number of women's economic empowerment national programs integrating digital financial services and participation through gender-responsive platforms is increased by at least 50%; </a:t>
            </a:r>
            <a:endParaRPr sz="1200">
              <a:solidFill>
                <a:schemeClr val="dk1"/>
              </a:solidFill>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The number of firms owned by women is increased by 25%. </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b="1" i="1" lang="en" sz="1200">
                <a:solidFill>
                  <a:schemeClr val="dk1"/>
                </a:solidFill>
                <a:latin typeface="Roboto"/>
                <a:ea typeface="Roboto"/>
                <a:cs typeface="Roboto"/>
                <a:sym typeface="Roboto"/>
              </a:rPr>
              <a:t>Action 4</a:t>
            </a:r>
            <a:r>
              <a:rPr lang="en" sz="1200">
                <a:solidFill>
                  <a:schemeClr val="dk1"/>
                </a:solidFill>
                <a:latin typeface="Roboto"/>
                <a:ea typeface="Roboto"/>
                <a:cs typeface="Roboto"/>
                <a:sym typeface="Roboto"/>
              </a:rPr>
              <a:t> - </a:t>
            </a:r>
            <a:r>
              <a:rPr lang="en" sz="1200">
                <a:solidFill>
                  <a:schemeClr val="dk1"/>
                </a:solidFill>
                <a:latin typeface="Roboto"/>
                <a:ea typeface="Roboto"/>
                <a:cs typeface="Roboto"/>
                <a:sym typeface="Roboto"/>
              </a:rPr>
              <a:t>Design and implement gender-responsive macro-economic plans, budget reforms and stimulus packages so that the number of women and girls living in poverty is reduced by 85 million including through </a:t>
            </a:r>
            <a:r>
              <a:rPr lang="en" sz="1200">
                <a:solidFill>
                  <a:schemeClr val="dk1"/>
                </a:solidFill>
                <a:highlight>
                  <a:schemeClr val="accent6"/>
                </a:highlight>
                <a:latin typeface="Roboto"/>
                <a:ea typeface="Roboto"/>
                <a:cs typeface="Roboto"/>
                <a:sym typeface="Roboto"/>
              </a:rPr>
              <a:t>quality public social protection floors and systems by 2026</a:t>
            </a:r>
            <a:r>
              <a:rPr lang="en" sz="1200">
                <a:solidFill>
                  <a:schemeClr val="dk1"/>
                </a:solidFill>
                <a:latin typeface="Roboto"/>
                <a:ea typeface="Roboto"/>
                <a:cs typeface="Roboto"/>
                <a:sym typeface="Roboto"/>
              </a:rPr>
              <a:t>. </a:t>
            </a:r>
            <a:endParaRPr sz="1200">
              <a:solidFill>
                <a:schemeClr val="dk1"/>
              </a:solidFill>
              <a:latin typeface="Roboto"/>
              <a:ea typeface="Roboto"/>
              <a:cs typeface="Roboto"/>
              <a:sym typeface="Roboto"/>
            </a:endParaRPr>
          </a:p>
        </p:txBody>
      </p:sp>
      <p:pic>
        <p:nvPicPr>
          <p:cNvPr id="152" name="Google Shape;152;p28"/>
          <p:cNvPicPr preferRelativeResize="0"/>
          <p:nvPr/>
        </p:nvPicPr>
        <p:blipFill>
          <a:blip r:embed="rId3">
            <a:alphaModFix/>
          </a:blip>
          <a:stretch>
            <a:fillRect/>
          </a:stretch>
        </p:blipFill>
        <p:spPr>
          <a:xfrm>
            <a:off x="7567870" y="4350900"/>
            <a:ext cx="1542355" cy="792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494D4"/>
        </a:solidFill>
      </p:bgPr>
    </p:bg>
    <p:spTree>
      <p:nvGrpSpPr>
        <p:cNvPr id="156" name="Shape 156"/>
        <p:cNvGrpSpPr/>
        <p:nvPr/>
      </p:nvGrpSpPr>
      <p:grpSpPr>
        <a:xfrm>
          <a:off x="0" y="0"/>
          <a:ext cx="0" cy="0"/>
          <a:chOff x="0" y="0"/>
          <a:chExt cx="0" cy="0"/>
        </a:xfrm>
      </p:grpSpPr>
      <p:sp>
        <p:nvSpPr>
          <p:cNvPr id="157" name="Google Shape;157;p29"/>
          <p:cNvSpPr txBox="1"/>
          <p:nvPr>
            <p:ph type="ctrTitle"/>
          </p:nvPr>
        </p:nvSpPr>
        <p:spPr>
          <a:xfrm>
            <a:off x="152400" y="215875"/>
            <a:ext cx="8860200" cy="9441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3011">
                <a:solidFill>
                  <a:srgbClr val="FFFFFF"/>
                </a:solidFill>
                <a:highlight>
                  <a:srgbClr val="0494D4"/>
                </a:highlight>
                <a:latin typeface="Roboto"/>
                <a:ea typeface="Roboto"/>
                <a:cs typeface="Roboto"/>
                <a:sym typeface="Roboto"/>
              </a:rPr>
              <a:t>Poll: Which Action you would like to begin working upon in your region?</a:t>
            </a:r>
            <a:endParaRPr sz="3011">
              <a:solidFill>
                <a:srgbClr val="FFFFFF"/>
              </a:solidFill>
              <a:highlight>
                <a:srgbClr val="0494D4"/>
              </a:highlight>
              <a:latin typeface="Roboto"/>
              <a:ea typeface="Roboto"/>
              <a:cs typeface="Roboto"/>
              <a:sym typeface="Roboto"/>
            </a:endParaRPr>
          </a:p>
        </p:txBody>
      </p:sp>
      <p:sp>
        <p:nvSpPr>
          <p:cNvPr id="158" name="Google Shape;158;p29"/>
          <p:cNvSpPr txBox="1"/>
          <p:nvPr>
            <p:ph idx="1" type="subTitle"/>
          </p:nvPr>
        </p:nvSpPr>
        <p:spPr>
          <a:xfrm>
            <a:off x="0" y="1751875"/>
            <a:ext cx="9144000" cy="3179100"/>
          </a:xfrm>
          <a:prstGeom prst="rect">
            <a:avLst/>
          </a:prstGeom>
        </p:spPr>
        <p:txBody>
          <a:bodyPr anchorCtr="0" anchor="t" bIns="91425" lIns="91425" spcFirstLastPara="1" rIns="91425" wrap="square" tIns="91425">
            <a:normAutofit/>
          </a:bodyPr>
          <a:lstStyle/>
          <a:p>
            <a:pPr indent="0" lvl="0" marL="0" rtl="0" algn="ctr">
              <a:lnSpc>
                <a:spcPct val="115000"/>
              </a:lnSpc>
              <a:spcBef>
                <a:spcPts val="0"/>
              </a:spcBef>
              <a:spcAft>
                <a:spcPts val="0"/>
              </a:spcAft>
              <a:buNone/>
            </a:pPr>
            <a:r>
              <a:rPr lang="en" sz="3900">
                <a:solidFill>
                  <a:schemeClr val="lt1"/>
                </a:solidFill>
                <a:latin typeface="Roboto"/>
                <a:ea typeface="Roboto"/>
                <a:cs typeface="Roboto"/>
                <a:sym typeface="Roboto"/>
              </a:rPr>
              <a:t>Open Menti.com</a:t>
            </a:r>
            <a:endParaRPr sz="3900">
              <a:solidFill>
                <a:schemeClr val="lt1"/>
              </a:solidFill>
              <a:latin typeface="Roboto"/>
              <a:ea typeface="Roboto"/>
              <a:cs typeface="Roboto"/>
              <a:sym typeface="Roboto"/>
            </a:endParaRPr>
          </a:p>
          <a:p>
            <a:pPr indent="0" lvl="0" marL="0" rtl="0" algn="ctr">
              <a:lnSpc>
                <a:spcPct val="115000"/>
              </a:lnSpc>
              <a:spcBef>
                <a:spcPts val="0"/>
              </a:spcBef>
              <a:spcAft>
                <a:spcPts val="0"/>
              </a:spcAft>
              <a:buNone/>
            </a:pPr>
            <a:r>
              <a:rPr lang="en" sz="3900">
                <a:solidFill>
                  <a:schemeClr val="lt1"/>
                </a:solidFill>
                <a:latin typeface="Roboto"/>
                <a:ea typeface="Roboto"/>
                <a:cs typeface="Roboto"/>
                <a:sym typeface="Roboto"/>
              </a:rPr>
              <a:t>Input access code: </a:t>
            </a:r>
            <a:r>
              <a:rPr b="1" lang="en" sz="3900">
                <a:solidFill>
                  <a:schemeClr val="lt1"/>
                </a:solidFill>
              </a:rPr>
              <a:t>3995 1523</a:t>
            </a:r>
            <a:endParaRPr sz="5100">
              <a:solidFill>
                <a:schemeClr val="lt1"/>
              </a:solidFill>
              <a:latin typeface="Roboto"/>
              <a:ea typeface="Roboto"/>
              <a:cs typeface="Roboto"/>
              <a:sym typeface="Roboto"/>
            </a:endParaRPr>
          </a:p>
          <a:p>
            <a:pPr indent="0" lvl="0" marL="0" rtl="0" algn="ctr">
              <a:lnSpc>
                <a:spcPct val="115000"/>
              </a:lnSpc>
              <a:spcBef>
                <a:spcPts val="0"/>
              </a:spcBef>
              <a:spcAft>
                <a:spcPts val="0"/>
              </a:spcAft>
              <a:buNone/>
            </a:pPr>
            <a:r>
              <a:t/>
            </a:r>
            <a:endParaRPr sz="3900">
              <a:solidFill>
                <a:schemeClr val="dk1"/>
              </a:solidFill>
              <a:latin typeface="Roboto"/>
              <a:ea typeface="Roboto"/>
              <a:cs typeface="Roboto"/>
              <a:sym typeface="Roboto"/>
            </a:endParaRPr>
          </a:p>
        </p:txBody>
      </p:sp>
      <p:pic>
        <p:nvPicPr>
          <p:cNvPr id="159" name="Google Shape;159;p29"/>
          <p:cNvPicPr preferRelativeResize="0"/>
          <p:nvPr/>
        </p:nvPicPr>
        <p:blipFill>
          <a:blip r:embed="rId3">
            <a:alphaModFix/>
          </a:blip>
          <a:stretch>
            <a:fillRect/>
          </a:stretch>
        </p:blipFill>
        <p:spPr>
          <a:xfrm>
            <a:off x="7567870" y="4290075"/>
            <a:ext cx="1542355" cy="792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494D4"/>
        </a:solidFill>
      </p:bgPr>
    </p:bg>
    <p:spTree>
      <p:nvGrpSpPr>
        <p:cNvPr id="163" name="Shape 163"/>
        <p:cNvGrpSpPr/>
        <p:nvPr/>
      </p:nvGrpSpPr>
      <p:grpSpPr>
        <a:xfrm>
          <a:off x="0" y="0"/>
          <a:ext cx="0" cy="0"/>
          <a:chOff x="0" y="0"/>
          <a:chExt cx="0" cy="0"/>
        </a:xfrm>
      </p:grpSpPr>
      <p:sp>
        <p:nvSpPr>
          <p:cNvPr id="164" name="Google Shape;164;p30"/>
          <p:cNvSpPr txBox="1"/>
          <p:nvPr>
            <p:ph type="ctrTitle"/>
          </p:nvPr>
        </p:nvSpPr>
        <p:spPr>
          <a:xfrm>
            <a:off x="0" y="3092050"/>
            <a:ext cx="9027900" cy="10371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3000">
                <a:solidFill>
                  <a:schemeClr val="lt1"/>
                </a:solidFill>
                <a:highlight>
                  <a:srgbClr val="0494D4"/>
                </a:highlight>
                <a:latin typeface="Roboto"/>
                <a:ea typeface="Roboto"/>
                <a:cs typeface="Roboto"/>
                <a:sym typeface="Roboto"/>
              </a:rPr>
              <a:t>IDEATE for ACTION II:</a:t>
            </a:r>
            <a:endParaRPr sz="3000">
              <a:solidFill>
                <a:schemeClr val="lt1"/>
              </a:solidFill>
              <a:highlight>
                <a:srgbClr val="0494D4"/>
              </a:highlight>
              <a:latin typeface="Roboto"/>
              <a:ea typeface="Roboto"/>
              <a:cs typeface="Roboto"/>
              <a:sym typeface="Roboto"/>
            </a:endParaRPr>
          </a:p>
          <a:p>
            <a:pPr indent="0" lvl="0" marL="0" rtl="0" algn="ctr">
              <a:spcBef>
                <a:spcPts val="0"/>
              </a:spcBef>
              <a:spcAft>
                <a:spcPts val="0"/>
              </a:spcAft>
              <a:buNone/>
            </a:pPr>
            <a:r>
              <a:t/>
            </a:r>
            <a:endParaRPr sz="3000">
              <a:solidFill>
                <a:schemeClr val="lt1"/>
              </a:solidFill>
              <a:highlight>
                <a:srgbClr val="0494D4"/>
              </a:highlight>
              <a:latin typeface="Verdana"/>
              <a:ea typeface="Verdana"/>
              <a:cs typeface="Verdana"/>
              <a:sym typeface="Verdana"/>
            </a:endParaRPr>
          </a:p>
          <a:p>
            <a:pPr indent="0" lvl="0" marL="0" rtl="0" algn="ctr">
              <a:spcBef>
                <a:spcPts val="0"/>
              </a:spcBef>
              <a:spcAft>
                <a:spcPts val="0"/>
              </a:spcAft>
              <a:buNone/>
            </a:pPr>
            <a:r>
              <a:rPr lang="en" sz="3200">
                <a:solidFill>
                  <a:schemeClr val="lt1"/>
                </a:solidFill>
                <a:latin typeface="Verdana"/>
                <a:ea typeface="Verdana"/>
                <a:cs typeface="Verdana"/>
                <a:sym typeface="Verdana"/>
              </a:rPr>
              <a:t>"</a:t>
            </a:r>
            <a:r>
              <a:rPr lang="en" sz="3200">
                <a:solidFill>
                  <a:schemeClr val="lt1"/>
                </a:solidFill>
                <a:latin typeface="Roboto"/>
                <a:ea typeface="Roboto"/>
                <a:cs typeface="Roboto"/>
                <a:sym typeface="Roboto"/>
              </a:rPr>
              <a:t>Create  an  enabling  legal  and  policy  environment  and  engage  women  to  expand  decent  work  in  the  formal and informal economy to reduce the number of working women living in poverty by 2026."</a:t>
            </a:r>
            <a:endParaRPr sz="3200">
              <a:solidFill>
                <a:schemeClr val="lt1"/>
              </a:solidFill>
              <a:latin typeface="Roboto"/>
              <a:ea typeface="Roboto"/>
              <a:cs typeface="Roboto"/>
              <a:sym typeface="Roboto"/>
            </a:endParaRPr>
          </a:p>
          <a:p>
            <a:pPr indent="0" lvl="0" marL="0" rtl="0" algn="ctr">
              <a:spcBef>
                <a:spcPts val="0"/>
              </a:spcBef>
              <a:spcAft>
                <a:spcPts val="0"/>
              </a:spcAft>
              <a:buNone/>
            </a:pPr>
            <a:r>
              <a:t/>
            </a:r>
            <a:endParaRPr sz="3000">
              <a:solidFill>
                <a:srgbClr val="FFFFFF"/>
              </a:solidFill>
              <a:highlight>
                <a:srgbClr val="0494D4"/>
              </a:highlight>
              <a:latin typeface="Roboto"/>
              <a:ea typeface="Roboto"/>
              <a:cs typeface="Roboto"/>
              <a:sym typeface="Roboto"/>
            </a:endParaRPr>
          </a:p>
        </p:txBody>
      </p:sp>
      <p:pic>
        <p:nvPicPr>
          <p:cNvPr id="165" name="Google Shape;165;p30"/>
          <p:cNvPicPr preferRelativeResize="0"/>
          <p:nvPr/>
        </p:nvPicPr>
        <p:blipFill>
          <a:blip r:embed="rId3">
            <a:alphaModFix/>
          </a:blip>
          <a:stretch>
            <a:fillRect/>
          </a:stretch>
        </p:blipFill>
        <p:spPr>
          <a:xfrm>
            <a:off x="7567870" y="4290075"/>
            <a:ext cx="1542355" cy="792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494D4"/>
        </a:solidFill>
      </p:bgPr>
    </p:bg>
    <p:spTree>
      <p:nvGrpSpPr>
        <p:cNvPr id="169" name="Shape 169"/>
        <p:cNvGrpSpPr/>
        <p:nvPr/>
      </p:nvGrpSpPr>
      <p:grpSpPr>
        <a:xfrm>
          <a:off x="0" y="0"/>
          <a:ext cx="0" cy="0"/>
          <a:chOff x="0" y="0"/>
          <a:chExt cx="0" cy="0"/>
        </a:xfrm>
      </p:grpSpPr>
      <p:sp>
        <p:nvSpPr>
          <p:cNvPr id="170" name="Google Shape;170;p31"/>
          <p:cNvSpPr txBox="1"/>
          <p:nvPr>
            <p:ph type="ctrTitle"/>
          </p:nvPr>
        </p:nvSpPr>
        <p:spPr>
          <a:xfrm>
            <a:off x="58050" y="1934075"/>
            <a:ext cx="9027900" cy="1037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3000">
                <a:solidFill>
                  <a:srgbClr val="FFFFFF"/>
                </a:solidFill>
                <a:highlight>
                  <a:srgbClr val="0494D4"/>
                </a:highlight>
                <a:latin typeface="Roboto"/>
                <a:ea typeface="Roboto"/>
                <a:cs typeface="Roboto"/>
                <a:sym typeface="Roboto"/>
              </a:rPr>
              <a:t>What is our idea of Decent Work and Employment, which resonates with the younger women today?</a:t>
            </a:r>
            <a:endParaRPr sz="3000">
              <a:solidFill>
                <a:srgbClr val="FFFFFF"/>
              </a:solidFill>
              <a:highlight>
                <a:srgbClr val="0494D4"/>
              </a:highlight>
              <a:latin typeface="Roboto"/>
              <a:ea typeface="Roboto"/>
              <a:cs typeface="Roboto"/>
              <a:sym typeface="Roboto"/>
            </a:endParaRPr>
          </a:p>
        </p:txBody>
      </p:sp>
      <p:pic>
        <p:nvPicPr>
          <p:cNvPr id="171" name="Google Shape;171;p31"/>
          <p:cNvPicPr preferRelativeResize="0"/>
          <p:nvPr/>
        </p:nvPicPr>
        <p:blipFill>
          <a:blip r:embed="rId3">
            <a:alphaModFix/>
          </a:blip>
          <a:stretch>
            <a:fillRect/>
          </a:stretch>
        </p:blipFill>
        <p:spPr>
          <a:xfrm>
            <a:off x="7567870" y="4290075"/>
            <a:ext cx="1542355" cy="792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494D4"/>
        </a:solidFill>
      </p:bgPr>
    </p:bg>
    <p:spTree>
      <p:nvGrpSpPr>
        <p:cNvPr id="175" name="Shape 175"/>
        <p:cNvGrpSpPr/>
        <p:nvPr/>
      </p:nvGrpSpPr>
      <p:grpSpPr>
        <a:xfrm>
          <a:off x="0" y="0"/>
          <a:ext cx="0" cy="0"/>
          <a:chOff x="0" y="0"/>
          <a:chExt cx="0" cy="0"/>
        </a:xfrm>
      </p:grpSpPr>
      <p:sp>
        <p:nvSpPr>
          <p:cNvPr id="176" name="Google Shape;176;p32"/>
          <p:cNvSpPr txBox="1"/>
          <p:nvPr>
            <p:ph type="ctrTitle"/>
          </p:nvPr>
        </p:nvSpPr>
        <p:spPr>
          <a:xfrm>
            <a:off x="-517212" y="3619000"/>
            <a:ext cx="5181600" cy="11124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i="1" lang="en" sz="2977">
                <a:solidFill>
                  <a:srgbClr val="FFFFFF"/>
                </a:solidFill>
                <a:highlight>
                  <a:srgbClr val="0494D4"/>
                </a:highlight>
                <a:latin typeface="Georgia"/>
                <a:ea typeface="Georgia"/>
                <a:cs typeface="Georgia"/>
                <a:sym typeface="Georgia"/>
              </a:rPr>
              <a:t>Neha Jalwania</a:t>
            </a:r>
            <a:endParaRPr i="1" sz="2977">
              <a:solidFill>
                <a:srgbClr val="FFFFFF"/>
              </a:solidFill>
              <a:highlight>
                <a:srgbClr val="0494D4"/>
              </a:highlight>
              <a:latin typeface="Georgia"/>
              <a:ea typeface="Georgia"/>
              <a:cs typeface="Georgia"/>
              <a:sym typeface="Georgia"/>
            </a:endParaRPr>
          </a:p>
          <a:p>
            <a:pPr indent="0" lvl="0" marL="0" rtl="0" algn="ctr">
              <a:spcBef>
                <a:spcPts val="0"/>
              </a:spcBef>
              <a:spcAft>
                <a:spcPts val="0"/>
              </a:spcAft>
              <a:buNone/>
            </a:pPr>
            <a:r>
              <a:rPr i="1" lang="en" sz="1977">
                <a:solidFill>
                  <a:schemeClr val="lt1"/>
                </a:solidFill>
                <a:highlight>
                  <a:srgbClr val="0494D4"/>
                </a:highlight>
                <a:latin typeface="Georgia"/>
                <a:ea typeface="Georgia"/>
                <a:cs typeface="Georgia"/>
                <a:sym typeface="Georgia"/>
              </a:rPr>
              <a:t>Grassroot Researcher, SEWA Bharat</a:t>
            </a:r>
            <a:endParaRPr i="1" sz="3200">
              <a:solidFill>
                <a:srgbClr val="FFFFFF"/>
              </a:solidFill>
              <a:highlight>
                <a:srgbClr val="0494D4"/>
              </a:highlight>
              <a:latin typeface="Georgia"/>
              <a:ea typeface="Georgia"/>
              <a:cs typeface="Georgia"/>
              <a:sym typeface="Georgia"/>
            </a:endParaRPr>
          </a:p>
        </p:txBody>
      </p:sp>
      <p:pic>
        <p:nvPicPr>
          <p:cNvPr id="177" name="Google Shape;177;p32"/>
          <p:cNvPicPr preferRelativeResize="0"/>
          <p:nvPr/>
        </p:nvPicPr>
        <p:blipFill>
          <a:blip r:embed="rId3">
            <a:alphaModFix/>
          </a:blip>
          <a:stretch>
            <a:fillRect/>
          </a:stretch>
        </p:blipFill>
        <p:spPr>
          <a:xfrm>
            <a:off x="6424870" y="4290075"/>
            <a:ext cx="1542355" cy="792600"/>
          </a:xfrm>
          <a:prstGeom prst="rect">
            <a:avLst/>
          </a:prstGeom>
          <a:noFill/>
          <a:ln>
            <a:noFill/>
          </a:ln>
        </p:spPr>
      </p:pic>
      <p:sp>
        <p:nvSpPr>
          <p:cNvPr id="178" name="Google Shape;178;p32"/>
          <p:cNvSpPr txBox="1"/>
          <p:nvPr/>
        </p:nvSpPr>
        <p:spPr>
          <a:xfrm>
            <a:off x="3995450" y="2901100"/>
            <a:ext cx="41484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t/>
            </a:r>
            <a:endParaRPr sz="2200"/>
          </a:p>
        </p:txBody>
      </p:sp>
      <p:pic>
        <p:nvPicPr>
          <p:cNvPr id="179" name="Google Shape;179;p32"/>
          <p:cNvPicPr preferRelativeResize="0"/>
          <p:nvPr/>
        </p:nvPicPr>
        <p:blipFill>
          <a:blip r:embed="rId4">
            <a:alphaModFix/>
          </a:blip>
          <a:stretch>
            <a:fillRect/>
          </a:stretch>
        </p:blipFill>
        <p:spPr>
          <a:xfrm>
            <a:off x="714150" y="654900"/>
            <a:ext cx="2718875" cy="3174326"/>
          </a:xfrm>
          <a:prstGeom prst="rect">
            <a:avLst/>
          </a:prstGeom>
          <a:noFill/>
          <a:ln>
            <a:noFill/>
          </a:ln>
        </p:spPr>
      </p:pic>
      <p:sp>
        <p:nvSpPr>
          <p:cNvPr id="180" name="Google Shape;180;p32"/>
          <p:cNvSpPr txBox="1"/>
          <p:nvPr>
            <p:ph idx="1" type="subTitle"/>
          </p:nvPr>
        </p:nvSpPr>
        <p:spPr>
          <a:xfrm>
            <a:off x="3645075" y="523763"/>
            <a:ext cx="5181600" cy="37206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500">
                <a:solidFill>
                  <a:schemeClr val="lt1"/>
                </a:solidFill>
                <a:highlight>
                  <a:srgbClr val="0494D4"/>
                </a:highlight>
                <a:latin typeface="Roboto"/>
                <a:ea typeface="Roboto"/>
                <a:cs typeface="Roboto"/>
                <a:sym typeface="Roboto"/>
              </a:rPr>
              <a:t>Neha </a:t>
            </a:r>
            <a:r>
              <a:rPr lang="en" sz="1500">
                <a:solidFill>
                  <a:schemeClr val="lt1"/>
                </a:solidFill>
                <a:highlight>
                  <a:srgbClr val="0494D4"/>
                </a:highlight>
                <a:latin typeface="Roboto"/>
                <a:ea typeface="Roboto"/>
                <a:cs typeface="Roboto"/>
                <a:sym typeface="Roboto"/>
              </a:rPr>
              <a:t>Ben is from Delhi, she has studied till 12th grade, currently working grassroot researcher, SEWA Bharat. She had stints working with aari embroidery and mehendi applications. Her association with SEWA continued and she became an aagewan. This greatly enhanced her natural leadership abilities and gave her the confidence to manage people. In the COVID pandemic and subsequent lockdowns, she has been a pillar of strength for the women in her area and helped not just coordinate relief efforts. She is a caregiver to her parents, as well as a mother and wife, but most importantly she is a leader who constantly hustles because the problems faced by the women around her drives her to do more. </a:t>
            </a:r>
            <a:endParaRPr sz="1500">
              <a:solidFill>
                <a:schemeClr val="lt1"/>
              </a:solidFill>
              <a:highlight>
                <a:srgbClr val="0494D4"/>
              </a:highlight>
              <a:latin typeface="Roboto"/>
              <a:ea typeface="Roboto"/>
              <a:cs typeface="Roboto"/>
              <a:sym typeface="Roboto"/>
            </a:endParaRPr>
          </a:p>
        </p:txBody>
      </p:sp>
      <p:pic>
        <p:nvPicPr>
          <p:cNvPr id="181" name="Google Shape;181;p32"/>
          <p:cNvPicPr preferRelativeResize="0"/>
          <p:nvPr/>
        </p:nvPicPr>
        <p:blipFill>
          <a:blip r:embed="rId5">
            <a:alphaModFix/>
          </a:blip>
          <a:stretch>
            <a:fillRect/>
          </a:stretch>
        </p:blipFill>
        <p:spPr>
          <a:xfrm>
            <a:off x="7900850" y="3912175"/>
            <a:ext cx="1340876" cy="13408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494D4"/>
        </a:solidFill>
      </p:bgPr>
    </p:bg>
    <p:spTree>
      <p:nvGrpSpPr>
        <p:cNvPr id="185" name="Shape 185"/>
        <p:cNvGrpSpPr/>
        <p:nvPr/>
      </p:nvGrpSpPr>
      <p:grpSpPr>
        <a:xfrm>
          <a:off x="0" y="0"/>
          <a:ext cx="0" cy="0"/>
          <a:chOff x="0" y="0"/>
          <a:chExt cx="0" cy="0"/>
        </a:xfrm>
      </p:grpSpPr>
      <p:sp>
        <p:nvSpPr>
          <p:cNvPr id="186" name="Google Shape;186;p33"/>
          <p:cNvSpPr txBox="1"/>
          <p:nvPr>
            <p:ph type="ctrTitle"/>
          </p:nvPr>
        </p:nvSpPr>
        <p:spPr>
          <a:xfrm>
            <a:off x="58050" y="2144300"/>
            <a:ext cx="9027900" cy="1037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700">
                <a:solidFill>
                  <a:srgbClr val="FFFFFF"/>
                </a:solidFill>
                <a:highlight>
                  <a:srgbClr val="0494D4"/>
                </a:highlight>
                <a:latin typeface="Roboto"/>
                <a:ea typeface="Roboto"/>
                <a:cs typeface="Roboto"/>
                <a:sym typeface="Roboto"/>
              </a:rPr>
              <a:t>What is missing in the legal and policy environment of your country and what strategies can be used to create an enabling environment?</a:t>
            </a:r>
            <a:endParaRPr sz="2700">
              <a:solidFill>
                <a:srgbClr val="FFFFFF"/>
              </a:solidFill>
              <a:highlight>
                <a:srgbClr val="0494D4"/>
              </a:highlight>
              <a:latin typeface="Roboto"/>
              <a:ea typeface="Roboto"/>
              <a:cs typeface="Roboto"/>
              <a:sym typeface="Roboto"/>
            </a:endParaRPr>
          </a:p>
        </p:txBody>
      </p:sp>
      <p:pic>
        <p:nvPicPr>
          <p:cNvPr id="187" name="Google Shape;187;p33"/>
          <p:cNvPicPr preferRelativeResize="0"/>
          <p:nvPr/>
        </p:nvPicPr>
        <p:blipFill>
          <a:blip r:embed="rId3">
            <a:alphaModFix/>
          </a:blip>
          <a:stretch>
            <a:fillRect/>
          </a:stretch>
        </p:blipFill>
        <p:spPr>
          <a:xfrm>
            <a:off x="7567870" y="4290075"/>
            <a:ext cx="1542355" cy="792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descr="A picture containing text, clipart, can&#10;&#10;Description automatically generated" id="192" name="Google Shape;192;p34"/>
          <p:cNvPicPr preferRelativeResize="0"/>
          <p:nvPr/>
        </p:nvPicPr>
        <p:blipFill rotWithShape="1">
          <a:blip r:embed="rId3">
            <a:alphaModFix/>
          </a:blip>
          <a:srcRect b="0" l="0" r="0" t="0"/>
          <a:stretch/>
        </p:blipFill>
        <p:spPr>
          <a:xfrm>
            <a:off x="0" y="4427022"/>
            <a:ext cx="1578769" cy="714375"/>
          </a:xfrm>
          <a:prstGeom prst="rect">
            <a:avLst/>
          </a:prstGeom>
          <a:noFill/>
          <a:ln>
            <a:noFill/>
          </a:ln>
        </p:spPr>
      </p:pic>
      <p:sp>
        <p:nvSpPr>
          <p:cNvPr id="193" name="Google Shape;193;p3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Times New Roman"/>
              <a:buNone/>
            </a:pPr>
            <a:r>
              <a:rPr lang="en">
                <a:latin typeface="Times New Roman"/>
                <a:ea typeface="Times New Roman"/>
                <a:cs typeface="Times New Roman"/>
                <a:sym typeface="Times New Roman"/>
              </a:rPr>
              <a:t>MAKAAM</a:t>
            </a:r>
            <a:endParaRPr>
              <a:latin typeface="Times New Roman"/>
              <a:ea typeface="Times New Roman"/>
              <a:cs typeface="Times New Roman"/>
              <a:sym typeface="Times New Roman"/>
            </a:endParaRPr>
          </a:p>
        </p:txBody>
      </p:sp>
      <p:sp>
        <p:nvSpPr>
          <p:cNvPr id="194" name="Google Shape;194;p34"/>
          <p:cNvSpPr txBox="1"/>
          <p:nvPr>
            <p:ph idx="1" type="body"/>
          </p:nvPr>
        </p:nvSpPr>
        <p:spPr>
          <a:xfrm>
            <a:off x="519675" y="1129522"/>
            <a:ext cx="7886700" cy="3263400"/>
          </a:xfrm>
          <a:prstGeom prst="rect">
            <a:avLst/>
          </a:prstGeom>
          <a:noFill/>
          <a:ln>
            <a:noFill/>
          </a:ln>
        </p:spPr>
        <p:txBody>
          <a:bodyPr anchorCtr="0" anchor="t" bIns="34275" lIns="68575" spcFirstLastPara="1" rIns="68575" wrap="square" tIns="34275">
            <a:normAutofit/>
          </a:bodyPr>
          <a:lstStyle/>
          <a:p>
            <a:pPr indent="-171450" lvl="0" marL="177800" rtl="0" algn="l">
              <a:lnSpc>
                <a:spcPct val="90000"/>
              </a:lnSpc>
              <a:spcBef>
                <a:spcPts val="0"/>
              </a:spcBef>
              <a:spcAft>
                <a:spcPts val="0"/>
              </a:spcAft>
              <a:buClr>
                <a:schemeClr val="dk1"/>
              </a:buClr>
              <a:buSzPts val="1500"/>
              <a:buChar char="•"/>
            </a:pPr>
            <a:r>
              <a:rPr b="0" i="0" lang="en" sz="1500">
                <a:latin typeface="Times New Roman"/>
                <a:ea typeface="Times New Roman"/>
                <a:cs typeface="Times New Roman"/>
                <a:sym typeface="Times New Roman"/>
              </a:rPr>
              <a:t>MAKAAM, or Mahila Kisan Adhikaar Manch (Forum For Women Farmers' Rights) is a </a:t>
            </a:r>
            <a:r>
              <a:rPr b="1" i="0" lang="en" sz="1500">
                <a:latin typeface="Times New Roman"/>
                <a:ea typeface="Times New Roman"/>
                <a:cs typeface="Times New Roman"/>
                <a:sym typeface="Times New Roman"/>
              </a:rPr>
              <a:t>nationwide informal forum </a:t>
            </a:r>
            <a:r>
              <a:rPr b="0" i="0" lang="en" sz="1500">
                <a:latin typeface="Times New Roman"/>
                <a:ea typeface="Times New Roman"/>
                <a:cs typeface="Times New Roman"/>
                <a:sym typeface="Times New Roman"/>
              </a:rPr>
              <a:t>of more than 120 individuals and organizations of farming women, of women farmers' collectives, civil society organizations, researchers and activists, drawn from 24 states of India</a:t>
            </a:r>
            <a:r>
              <a:rPr b="1" i="0" lang="en" sz="1500">
                <a:latin typeface="Times New Roman"/>
                <a:ea typeface="Times New Roman"/>
                <a:cs typeface="Times New Roman"/>
                <a:sym typeface="Times New Roman"/>
              </a:rPr>
              <a:t>, to secure due recognition and rights of women farmers in India.</a:t>
            </a:r>
            <a:endParaRPr/>
          </a:p>
          <a:p>
            <a:pPr indent="-171450" lvl="0" marL="177800" rtl="0" algn="l">
              <a:lnSpc>
                <a:spcPct val="90000"/>
              </a:lnSpc>
              <a:spcBef>
                <a:spcPts val="800"/>
              </a:spcBef>
              <a:spcAft>
                <a:spcPts val="0"/>
              </a:spcAft>
              <a:buClr>
                <a:schemeClr val="dk1"/>
              </a:buClr>
              <a:buSzPts val="1500"/>
              <a:buChar char="•"/>
            </a:pPr>
            <a:r>
              <a:rPr lang="en" sz="1500">
                <a:latin typeface="Times New Roman"/>
                <a:ea typeface="Times New Roman"/>
                <a:cs typeface="Times New Roman"/>
                <a:sym typeface="Times New Roman"/>
              </a:rPr>
              <a:t>Patriarchy affects women farmers in several ways </a:t>
            </a:r>
            <a:r>
              <a:rPr b="1" lang="en" sz="1500">
                <a:latin typeface="Times New Roman"/>
                <a:ea typeface="Times New Roman"/>
                <a:cs typeface="Times New Roman"/>
                <a:sym typeface="Times New Roman"/>
              </a:rPr>
              <a:t>– Resource ownership, mobility, load of work, access to information and services, gendered farm activities, decision making process among other aspects</a:t>
            </a:r>
            <a:endParaRPr b="1" i="0" sz="1500">
              <a:latin typeface="Times New Roman"/>
              <a:ea typeface="Times New Roman"/>
              <a:cs typeface="Times New Roman"/>
              <a:sym typeface="Times New Roman"/>
            </a:endParaRPr>
          </a:p>
          <a:p>
            <a:pPr indent="-171450" lvl="0" marL="177800" rtl="0" algn="l">
              <a:lnSpc>
                <a:spcPct val="90000"/>
              </a:lnSpc>
              <a:spcBef>
                <a:spcPts val="800"/>
              </a:spcBef>
              <a:spcAft>
                <a:spcPts val="0"/>
              </a:spcAft>
              <a:buClr>
                <a:schemeClr val="dk1"/>
              </a:buClr>
              <a:buSzPts val="1500"/>
              <a:buChar char="•"/>
            </a:pPr>
            <a:r>
              <a:rPr i="0" lang="en" sz="1500">
                <a:latin typeface="Times New Roman"/>
                <a:ea typeface="Times New Roman"/>
                <a:cs typeface="Times New Roman"/>
                <a:sym typeface="Times New Roman"/>
              </a:rPr>
              <a:t>Thematic areas we have actively engaged with - </a:t>
            </a:r>
            <a:r>
              <a:rPr b="1" i="0" lang="en" sz="1500">
                <a:latin typeface="Times New Roman"/>
                <a:ea typeface="Times New Roman"/>
                <a:cs typeface="Times New Roman"/>
                <a:sym typeface="Times New Roman"/>
              </a:rPr>
              <a:t>Identity and Recognition, Land rights, Access to natural resources such as Water, Forest rights, Farm suicide affected households, Agro-ecology, FPOs, Impact of COVID 19</a:t>
            </a:r>
            <a:endParaRPr/>
          </a:p>
        </p:txBody>
      </p:sp>
      <p:pic>
        <p:nvPicPr>
          <p:cNvPr id="195" name="Google Shape;195;p34"/>
          <p:cNvPicPr preferRelativeResize="0"/>
          <p:nvPr/>
        </p:nvPicPr>
        <p:blipFill rotWithShape="1">
          <a:blip r:embed="rId4">
            <a:alphaModFix/>
          </a:blip>
          <a:srcRect b="0" l="0" r="0" t="0"/>
          <a:stretch/>
        </p:blipFill>
        <p:spPr>
          <a:xfrm>
            <a:off x="8350805" y="3806687"/>
            <a:ext cx="558855" cy="130492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