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4"/>
  </p:sldMasterIdLst>
  <p:notesMasterIdLst>
    <p:notesMasterId r:id="rId24"/>
  </p:notesMasterIdLst>
  <p:sldIdLst>
    <p:sldId id="532" r:id="rId5"/>
    <p:sldId id="257" r:id="rId6"/>
    <p:sldId id="258" r:id="rId7"/>
    <p:sldId id="260" r:id="rId8"/>
    <p:sldId id="261" r:id="rId9"/>
    <p:sldId id="525" r:id="rId10"/>
    <p:sldId id="262" r:id="rId11"/>
    <p:sldId id="517" r:id="rId12"/>
    <p:sldId id="523" r:id="rId13"/>
    <p:sldId id="516" r:id="rId14"/>
    <p:sldId id="282" r:id="rId15"/>
    <p:sldId id="513" r:id="rId16"/>
    <p:sldId id="265" r:id="rId17"/>
    <p:sldId id="527" r:id="rId18"/>
    <p:sldId id="518" r:id="rId19"/>
    <p:sldId id="526" r:id="rId20"/>
    <p:sldId id="263" r:id="rId21"/>
    <p:sldId id="528" r:id="rId22"/>
    <p:sldId id="52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atova Diana" initials="MD" lastIdx="1" clrIdx="0">
    <p:extLst>
      <p:ext uri="{19B8F6BF-5375-455C-9EA6-DF929625EA0E}">
        <p15:presenceInfo xmlns:p15="http://schemas.microsoft.com/office/powerpoint/2012/main" userId="S::mamatova.diana@unwomen.org::88ad2ca4-e7bf-4672-8ff2-9182d1c46c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5138"/>
    <a:srgbClr val="FFFF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B323C-A20E-42FB-A489-485D673D6318}" v="11" dt="2021-09-28T03:12:43.286"/>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71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Laaveri" userId="c7b53e6b-4a71-4bb5-ae1d-8d24b37d1401" providerId="ADAL" clId="{1B2B323C-A20E-42FB-A489-485D673D6318}"/>
    <pc:docChg chg="custSel addSld delSld modSld sldOrd">
      <pc:chgData name="Denise Laaveri" userId="c7b53e6b-4a71-4bb5-ae1d-8d24b37d1401" providerId="ADAL" clId="{1B2B323C-A20E-42FB-A489-485D673D6318}" dt="2021-09-28T03:13:48.741" v="39" actId="14734"/>
      <pc:docMkLst>
        <pc:docMk/>
      </pc:docMkLst>
      <pc:sldChg chg="addSp delSp modSp new del mod ord">
        <pc:chgData name="Denise Laaveri" userId="c7b53e6b-4a71-4bb5-ae1d-8d24b37d1401" providerId="ADAL" clId="{1B2B323C-A20E-42FB-A489-485D673D6318}" dt="2021-09-28T03:10:29.254" v="12" actId="2696"/>
        <pc:sldMkLst>
          <pc:docMk/>
          <pc:sldMk cId="657174911" sldId="529"/>
        </pc:sldMkLst>
        <pc:spChg chg="del">
          <ac:chgData name="Denise Laaveri" userId="c7b53e6b-4a71-4bb5-ae1d-8d24b37d1401" providerId="ADAL" clId="{1B2B323C-A20E-42FB-A489-485D673D6318}" dt="2021-09-28T03:09:59.173" v="5"/>
          <ac:spMkLst>
            <pc:docMk/>
            <pc:sldMk cId="657174911" sldId="529"/>
            <ac:spMk id="3" creationId="{4BD3C5E9-AD03-4063-9AF8-B0E8559C2D94}"/>
          </ac:spMkLst>
        </pc:spChg>
        <pc:graphicFrameChg chg="add mod modGraphic">
          <ac:chgData name="Denise Laaveri" userId="c7b53e6b-4a71-4bb5-ae1d-8d24b37d1401" providerId="ADAL" clId="{1B2B323C-A20E-42FB-A489-485D673D6318}" dt="2021-09-28T03:10:17.016" v="10" actId="6549"/>
          <ac:graphicFrameMkLst>
            <pc:docMk/>
            <pc:sldMk cId="657174911" sldId="529"/>
            <ac:graphicFrameMk id="4" creationId="{19979D3C-B7CF-4E8F-834C-925C42A7049D}"/>
          </ac:graphicFrameMkLst>
        </pc:graphicFrameChg>
        <pc:graphicFrameChg chg="add del mod modGraphic">
          <ac:chgData name="Denise Laaveri" userId="c7b53e6b-4a71-4bb5-ae1d-8d24b37d1401" providerId="ADAL" clId="{1B2B323C-A20E-42FB-A489-485D673D6318}" dt="2021-09-28T03:10:13.061" v="8" actId="478"/>
          <ac:graphicFrameMkLst>
            <pc:docMk/>
            <pc:sldMk cId="657174911" sldId="529"/>
            <ac:graphicFrameMk id="5" creationId="{AFB06418-5C68-43D4-A314-5E665CAA43F4}"/>
          </ac:graphicFrameMkLst>
        </pc:graphicFrameChg>
      </pc:sldChg>
      <pc:sldChg chg="addSp delSp modSp new del mod">
        <pc:chgData name="Denise Laaveri" userId="c7b53e6b-4a71-4bb5-ae1d-8d24b37d1401" providerId="ADAL" clId="{1B2B323C-A20E-42FB-A489-485D673D6318}" dt="2021-09-28T03:13:17.948" v="36" actId="2696"/>
        <pc:sldMkLst>
          <pc:docMk/>
          <pc:sldMk cId="1751218600" sldId="530"/>
        </pc:sldMkLst>
        <pc:spChg chg="del">
          <ac:chgData name="Denise Laaveri" userId="c7b53e6b-4a71-4bb5-ae1d-8d24b37d1401" providerId="ADAL" clId="{1B2B323C-A20E-42FB-A489-485D673D6318}" dt="2021-09-28T03:10:40.673" v="14" actId="478"/>
          <ac:spMkLst>
            <pc:docMk/>
            <pc:sldMk cId="1751218600" sldId="530"/>
            <ac:spMk id="2" creationId="{CECBC233-0492-411C-8104-8E4B0FF34AC1}"/>
          </ac:spMkLst>
        </pc:spChg>
        <pc:spChg chg="del">
          <ac:chgData name="Denise Laaveri" userId="c7b53e6b-4a71-4bb5-ae1d-8d24b37d1401" providerId="ADAL" clId="{1B2B323C-A20E-42FB-A489-485D673D6318}" dt="2021-09-28T03:10:36.086" v="13"/>
          <ac:spMkLst>
            <pc:docMk/>
            <pc:sldMk cId="1751218600" sldId="530"/>
            <ac:spMk id="3" creationId="{DBF51E98-2EA4-476D-BD1C-58007CB71251}"/>
          </ac:spMkLst>
        </pc:spChg>
        <pc:graphicFrameChg chg="add mod modGraphic">
          <ac:chgData name="Denise Laaveri" userId="c7b53e6b-4a71-4bb5-ae1d-8d24b37d1401" providerId="ADAL" clId="{1B2B323C-A20E-42FB-A489-485D673D6318}" dt="2021-09-28T03:11:26.991" v="24" actId="20577"/>
          <ac:graphicFrameMkLst>
            <pc:docMk/>
            <pc:sldMk cId="1751218600" sldId="530"/>
            <ac:graphicFrameMk id="4" creationId="{B5AF84C7-B480-4C1D-A0B9-C33B0A92ABB1}"/>
          </ac:graphicFrameMkLst>
        </pc:graphicFrameChg>
      </pc:sldChg>
      <pc:sldChg chg="new del">
        <pc:chgData name="Denise Laaveri" userId="c7b53e6b-4a71-4bb5-ae1d-8d24b37d1401" providerId="ADAL" clId="{1B2B323C-A20E-42FB-A489-485D673D6318}" dt="2021-09-28T03:09:55.047" v="4" actId="47"/>
        <pc:sldMkLst>
          <pc:docMk/>
          <pc:sldMk cId="2859807989" sldId="530"/>
        </pc:sldMkLst>
      </pc:sldChg>
      <pc:sldChg chg="addSp delSp modSp new del mod">
        <pc:chgData name="Denise Laaveri" userId="c7b53e6b-4a71-4bb5-ae1d-8d24b37d1401" providerId="ADAL" clId="{1B2B323C-A20E-42FB-A489-485D673D6318}" dt="2021-09-28T03:13:12.521" v="33" actId="2696"/>
        <pc:sldMkLst>
          <pc:docMk/>
          <pc:sldMk cId="3684052886" sldId="531"/>
        </pc:sldMkLst>
        <pc:spChg chg="del">
          <ac:chgData name="Denise Laaveri" userId="c7b53e6b-4a71-4bb5-ae1d-8d24b37d1401" providerId="ADAL" clId="{1B2B323C-A20E-42FB-A489-485D673D6318}" dt="2021-09-28T03:12:02.571" v="26" actId="478"/>
          <ac:spMkLst>
            <pc:docMk/>
            <pc:sldMk cId="3684052886" sldId="531"/>
            <ac:spMk id="2" creationId="{33FDE596-3A4C-4386-BA56-E812A56FA3F1}"/>
          </ac:spMkLst>
        </pc:spChg>
        <pc:spChg chg="del">
          <ac:chgData name="Denise Laaveri" userId="c7b53e6b-4a71-4bb5-ae1d-8d24b37d1401" providerId="ADAL" clId="{1B2B323C-A20E-42FB-A489-485D673D6318}" dt="2021-09-28T03:12:06.969" v="27" actId="478"/>
          <ac:spMkLst>
            <pc:docMk/>
            <pc:sldMk cId="3684052886" sldId="531"/>
            <ac:spMk id="3" creationId="{C8C8A7F8-892D-4765-96DF-2009FB697192}"/>
          </ac:spMkLst>
        </pc:spChg>
        <pc:graphicFrameChg chg="add mod">
          <ac:chgData name="Denise Laaveri" userId="c7b53e6b-4a71-4bb5-ae1d-8d24b37d1401" providerId="ADAL" clId="{1B2B323C-A20E-42FB-A489-485D673D6318}" dt="2021-09-28T03:12:20.623" v="30"/>
          <ac:graphicFrameMkLst>
            <pc:docMk/>
            <pc:sldMk cId="3684052886" sldId="531"/>
            <ac:graphicFrameMk id="4" creationId="{10DA76A5-0D1A-4874-AD1F-C364548D7C35}"/>
          </ac:graphicFrameMkLst>
        </pc:graphicFrameChg>
      </pc:sldChg>
      <pc:sldChg chg="addSp modSp new mod">
        <pc:chgData name="Denise Laaveri" userId="c7b53e6b-4a71-4bb5-ae1d-8d24b37d1401" providerId="ADAL" clId="{1B2B323C-A20E-42FB-A489-485D673D6318}" dt="2021-09-28T03:13:48.741" v="39" actId="14734"/>
        <pc:sldMkLst>
          <pc:docMk/>
          <pc:sldMk cId="3235756960" sldId="532"/>
        </pc:sldMkLst>
        <pc:graphicFrameChg chg="add mod modGraphic">
          <ac:chgData name="Denise Laaveri" userId="c7b53e6b-4a71-4bb5-ae1d-8d24b37d1401" providerId="ADAL" clId="{1B2B323C-A20E-42FB-A489-485D673D6318}" dt="2021-09-28T03:13:48.741" v="39" actId="14734"/>
          <ac:graphicFrameMkLst>
            <pc:docMk/>
            <pc:sldMk cId="3235756960" sldId="532"/>
            <ac:graphicFrameMk id="2" creationId="{44F3EE18-1C53-4625-BF58-0C3BC9CE85DC}"/>
          </ac:graphicFrameMkLst>
        </pc:graphicFrameChg>
      </pc:sldChg>
      <pc:sldChg chg="add del">
        <pc:chgData name="Denise Laaveri" userId="c7b53e6b-4a71-4bb5-ae1d-8d24b37d1401" providerId="ADAL" clId="{1B2B323C-A20E-42FB-A489-485D673D6318}" dt="2021-09-28T03:13:16.273" v="35" actId="2696"/>
        <pc:sldMkLst>
          <pc:docMk/>
          <pc:sldMk cId="3475074473" sldId="53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6DD5DF-EB3F-4BA2-9257-90558C560CE7}" type="doc">
      <dgm:prSet loTypeId="urn:microsoft.com/office/officeart/2005/8/layout/chevron1" loCatId="process" qsTypeId="urn:microsoft.com/office/officeart/2005/8/quickstyle/simple1" qsCatId="simple" csTypeId="urn:microsoft.com/office/officeart/2005/8/colors/accent1_2" csCatId="accent1" phldr="1"/>
      <dgm:spPr/>
    </dgm:pt>
    <dgm:pt modelId="{A24F2DB6-0626-42DF-A3A0-962E06A211D0}">
      <dgm:prSet phldrT="[Text]"/>
      <dgm:spPr/>
      <dgm:t>
        <a:bodyPr/>
        <a:lstStyle/>
        <a:p>
          <a:r>
            <a:rPr lang="en-US"/>
            <a:t>2017</a:t>
          </a:r>
        </a:p>
      </dgm:t>
    </dgm:pt>
    <dgm:pt modelId="{B6A26D67-28E5-453E-8900-B4C12C18ADBE}" type="parTrans" cxnId="{CCE3C4A1-B508-4833-AD9E-8B62FEB258FF}">
      <dgm:prSet/>
      <dgm:spPr/>
      <dgm:t>
        <a:bodyPr/>
        <a:lstStyle/>
        <a:p>
          <a:endParaRPr lang="en-US"/>
        </a:p>
      </dgm:t>
    </dgm:pt>
    <dgm:pt modelId="{08644607-DD94-4694-ACF3-07CF7846EAB8}" type="sibTrans" cxnId="{CCE3C4A1-B508-4833-AD9E-8B62FEB258FF}">
      <dgm:prSet/>
      <dgm:spPr/>
      <dgm:t>
        <a:bodyPr/>
        <a:lstStyle/>
        <a:p>
          <a:endParaRPr lang="en-US"/>
        </a:p>
      </dgm:t>
    </dgm:pt>
    <dgm:pt modelId="{3B4AC78A-2452-4261-B670-1DCFE886B3E6}">
      <dgm:prSet phldrT="[Text]"/>
      <dgm:spPr/>
      <dgm:t>
        <a:bodyPr/>
        <a:lstStyle/>
        <a:p>
          <a:r>
            <a:rPr lang="en-US"/>
            <a:t>2018</a:t>
          </a:r>
        </a:p>
      </dgm:t>
    </dgm:pt>
    <dgm:pt modelId="{90569977-651F-4B2C-A13F-1E046127BDAC}" type="parTrans" cxnId="{DD6D2325-1DB1-4145-A442-6B7BB191DA19}">
      <dgm:prSet/>
      <dgm:spPr/>
      <dgm:t>
        <a:bodyPr/>
        <a:lstStyle/>
        <a:p>
          <a:endParaRPr lang="en-US"/>
        </a:p>
      </dgm:t>
    </dgm:pt>
    <dgm:pt modelId="{B6AE3D09-21C9-4D23-A753-173E837E9E1D}" type="sibTrans" cxnId="{DD6D2325-1DB1-4145-A442-6B7BB191DA19}">
      <dgm:prSet/>
      <dgm:spPr/>
      <dgm:t>
        <a:bodyPr/>
        <a:lstStyle/>
        <a:p>
          <a:endParaRPr lang="en-US"/>
        </a:p>
      </dgm:t>
    </dgm:pt>
    <dgm:pt modelId="{27C7516D-3519-4C34-B696-AF4E0B403938}">
      <dgm:prSet phldrT="[Text]"/>
      <dgm:spPr/>
      <dgm:t>
        <a:bodyPr/>
        <a:lstStyle/>
        <a:p>
          <a:r>
            <a:rPr lang="en-US"/>
            <a:t>2019</a:t>
          </a:r>
        </a:p>
      </dgm:t>
    </dgm:pt>
    <dgm:pt modelId="{C4EC0857-CB8E-40B1-9FA2-61732289F094}" type="parTrans" cxnId="{9FCFB6C8-34F6-4FD6-BB71-8C98E62C8E74}">
      <dgm:prSet/>
      <dgm:spPr/>
      <dgm:t>
        <a:bodyPr/>
        <a:lstStyle/>
        <a:p>
          <a:endParaRPr lang="en-US"/>
        </a:p>
      </dgm:t>
    </dgm:pt>
    <dgm:pt modelId="{8D9D16EA-678C-4B8D-9678-6325DD1793C5}" type="sibTrans" cxnId="{9FCFB6C8-34F6-4FD6-BB71-8C98E62C8E74}">
      <dgm:prSet/>
      <dgm:spPr/>
      <dgm:t>
        <a:bodyPr/>
        <a:lstStyle/>
        <a:p>
          <a:endParaRPr lang="en-US"/>
        </a:p>
      </dgm:t>
    </dgm:pt>
    <dgm:pt modelId="{B650E2E8-2364-4AE9-8C31-3FD026910F95}">
      <dgm:prSet/>
      <dgm:spPr/>
      <dgm:t>
        <a:bodyPr/>
        <a:lstStyle/>
        <a:p>
          <a:r>
            <a:rPr lang="en-US"/>
            <a:t>present</a:t>
          </a:r>
        </a:p>
      </dgm:t>
    </dgm:pt>
    <dgm:pt modelId="{9D5054CE-D7E7-4F53-A96C-AD4BFBB5D032}" type="parTrans" cxnId="{DBF3BCBA-ECDE-4C57-BC14-1DF13D4F1CA6}">
      <dgm:prSet/>
      <dgm:spPr/>
      <dgm:t>
        <a:bodyPr/>
        <a:lstStyle/>
        <a:p>
          <a:endParaRPr lang="en-US"/>
        </a:p>
      </dgm:t>
    </dgm:pt>
    <dgm:pt modelId="{72467731-09C9-41D4-B77F-27ACBE7CFBAD}" type="sibTrans" cxnId="{DBF3BCBA-ECDE-4C57-BC14-1DF13D4F1CA6}">
      <dgm:prSet/>
      <dgm:spPr/>
      <dgm:t>
        <a:bodyPr/>
        <a:lstStyle/>
        <a:p>
          <a:endParaRPr lang="en-US"/>
        </a:p>
      </dgm:t>
    </dgm:pt>
    <dgm:pt modelId="{11C79550-A501-4166-9C7A-A7171E061E5A}" type="pres">
      <dgm:prSet presAssocID="{7E6DD5DF-EB3F-4BA2-9257-90558C560CE7}" presName="Name0" presStyleCnt="0">
        <dgm:presLayoutVars>
          <dgm:dir/>
          <dgm:animLvl val="lvl"/>
          <dgm:resizeHandles val="exact"/>
        </dgm:presLayoutVars>
      </dgm:prSet>
      <dgm:spPr/>
    </dgm:pt>
    <dgm:pt modelId="{5B093A3A-A2BB-4C8E-8756-FAA865812440}" type="pres">
      <dgm:prSet presAssocID="{A24F2DB6-0626-42DF-A3A0-962E06A211D0}" presName="parTxOnly" presStyleLbl="node1" presStyleIdx="0" presStyleCnt="4" custLinFactNeighborY="4023">
        <dgm:presLayoutVars>
          <dgm:chMax val="0"/>
          <dgm:chPref val="0"/>
          <dgm:bulletEnabled val="1"/>
        </dgm:presLayoutVars>
      </dgm:prSet>
      <dgm:spPr/>
    </dgm:pt>
    <dgm:pt modelId="{4CFAF151-AD6C-46CE-8CD0-8DD9EDD20AB3}" type="pres">
      <dgm:prSet presAssocID="{08644607-DD94-4694-ACF3-07CF7846EAB8}" presName="parTxOnlySpace" presStyleCnt="0"/>
      <dgm:spPr/>
    </dgm:pt>
    <dgm:pt modelId="{AFF616EB-ECE8-474C-95B0-A5B0BAC9326A}" type="pres">
      <dgm:prSet presAssocID="{3B4AC78A-2452-4261-B670-1DCFE886B3E6}" presName="parTxOnly" presStyleLbl="node1" presStyleIdx="1" presStyleCnt="4">
        <dgm:presLayoutVars>
          <dgm:chMax val="0"/>
          <dgm:chPref val="0"/>
          <dgm:bulletEnabled val="1"/>
        </dgm:presLayoutVars>
      </dgm:prSet>
      <dgm:spPr/>
    </dgm:pt>
    <dgm:pt modelId="{867EC6EC-ECFB-4976-89E9-12D76A01FEF6}" type="pres">
      <dgm:prSet presAssocID="{B6AE3D09-21C9-4D23-A753-173E837E9E1D}" presName="parTxOnlySpace" presStyleCnt="0"/>
      <dgm:spPr/>
    </dgm:pt>
    <dgm:pt modelId="{6C539F2E-C6A2-4D68-83C6-951EDD1415F5}" type="pres">
      <dgm:prSet presAssocID="{27C7516D-3519-4C34-B696-AF4E0B403938}" presName="parTxOnly" presStyleLbl="node1" presStyleIdx="2" presStyleCnt="4">
        <dgm:presLayoutVars>
          <dgm:chMax val="0"/>
          <dgm:chPref val="0"/>
          <dgm:bulletEnabled val="1"/>
        </dgm:presLayoutVars>
      </dgm:prSet>
      <dgm:spPr/>
    </dgm:pt>
    <dgm:pt modelId="{AF315612-F6B8-43DD-A77A-D871C8DD7A5D}" type="pres">
      <dgm:prSet presAssocID="{8D9D16EA-678C-4B8D-9678-6325DD1793C5}" presName="parTxOnlySpace" presStyleCnt="0"/>
      <dgm:spPr/>
    </dgm:pt>
    <dgm:pt modelId="{0E019EF4-E758-47BC-8273-C1C55B6D7FE3}" type="pres">
      <dgm:prSet presAssocID="{B650E2E8-2364-4AE9-8C31-3FD026910F95}" presName="parTxOnly" presStyleLbl="node1" presStyleIdx="3" presStyleCnt="4">
        <dgm:presLayoutVars>
          <dgm:chMax val="0"/>
          <dgm:chPref val="0"/>
          <dgm:bulletEnabled val="1"/>
        </dgm:presLayoutVars>
      </dgm:prSet>
      <dgm:spPr/>
    </dgm:pt>
  </dgm:ptLst>
  <dgm:cxnLst>
    <dgm:cxn modelId="{FFACC502-04FD-4278-9A8E-1CD75C854F16}" type="presOf" srcId="{27C7516D-3519-4C34-B696-AF4E0B403938}" destId="{6C539F2E-C6A2-4D68-83C6-951EDD1415F5}" srcOrd="0" destOrd="0" presId="urn:microsoft.com/office/officeart/2005/8/layout/chevron1"/>
    <dgm:cxn modelId="{188AAC14-AF1A-4B91-8942-1FFCCDB57076}" type="presOf" srcId="{B650E2E8-2364-4AE9-8C31-3FD026910F95}" destId="{0E019EF4-E758-47BC-8273-C1C55B6D7FE3}" srcOrd="0" destOrd="0" presId="urn:microsoft.com/office/officeart/2005/8/layout/chevron1"/>
    <dgm:cxn modelId="{DD6D2325-1DB1-4145-A442-6B7BB191DA19}" srcId="{7E6DD5DF-EB3F-4BA2-9257-90558C560CE7}" destId="{3B4AC78A-2452-4261-B670-1DCFE886B3E6}" srcOrd="1" destOrd="0" parTransId="{90569977-651F-4B2C-A13F-1E046127BDAC}" sibTransId="{B6AE3D09-21C9-4D23-A753-173E837E9E1D}"/>
    <dgm:cxn modelId="{772E3478-DB33-47C8-9FB1-5F57588FC81B}" type="presOf" srcId="{3B4AC78A-2452-4261-B670-1DCFE886B3E6}" destId="{AFF616EB-ECE8-474C-95B0-A5B0BAC9326A}" srcOrd="0" destOrd="0" presId="urn:microsoft.com/office/officeart/2005/8/layout/chevron1"/>
    <dgm:cxn modelId="{05E4C395-F4D5-4086-94E5-20D36D4E56A8}" type="presOf" srcId="{7E6DD5DF-EB3F-4BA2-9257-90558C560CE7}" destId="{11C79550-A501-4166-9C7A-A7171E061E5A}" srcOrd="0" destOrd="0" presId="urn:microsoft.com/office/officeart/2005/8/layout/chevron1"/>
    <dgm:cxn modelId="{CCE3C4A1-B508-4833-AD9E-8B62FEB258FF}" srcId="{7E6DD5DF-EB3F-4BA2-9257-90558C560CE7}" destId="{A24F2DB6-0626-42DF-A3A0-962E06A211D0}" srcOrd="0" destOrd="0" parTransId="{B6A26D67-28E5-453E-8900-B4C12C18ADBE}" sibTransId="{08644607-DD94-4694-ACF3-07CF7846EAB8}"/>
    <dgm:cxn modelId="{DBF3BCBA-ECDE-4C57-BC14-1DF13D4F1CA6}" srcId="{7E6DD5DF-EB3F-4BA2-9257-90558C560CE7}" destId="{B650E2E8-2364-4AE9-8C31-3FD026910F95}" srcOrd="3" destOrd="0" parTransId="{9D5054CE-D7E7-4F53-A96C-AD4BFBB5D032}" sibTransId="{72467731-09C9-41D4-B77F-27ACBE7CFBAD}"/>
    <dgm:cxn modelId="{9FCFB6C8-34F6-4FD6-BB71-8C98E62C8E74}" srcId="{7E6DD5DF-EB3F-4BA2-9257-90558C560CE7}" destId="{27C7516D-3519-4C34-B696-AF4E0B403938}" srcOrd="2" destOrd="0" parTransId="{C4EC0857-CB8E-40B1-9FA2-61732289F094}" sibTransId="{8D9D16EA-678C-4B8D-9678-6325DD1793C5}"/>
    <dgm:cxn modelId="{EAF92FEB-6119-4D16-A8B2-07B9257101E9}" type="presOf" srcId="{A24F2DB6-0626-42DF-A3A0-962E06A211D0}" destId="{5B093A3A-A2BB-4C8E-8756-FAA865812440}" srcOrd="0" destOrd="0" presId="urn:microsoft.com/office/officeart/2005/8/layout/chevron1"/>
    <dgm:cxn modelId="{51C41701-DD83-496B-BDF5-ADDBD9A525D7}" type="presParOf" srcId="{11C79550-A501-4166-9C7A-A7171E061E5A}" destId="{5B093A3A-A2BB-4C8E-8756-FAA865812440}" srcOrd="0" destOrd="0" presId="urn:microsoft.com/office/officeart/2005/8/layout/chevron1"/>
    <dgm:cxn modelId="{38C80FCD-A9A0-4D1F-AD8D-6BBCE9B5CF1C}" type="presParOf" srcId="{11C79550-A501-4166-9C7A-A7171E061E5A}" destId="{4CFAF151-AD6C-46CE-8CD0-8DD9EDD20AB3}" srcOrd="1" destOrd="0" presId="urn:microsoft.com/office/officeart/2005/8/layout/chevron1"/>
    <dgm:cxn modelId="{2C786F60-8DF9-4BC1-83CB-A8DB9282AC3B}" type="presParOf" srcId="{11C79550-A501-4166-9C7A-A7171E061E5A}" destId="{AFF616EB-ECE8-474C-95B0-A5B0BAC9326A}" srcOrd="2" destOrd="0" presId="urn:microsoft.com/office/officeart/2005/8/layout/chevron1"/>
    <dgm:cxn modelId="{E728B1EC-7A5C-418A-9571-F277EE18C96E}" type="presParOf" srcId="{11C79550-A501-4166-9C7A-A7171E061E5A}" destId="{867EC6EC-ECFB-4976-89E9-12D76A01FEF6}" srcOrd="3" destOrd="0" presId="urn:microsoft.com/office/officeart/2005/8/layout/chevron1"/>
    <dgm:cxn modelId="{186DFB62-76CA-4248-A1FD-AAA98A48CFAC}" type="presParOf" srcId="{11C79550-A501-4166-9C7A-A7171E061E5A}" destId="{6C539F2E-C6A2-4D68-83C6-951EDD1415F5}" srcOrd="4" destOrd="0" presId="urn:microsoft.com/office/officeart/2005/8/layout/chevron1"/>
    <dgm:cxn modelId="{6E7AEADF-4978-40E6-ABD6-4909815CA6E6}" type="presParOf" srcId="{11C79550-A501-4166-9C7A-A7171E061E5A}" destId="{AF315612-F6B8-43DD-A77A-D871C8DD7A5D}" srcOrd="5" destOrd="0" presId="urn:microsoft.com/office/officeart/2005/8/layout/chevron1"/>
    <dgm:cxn modelId="{EF24E266-3882-41D4-A4D9-823644E403A8}" type="presParOf" srcId="{11C79550-A501-4166-9C7A-A7171E061E5A}" destId="{0E019EF4-E758-47BC-8273-C1C55B6D7FE3}"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0F09C-895E-4C14-BECE-01D0CF8F9D33}" type="doc">
      <dgm:prSet loTypeId="urn:microsoft.com/office/officeart/2005/8/layout/venn2" loCatId="relationship" qsTypeId="urn:microsoft.com/office/officeart/2005/8/quickstyle/simple1" qsCatId="simple" csTypeId="urn:microsoft.com/office/officeart/2005/8/colors/accent5_1" csCatId="accent5" phldr="1"/>
      <dgm:spPr/>
      <dgm:t>
        <a:bodyPr/>
        <a:lstStyle/>
        <a:p>
          <a:endParaRPr lang="en-US"/>
        </a:p>
      </dgm:t>
    </dgm:pt>
    <dgm:pt modelId="{E05DB3E9-8DD7-4ECE-BB7E-3185E36C4674}">
      <dgm:prSet phldrT="[Text]" custT="1"/>
      <dgm:spPr>
        <a:solidFill>
          <a:schemeClr val="bg1"/>
        </a:solidFill>
        <a:ln>
          <a:solidFill>
            <a:schemeClr val="accent1"/>
          </a:solidFill>
        </a:ln>
      </dgm:spPr>
      <dgm:t>
        <a:bodyPr/>
        <a:lstStyle/>
        <a:p>
          <a:r>
            <a:rPr lang="en-US" sz="1800">
              <a:solidFill>
                <a:schemeClr val="tx1"/>
              </a:solidFill>
              <a:latin typeface="+mj-lt"/>
            </a:rPr>
            <a:t>UNCT GEM/INFO: </a:t>
          </a:r>
        </a:p>
        <a:p>
          <a:r>
            <a:rPr lang="en-US" sz="1800">
              <a:solidFill>
                <a:schemeClr val="tx1"/>
              </a:solidFill>
              <a:latin typeface="+mj-lt"/>
            </a:rPr>
            <a:t>JWP Outcome level (Outcome indicators)</a:t>
          </a:r>
        </a:p>
      </dgm:t>
    </dgm:pt>
    <dgm:pt modelId="{3AA4EC50-4F59-4D3D-884E-1016907E63C6}" type="parTrans" cxnId="{9B4707E7-36A0-4A6D-B402-54F0DD3C6F41}">
      <dgm:prSet/>
      <dgm:spPr/>
      <dgm:t>
        <a:bodyPr/>
        <a:lstStyle/>
        <a:p>
          <a:endParaRPr lang="en-US" sz="1600"/>
        </a:p>
      </dgm:t>
    </dgm:pt>
    <dgm:pt modelId="{E7610657-5C28-4F38-9436-341C5DF3897E}" type="sibTrans" cxnId="{9B4707E7-36A0-4A6D-B402-54F0DD3C6F41}">
      <dgm:prSet/>
      <dgm:spPr/>
      <dgm:t>
        <a:bodyPr/>
        <a:lstStyle/>
        <a:p>
          <a:endParaRPr lang="en-US" sz="1600"/>
        </a:p>
      </dgm:t>
    </dgm:pt>
    <dgm:pt modelId="{9A72E584-30D9-4AEF-AF88-19FF5861CE11}">
      <dgm:prSet phldrT="[Text]" custT="1"/>
      <dgm:spPr>
        <a:solidFill>
          <a:schemeClr val="bg1"/>
        </a:solidFill>
        <a:ln>
          <a:solidFill>
            <a:schemeClr val="accent1"/>
          </a:solidFill>
        </a:ln>
      </dgm:spPr>
      <dgm:t>
        <a:bodyPr/>
        <a:lstStyle/>
        <a:p>
          <a:r>
            <a:rPr lang="en-US" sz="1800">
              <a:solidFill>
                <a:schemeClr val="tx1"/>
              </a:solidFill>
              <a:latin typeface="+mj-lt"/>
            </a:rPr>
            <a:t>UNCT GEM/INFO: </a:t>
          </a:r>
        </a:p>
        <a:p>
          <a:r>
            <a:rPr lang="en-US" sz="1800">
              <a:solidFill>
                <a:schemeClr val="tx1"/>
              </a:solidFill>
              <a:latin typeface="+mj-lt"/>
            </a:rPr>
            <a:t>JWP Output level (Output indicators)</a:t>
          </a:r>
        </a:p>
      </dgm:t>
    </dgm:pt>
    <dgm:pt modelId="{84F2C050-64AA-4513-9481-423FEA5CEA7C}" type="parTrans" cxnId="{E05A36D2-5648-423B-BAB3-759AAEFD47CF}">
      <dgm:prSet/>
      <dgm:spPr/>
      <dgm:t>
        <a:bodyPr/>
        <a:lstStyle/>
        <a:p>
          <a:endParaRPr lang="en-US" sz="1600"/>
        </a:p>
      </dgm:t>
    </dgm:pt>
    <dgm:pt modelId="{D434582B-F2C2-4E19-B075-E1B5BE5623B2}" type="sibTrans" cxnId="{E05A36D2-5648-423B-BAB3-759AAEFD47CF}">
      <dgm:prSet/>
      <dgm:spPr/>
      <dgm:t>
        <a:bodyPr/>
        <a:lstStyle/>
        <a:p>
          <a:endParaRPr lang="en-US" sz="1600"/>
        </a:p>
      </dgm:t>
    </dgm:pt>
    <dgm:pt modelId="{8769892D-81C2-41C3-8447-BF2835AD3BA1}">
      <dgm:prSet phldrT="[Text]" custT="1"/>
      <dgm:spPr>
        <a:solidFill>
          <a:schemeClr val="bg1"/>
        </a:solidFill>
        <a:ln>
          <a:solidFill>
            <a:schemeClr val="accent1"/>
          </a:solidFill>
        </a:ln>
      </dgm:spPr>
      <dgm:t>
        <a:bodyPr/>
        <a:lstStyle/>
        <a:p>
          <a:r>
            <a:rPr lang="en-US" sz="1800" b="0">
              <a:solidFill>
                <a:schemeClr val="tx1"/>
              </a:solidFill>
              <a:latin typeface="+mj-lt"/>
            </a:rPr>
            <a:t>UNCT GEM/INFO: </a:t>
          </a:r>
        </a:p>
        <a:p>
          <a:r>
            <a:rPr lang="en-US" sz="1800" b="0">
              <a:solidFill>
                <a:schemeClr val="tx1"/>
              </a:solidFill>
              <a:latin typeface="+mj-lt"/>
            </a:rPr>
            <a:t>JWP Sub-Output/Key Activity level (i.e. project)</a:t>
          </a:r>
        </a:p>
      </dgm:t>
    </dgm:pt>
    <dgm:pt modelId="{5C0F26E0-C1F7-4719-A1A6-9DF644DB6017}" type="parTrans" cxnId="{7014203D-D146-4F2C-BD29-34E979054885}">
      <dgm:prSet/>
      <dgm:spPr/>
      <dgm:t>
        <a:bodyPr/>
        <a:lstStyle/>
        <a:p>
          <a:endParaRPr lang="en-US" sz="1600"/>
        </a:p>
      </dgm:t>
    </dgm:pt>
    <dgm:pt modelId="{37010C34-5A78-4516-9793-0201F0AFA2A1}" type="sibTrans" cxnId="{7014203D-D146-4F2C-BD29-34E979054885}">
      <dgm:prSet/>
      <dgm:spPr/>
      <dgm:t>
        <a:bodyPr/>
        <a:lstStyle/>
        <a:p>
          <a:endParaRPr lang="en-US" sz="1600"/>
        </a:p>
      </dgm:t>
    </dgm:pt>
    <dgm:pt modelId="{732F3F96-D666-4B32-BF90-0007E358D174}">
      <dgm:prSet phldrT="[Text]" custT="1"/>
      <dgm:spPr>
        <a:solidFill>
          <a:schemeClr val="accent1">
            <a:lumMod val="75000"/>
          </a:schemeClr>
        </a:solidFill>
        <a:ln>
          <a:solidFill>
            <a:schemeClr val="bg1">
              <a:lumMod val="10000"/>
              <a:lumOff val="90000"/>
            </a:schemeClr>
          </a:solidFill>
        </a:ln>
      </dgm:spPr>
      <dgm:t>
        <a:bodyPr/>
        <a:lstStyle/>
        <a:p>
          <a:r>
            <a:rPr lang="en-US" sz="1800">
              <a:solidFill>
                <a:srgbClr val="FFFFFF"/>
              </a:solidFill>
              <a:latin typeface="+mj-lt"/>
            </a:rPr>
            <a:t>Methodology: </a:t>
          </a:r>
        </a:p>
        <a:p>
          <a:r>
            <a:rPr lang="en-US" sz="1800">
              <a:solidFill>
                <a:srgbClr val="FFFFFF"/>
              </a:solidFill>
              <a:latin typeface="+mj-lt"/>
            </a:rPr>
            <a:t>Key Activity/Project by agency</a:t>
          </a:r>
          <a:r>
            <a:rPr lang="ru-RU" sz="1800">
              <a:solidFill>
                <a:srgbClr val="FFFFFF"/>
              </a:solidFill>
              <a:latin typeface="+mj-lt"/>
            </a:rPr>
            <a:t>/</a:t>
          </a:r>
          <a:r>
            <a:rPr lang="en-US" sz="1800">
              <a:solidFill>
                <a:srgbClr val="FFFFFF"/>
              </a:solidFill>
              <a:latin typeface="+mj-lt"/>
            </a:rPr>
            <a:t>agencies </a:t>
          </a:r>
        </a:p>
        <a:p>
          <a:r>
            <a:rPr lang="en-US" sz="1800">
              <a:solidFill>
                <a:srgbClr val="FFFFFF"/>
              </a:solidFill>
              <a:latin typeface="+mj-lt"/>
            </a:rPr>
            <a:t>(project outcomes/outputs/</a:t>
          </a:r>
        </a:p>
        <a:p>
          <a:r>
            <a:rPr lang="en-US" sz="1800">
              <a:solidFill>
                <a:srgbClr val="FFFFFF"/>
              </a:solidFill>
              <a:latin typeface="+mj-lt"/>
            </a:rPr>
            <a:t>indicators)</a:t>
          </a:r>
        </a:p>
      </dgm:t>
    </dgm:pt>
    <dgm:pt modelId="{EDE05B51-5193-4D85-A7B3-A9FA97779CA3}" type="parTrans" cxnId="{5B732C7D-15E6-4534-98F1-41D891AA8A4E}">
      <dgm:prSet/>
      <dgm:spPr/>
      <dgm:t>
        <a:bodyPr/>
        <a:lstStyle/>
        <a:p>
          <a:endParaRPr lang="en-US" sz="1600"/>
        </a:p>
      </dgm:t>
    </dgm:pt>
    <dgm:pt modelId="{C30E5F12-A0F4-401D-A914-149327A11A4E}" type="sibTrans" cxnId="{5B732C7D-15E6-4534-98F1-41D891AA8A4E}">
      <dgm:prSet/>
      <dgm:spPr/>
      <dgm:t>
        <a:bodyPr/>
        <a:lstStyle/>
        <a:p>
          <a:endParaRPr lang="en-US" sz="1600"/>
        </a:p>
      </dgm:t>
    </dgm:pt>
    <dgm:pt modelId="{CCDB9974-1A9C-4B54-89D2-88EC26C7B40D}" type="pres">
      <dgm:prSet presAssocID="{45E0F09C-895E-4C14-BECE-01D0CF8F9D33}" presName="Name0" presStyleCnt="0">
        <dgm:presLayoutVars>
          <dgm:chMax val="7"/>
          <dgm:resizeHandles val="exact"/>
        </dgm:presLayoutVars>
      </dgm:prSet>
      <dgm:spPr/>
    </dgm:pt>
    <dgm:pt modelId="{EB9EACAD-3D5D-4935-8BE8-139D5F0CC649}" type="pres">
      <dgm:prSet presAssocID="{45E0F09C-895E-4C14-BECE-01D0CF8F9D33}" presName="comp1" presStyleCnt="0"/>
      <dgm:spPr/>
    </dgm:pt>
    <dgm:pt modelId="{46CA9E2D-C48F-4E14-9F12-31E5C9E8E24E}" type="pres">
      <dgm:prSet presAssocID="{45E0F09C-895E-4C14-BECE-01D0CF8F9D33}" presName="circle1" presStyleLbl="node1" presStyleIdx="0" presStyleCnt="4" custScaleX="111983"/>
      <dgm:spPr/>
    </dgm:pt>
    <dgm:pt modelId="{2875AA49-2F6E-4D4D-B735-585CA904BA1F}" type="pres">
      <dgm:prSet presAssocID="{45E0F09C-895E-4C14-BECE-01D0CF8F9D33}" presName="c1text" presStyleLbl="node1" presStyleIdx="0" presStyleCnt="4">
        <dgm:presLayoutVars>
          <dgm:bulletEnabled val="1"/>
        </dgm:presLayoutVars>
      </dgm:prSet>
      <dgm:spPr/>
    </dgm:pt>
    <dgm:pt modelId="{4BEE048E-7CD0-446E-A5B7-033FC615AF74}" type="pres">
      <dgm:prSet presAssocID="{45E0F09C-895E-4C14-BECE-01D0CF8F9D33}" presName="comp2" presStyleCnt="0"/>
      <dgm:spPr/>
    </dgm:pt>
    <dgm:pt modelId="{C53DC175-E514-4550-BE25-D8127518A4B6}" type="pres">
      <dgm:prSet presAssocID="{45E0F09C-895E-4C14-BECE-01D0CF8F9D33}" presName="circle2" presStyleLbl="node1" presStyleIdx="1" presStyleCnt="4" custScaleX="122937"/>
      <dgm:spPr/>
    </dgm:pt>
    <dgm:pt modelId="{CE816C37-BA67-44F6-913A-6B7A070BF6CC}" type="pres">
      <dgm:prSet presAssocID="{45E0F09C-895E-4C14-BECE-01D0CF8F9D33}" presName="c2text" presStyleLbl="node1" presStyleIdx="1" presStyleCnt="4">
        <dgm:presLayoutVars>
          <dgm:bulletEnabled val="1"/>
        </dgm:presLayoutVars>
      </dgm:prSet>
      <dgm:spPr/>
    </dgm:pt>
    <dgm:pt modelId="{8EBE331F-8755-47FF-8BBE-B2D8E4BBB35E}" type="pres">
      <dgm:prSet presAssocID="{45E0F09C-895E-4C14-BECE-01D0CF8F9D33}" presName="comp3" presStyleCnt="0"/>
      <dgm:spPr/>
    </dgm:pt>
    <dgm:pt modelId="{8707901F-6A16-4D2C-9268-C6F9495BC229}" type="pres">
      <dgm:prSet presAssocID="{45E0F09C-895E-4C14-BECE-01D0CF8F9D33}" presName="circle3" presStyleLbl="node1" presStyleIdx="2" presStyleCnt="4" custScaleX="137700"/>
      <dgm:spPr/>
    </dgm:pt>
    <dgm:pt modelId="{276ABEC8-6A02-40D5-8B87-80824EA2084D}" type="pres">
      <dgm:prSet presAssocID="{45E0F09C-895E-4C14-BECE-01D0CF8F9D33}" presName="c3text" presStyleLbl="node1" presStyleIdx="2" presStyleCnt="4">
        <dgm:presLayoutVars>
          <dgm:bulletEnabled val="1"/>
        </dgm:presLayoutVars>
      </dgm:prSet>
      <dgm:spPr/>
    </dgm:pt>
    <dgm:pt modelId="{D511EA72-49E9-43C0-B0DE-ADB7FB25F837}" type="pres">
      <dgm:prSet presAssocID="{45E0F09C-895E-4C14-BECE-01D0CF8F9D33}" presName="comp4" presStyleCnt="0"/>
      <dgm:spPr/>
    </dgm:pt>
    <dgm:pt modelId="{F403F834-BB46-490D-B099-B14A389F2E9D}" type="pres">
      <dgm:prSet presAssocID="{45E0F09C-895E-4C14-BECE-01D0CF8F9D33}" presName="circle4" presStyleLbl="node1" presStyleIdx="3" presStyleCnt="4" custScaleX="153580" custLinFactNeighborX="-3268" custLinFactNeighborY="0"/>
      <dgm:spPr/>
    </dgm:pt>
    <dgm:pt modelId="{478C1B0A-6DA7-4C41-B8DF-93D3B90038FC}" type="pres">
      <dgm:prSet presAssocID="{45E0F09C-895E-4C14-BECE-01D0CF8F9D33}" presName="c4text" presStyleLbl="node1" presStyleIdx="3" presStyleCnt="4">
        <dgm:presLayoutVars>
          <dgm:bulletEnabled val="1"/>
        </dgm:presLayoutVars>
      </dgm:prSet>
      <dgm:spPr/>
    </dgm:pt>
  </dgm:ptLst>
  <dgm:cxnLst>
    <dgm:cxn modelId="{3EFDF709-8596-485D-A524-3A3ED6B2DF2F}" type="presOf" srcId="{8769892D-81C2-41C3-8447-BF2835AD3BA1}" destId="{276ABEC8-6A02-40D5-8B87-80824EA2084D}" srcOrd="1" destOrd="0" presId="urn:microsoft.com/office/officeart/2005/8/layout/venn2"/>
    <dgm:cxn modelId="{46DD3A36-D8B7-4029-8A13-3F02254FE8D8}" type="presOf" srcId="{9A72E584-30D9-4AEF-AF88-19FF5861CE11}" destId="{CE816C37-BA67-44F6-913A-6B7A070BF6CC}" srcOrd="1" destOrd="0" presId="urn:microsoft.com/office/officeart/2005/8/layout/venn2"/>
    <dgm:cxn modelId="{7014203D-D146-4F2C-BD29-34E979054885}" srcId="{45E0F09C-895E-4C14-BECE-01D0CF8F9D33}" destId="{8769892D-81C2-41C3-8447-BF2835AD3BA1}" srcOrd="2" destOrd="0" parTransId="{5C0F26E0-C1F7-4719-A1A6-9DF644DB6017}" sibTransId="{37010C34-5A78-4516-9793-0201F0AFA2A1}"/>
    <dgm:cxn modelId="{5B732C7D-15E6-4534-98F1-41D891AA8A4E}" srcId="{45E0F09C-895E-4C14-BECE-01D0CF8F9D33}" destId="{732F3F96-D666-4B32-BF90-0007E358D174}" srcOrd="3" destOrd="0" parTransId="{EDE05B51-5193-4D85-A7B3-A9FA97779CA3}" sibTransId="{C30E5F12-A0F4-401D-A914-149327A11A4E}"/>
    <dgm:cxn modelId="{0E066597-02B9-480F-BA1D-162585B6BAC1}" type="presOf" srcId="{8769892D-81C2-41C3-8447-BF2835AD3BA1}" destId="{8707901F-6A16-4D2C-9268-C6F9495BC229}" srcOrd="0" destOrd="0" presId="urn:microsoft.com/office/officeart/2005/8/layout/venn2"/>
    <dgm:cxn modelId="{DD7F679F-60DA-4220-827F-10382A94554A}" type="presOf" srcId="{E05DB3E9-8DD7-4ECE-BB7E-3185E36C4674}" destId="{2875AA49-2F6E-4D4D-B735-585CA904BA1F}" srcOrd="1" destOrd="0" presId="urn:microsoft.com/office/officeart/2005/8/layout/venn2"/>
    <dgm:cxn modelId="{55D515A5-DEF5-48DC-8623-7E7B4143FA9D}" type="presOf" srcId="{E05DB3E9-8DD7-4ECE-BB7E-3185E36C4674}" destId="{46CA9E2D-C48F-4E14-9F12-31E5C9E8E24E}" srcOrd="0" destOrd="0" presId="urn:microsoft.com/office/officeart/2005/8/layout/venn2"/>
    <dgm:cxn modelId="{5B2003B9-7CBF-4A5D-9D39-6DB37F37D41C}" type="presOf" srcId="{45E0F09C-895E-4C14-BECE-01D0CF8F9D33}" destId="{CCDB9974-1A9C-4B54-89D2-88EC26C7B40D}" srcOrd="0" destOrd="0" presId="urn:microsoft.com/office/officeart/2005/8/layout/venn2"/>
    <dgm:cxn modelId="{53405ED1-7C10-4846-83EF-CCE003C1D3A8}" type="presOf" srcId="{732F3F96-D666-4B32-BF90-0007E358D174}" destId="{F403F834-BB46-490D-B099-B14A389F2E9D}" srcOrd="0" destOrd="0" presId="urn:microsoft.com/office/officeart/2005/8/layout/venn2"/>
    <dgm:cxn modelId="{E05A36D2-5648-423B-BAB3-759AAEFD47CF}" srcId="{45E0F09C-895E-4C14-BECE-01D0CF8F9D33}" destId="{9A72E584-30D9-4AEF-AF88-19FF5861CE11}" srcOrd="1" destOrd="0" parTransId="{84F2C050-64AA-4513-9481-423FEA5CEA7C}" sibTransId="{D434582B-F2C2-4E19-B075-E1B5BE5623B2}"/>
    <dgm:cxn modelId="{962583D6-9510-4565-ACA4-F25930BDDC2F}" type="presOf" srcId="{9A72E584-30D9-4AEF-AF88-19FF5861CE11}" destId="{C53DC175-E514-4550-BE25-D8127518A4B6}" srcOrd="0" destOrd="0" presId="urn:microsoft.com/office/officeart/2005/8/layout/venn2"/>
    <dgm:cxn modelId="{9B4707E7-36A0-4A6D-B402-54F0DD3C6F41}" srcId="{45E0F09C-895E-4C14-BECE-01D0CF8F9D33}" destId="{E05DB3E9-8DD7-4ECE-BB7E-3185E36C4674}" srcOrd="0" destOrd="0" parTransId="{3AA4EC50-4F59-4D3D-884E-1016907E63C6}" sibTransId="{E7610657-5C28-4F38-9436-341C5DF3897E}"/>
    <dgm:cxn modelId="{46B138FA-745C-4E95-87A4-B5EEF868CE04}" type="presOf" srcId="{732F3F96-D666-4B32-BF90-0007E358D174}" destId="{478C1B0A-6DA7-4C41-B8DF-93D3B90038FC}" srcOrd="1" destOrd="0" presId="urn:microsoft.com/office/officeart/2005/8/layout/venn2"/>
    <dgm:cxn modelId="{4E38327C-A45B-4A8E-A522-E7E979BD112B}" type="presParOf" srcId="{CCDB9974-1A9C-4B54-89D2-88EC26C7B40D}" destId="{EB9EACAD-3D5D-4935-8BE8-139D5F0CC649}" srcOrd="0" destOrd="0" presId="urn:microsoft.com/office/officeart/2005/8/layout/venn2"/>
    <dgm:cxn modelId="{9E1C5252-D839-4DFB-B708-49B859E8F567}" type="presParOf" srcId="{EB9EACAD-3D5D-4935-8BE8-139D5F0CC649}" destId="{46CA9E2D-C48F-4E14-9F12-31E5C9E8E24E}" srcOrd="0" destOrd="0" presId="urn:microsoft.com/office/officeart/2005/8/layout/venn2"/>
    <dgm:cxn modelId="{546EDFE3-4559-4E69-9433-B5582D367B3A}" type="presParOf" srcId="{EB9EACAD-3D5D-4935-8BE8-139D5F0CC649}" destId="{2875AA49-2F6E-4D4D-B735-585CA904BA1F}" srcOrd="1" destOrd="0" presId="urn:microsoft.com/office/officeart/2005/8/layout/venn2"/>
    <dgm:cxn modelId="{903C9EF7-35F9-491A-BB5B-F9E449755ACA}" type="presParOf" srcId="{CCDB9974-1A9C-4B54-89D2-88EC26C7B40D}" destId="{4BEE048E-7CD0-446E-A5B7-033FC615AF74}" srcOrd="1" destOrd="0" presId="urn:microsoft.com/office/officeart/2005/8/layout/venn2"/>
    <dgm:cxn modelId="{F328609E-208D-4B9D-A706-E7749CDAC52C}" type="presParOf" srcId="{4BEE048E-7CD0-446E-A5B7-033FC615AF74}" destId="{C53DC175-E514-4550-BE25-D8127518A4B6}" srcOrd="0" destOrd="0" presId="urn:microsoft.com/office/officeart/2005/8/layout/venn2"/>
    <dgm:cxn modelId="{F47AEF82-DF67-463F-8FE9-7F6364B8F8CD}" type="presParOf" srcId="{4BEE048E-7CD0-446E-A5B7-033FC615AF74}" destId="{CE816C37-BA67-44F6-913A-6B7A070BF6CC}" srcOrd="1" destOrd="0" presId="urn:microsoft.com/office/officeart/2005/8/layout/venn2"/>
    <dgm:cxn modelId="{EFF4585C-149A-4730-9D3E-37DC6CB32FD5}" type="presParOf" srcId="{CCDB9974-1A9C-4B54-89D2-88EC26C7B40D}" destId="{8EBE331F-8755-47FF-8BBE-B2D8E4BBB35E}" srcOrd="2" destOrd="0" presId="urn:microsoft.com/office/officeart/2005/8/layout/venn2"/>
    <dgm:cxn modelId="{744DE3AB-9EE7-49FC-9351-4560DBF78E20}" type="presParOf" srcId="{8EBE331F-8755-47FF-8BBE-B2D8E4BBB35E}" destId="{8707901F-6A16-4D2C-9268-C6F9495BC229}" srcOrd="0" destOrd="0" presId="urn:microsoft.com/office/officeart/2005/8/layout/venn2"/>
    <dgm:cxn modelId="{BAD9F076-05D7-4DDA-AD8E-B07F2410C907}" type="presParOf" srcId="{8EBE331F-8755-47FF-8BBE-B2D8E4BBB35E}" destId="{276ABEC8-6A02-40D5-8B87-80824EA2084D}" srcOrd="1" destOrd="0" presId="urn:microsoft.com/office/officeart/2005/8/layout/venn2"/>
    <dgm:cxn modelId="{0640E4BA-1275-42A0-931A-214B1AD7F7B2}" type="presParOf" srcId="{CCDB9974-1A9C-4B54-89D2-88EC26C7B40D}" destId="{D511EA72-49E9-43C0-B0DE-ADB7FB25F837}" srcOrd="3" destOrd="0" presId="urn:microsoft.com/office/officeart/2005/8/layout/venn2"/>
    <dgm:cxn modelId="{0F2501CE-20F6-4F82-B1BE-43189DD1F29F}" type="presParOf" srcId="{D511EA72-49E9-43C0-B0DE-ADB7FB25F837}" destId="{F403F834-BB46-490D-B099-B14A389F2E9D}" srcOrd="0" destOrd="0" presId="urn:microsoft.com/office/officeart/2005/8/layout/venn2"/>
    <dgm:cxn modelId="{81E65F6A-FCC0-484A-BB60-8B33B9C5BB0D}" type="presParOf" srcId="{D511EA72-49E9-43C0-B0DE-ADB7FB25F837}" destId="{478C1B0A-6DA7-4C41-B8DF-93D3B90038FC}" srcOrd="1" destOrd="0" presId="urn:microsoft.com/office/officeart/2005/8/layout/ven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E0F09C-895E-4C14-BECE-01D0CF8F9D33}" type="doc">
      <dgm:prSet loTypeId="urn:microsoft.com/office/officeart/2005/8/layout/venn2" loCatId="relationship" qsTypeId="urn:microsoft.com/office/officeart/2005/8/quickstyle/simple1" qsCatId="simple" csTypeId="urn:microsoft.com/office/officeart/2005/8/colors/accent5_1" csCatId="accent5" phldr="1"/>
      <dgm:spPr/>
      <dgm:t>
        <a:bodyPr/>
        <a:lstStyle/>
        <a:p>
          <a:endParaRPr lang="en-US"/>
        </a:p>
      </dgm:t>
    </dgm:pt>
    <dgm:pt modelId="{E05DB3E9-8DD7-4ECE-BB7E-3185E36C4674}">
      <dgm:prSet phldrT="[Text]" custT="1"/>
      <dgm:spPr>
        <a:solidFill>
          <a:schemeClr val="accent1">
            <a:lumMod val="75000"/>
          </a:schemeClr>
        </a:solidFill>
        <a:ln>
          <a:solidFill>
            <a:schemeClr val="accent1"/>
          </a:solidFill>
        </a:ln>
      </dgm:spPr>
      <dgm:t>
        <a:bodyPr/>
        <a:lstStyle/>
        <a:p>
          <a:r>
            <a:rPr lang="en-US" sz="2000">
              <a:solidFill>
                <a:schemeClr val="bg1"/>
              </a:solidFill>
              <a:latin typeface="+mj-lt"/>
            </a:rPr>
            <a:t>Key Activity/Project </a:t>
          </a:r>
        </a:p>
        <a:p>
          <a:pPr rtl="0"/>
          <a:r>
            <a:rPr lang="en-US" sz="2000">
              <a:solidFill>
                <a:schemeClr val="bg1"/>
              </a:solidFill>
              <a:latin typeface="+mj-lt"/>
            </a:rPr>
            <a:t>Project IMPACT/JWP formulation </a:t>
          </a:r>
        </a:p>
      </dgm:t>
    </dgm:pt>
    <dgm:pt modelId="{3AA4EC50-4F59-4D3D-884E-1016907E63C6}" type="parTrans" cxnId="{9B4707E7-36A0-4A6D-B402-54F0DD3C6F41}">
      <dgm:prSet/>
      <dgm:spPr/>
      <dgm:t>
        <a:bodyPr/>
        <a:lstStyle/>
        <a:p>
          <a:endParaRPr lang="en-US" sz="1600"/>
        </a:p>
      </dgm:t>
    </dgm:pt>
    <dgm:pt modelId="{E7610657-5C28-4F38-9436-341C5DF3897E}" type="sibTrans" cxnId="{9B4707E7-36A0-4A6D-B402-54F0DD3C6F41}">
      <dgm:prSet/>
      <dgm:spPr/>
      <dgm:t>
        <a:bodyPr/>
        <a:lstStyle/>
        <a:p>
          <a:endParaRPr lang="en-US" sz="1600"/>
        </a:p>
      </dgm:t>
    </dgm:pt>
    <dgm:pt modelId="{9A72E584-30D9-4AEF-AF88-19FF5861CE11}">
      <dgm:prSet phldrT="[Text]" custT="1"/>
      <dgm:spPr>
        <a:solidFill>
          <a:schemeClr val="accent3">
            <a:lumMod val="60000"/>
            <a:lumOff val="40000"/>
          </a:schemeClr>
        </a:solidFill>
        <a:ln>
          <a:solidFill>
            <a:schemeClr val="accent1"/>
          </a:solidFill>
        </a:ln>
      </dgm:spPr>
      <dgm:t>
        <a:bodyPr/>
        <a:lstStyle/>
        <a:p>
          <a:r>
            <a:rPr lang="en-US" sz="2000">
              <a:solidFill>
                <a:schemeClr val="tx1"/>
              </a:solidFill>
              <a:latin typeface="+mj-lt"/>
            </a:rPr>
            <a:t>Key Activity/Project</a:t>
          </a:r>
        </a:p>
        <a:p>
          <a:r>
            <a:rPr lang="en-US" sz="2000">
              <a:solidFill>
                <a:schemeClr val="tx1"/>
              </a:solidFill>
              <a:latin typeface="+mj-lt"/>
            </a:rPr>
            <a:t>Project OUTCOMEs/indicators</a:t>
          </a:r>
        </a:p>
      </dgm:t>
    </dgm:pt>
    <dgm:pt modelId="{84F2C050-64AA-4513-9481-423FEA5CEA7C}" type="parTrans" cxnId="{E05A36D2-5648-423B-BAB3-759AAEFD47CF}">
      <dgm:prSet/>
      <dgm:spPr/>
      <dgm:t>
        <a:bodyPr/>
        <a:lstStyle/>
        <a:p>
          <a:endParaRPr lang="en-US" sz="1600"/>
        </a:p>
      </dgm:t>
    </dgm:pt>
    <dgm:pt modelId="{D434582B-F2C2-4E19-B075-E1B5BE5623B2}" type="sibTrans" cxnId="{E05A36D2-5648-423B-BAB3-759AAEFD47CF}">
      <dgm:prSet/>
      <dgm:spPr/>
      <dgm:t>
        <a:bodyPr/>
        <a:lstStyle/>
        <a:p>
          <a:endParaRPr lang="en-US" sz="1600"/>
        </a:p>
      </dgm:t>
    </dgm:pt>
    <dgm:pt modelId="{8769892D-81C2-41C3-8447-BF2835AD3BA1}">
      <dgm:prSet phldrT="[Text]" custT="1"/>
      <dgm:spPr>
        <a:solidFill>
          <a:schemeClr val="bg1"/>
        </a:solidFill>
        <a:ln>
          <a:solidFill>
            <a:schemeClr val="accent1"/>
          </a:solidFill>
        </a:ln>
      </dgm:spPr>
      <dgm:t>
        <a:bodyPr/>
        <a:lstStyle/>
        <a:p>
          <a:r>
            <a:rPr lang="en-US" sz="2000" b="0">
              <a:solidFill>
                <a:schemeClr val="tx1"/>
              </a:solidFill>
              <a:latin typeface="+mj-lt"/>
            </a:rPr>
            <a:t>Key Activity/Project OUTPUTs/indicators</a:t>
          </a:r>
        </a:p>
      </dgm:t>
    </dgm:pt>
    <dgm:pt modelId="{5C0F26E0-C1F7-4719-A1A6-9DF644DB6017}" type="parTrans" cxnId="{7014203D-D146-4F2C-BD29-34E979054885}">
      <dgm:prSet/>
      <dgm:spPr/>
      <dgm:t>
        <a:bodyPr/>
        <a:lstStyle/>
        <a:p>
          <a:endParaRPr lang="en-US" sz="1600"/>
        </a:p>
      </dgm:t>
    </dgm:pt>
    <dgm:pt modelId="{37010C34-5A78-4516-9793-0201F0AFA2A1}" type="sibTrans" cxnId="{7014203D-D146-4F2C-BD29-34E979054885}">
      <dgm:prSet/>
      <dgm:spPr/>
      <dgm:t>
        <a:bodyPr/>
        <a:lstStyle/>
        <a:p>
          <a:endParaRPr lang="en-US" sz="1600"/>
        </a:p>
      </dgm:t>
    </dgm:pt>
    <dgm:pt modelId="{CCDB9974-1A9C-4B54-89D2-88EC26C7B40D}" type="pres">
      <dgm:prSet presAssocID="{45E0F09C-895E-4C14-BECE-01D0CF8F9D33}" presName="Name0" presStyleCnt="0">
        <dgm:presLayoutVars>
          <dgm:chMax val="7"/>
          <dgm:resizeHandles val="exact"/>
        </dgm:presLayoutVars>
      </dgm:prSet>
      <dgm:spPr/>
    </dgm:pt>
    <dgm:pt modelId="{EB9EACAD-3D5D-4935-8BE8-139D5F0CC649}" type="pres">
      <dgm:prSet presAssocID="{45E0F09C-895E-4C14-BECE-01D0CF8F9D33}" presName="comp1" presStyleCnt="0"/>
      <dgm:spPr/>
    </dgm:pt>
    <dgm:pt modelId="{46CA9E2D-C48F-4E14-9F12-31E5C9E8E24E}" type="pres">
      <dgm:prSet presAssocID="{45E0F09C-895E-4C14-BECE-01D0CF8F9D33}" presName="circle1" presStyleLbl="node1" presStyleIdx="0" presStyleCnt="3" custScaleX="111983"/>
      <dgm:spPr/>
    </dgm:pt>
    <dgm:pt modelId="{2875AA49-2F6E-4D4D-B735-585CA904BA1F}" type="pres">
      <dgm:prSet presAssocID="{45E0F09C-895E-4C14-BECE-01D0CF8F9D33}" presName="c1text" presStyleLbl="node1" presStyleIdx="0" presStyleCnt="3">
        <dgm:presLayoutVars>
          <dgm:bulletEnabled val="1"/>
        </dgm:presLayoutVars>
      </dgm:prSet>
      <dgm:spPr/>
    </dgm:pt>
    <dgm:pt modelId="{4BEE048E-7CD0-446E-A5B7-033FC615AF74}" type="pres">
      <dgm:prSet presAssocID="{45E0F09C-895E-4C14-BECE-01D0CF8F9D33}" presName="comp2" presStyleCnt="0"/>
      <dgm:spPr/>
    </dgm:pt>
    <dgm:pt modelId="{C53DC175-E514-4550-BE25-D8127518A4B6}" type="pres">
      <dgm:prSet presAssocID="{45E0F09C-895E-4C14-BECE-01D0CF8F9D33}" presName="circle2" presStyleLbl="node1" presStyleIdx="1" presStyleCnt="3" custScaleX="122937"/>
      <dgm:spPr/>
    </dgm:pt>
    <dgm:pt modelId="{CE816C37-BA67-44F6-913A-6B7A070BF6CC}" type="pres">
      <dgm:prSet presAssocID="{45E0F09C-895E-4C14-BECE-01D0CF8F9D33}" presName="c2text" presStyleLbl="node1" presStyleIdx="1" presStyleCnt="3">
        <dgm:presLayoutVars>
          <dgm:bulletEnabled val="1"/>
        </dgm:presLayoutVars>
      </dgm:prSet>
      <dgm:spPr/>
    </dgm:pt>
    <dgm:pt modelId="{8EBE331F-8755-47FF-8BBE-B2D8E4BBB35E}" type="pres">
      <dgm:prSet presAssocID="{45E0F09C-895E-4C14-BECE-01D0CF8F9D33}" presName="comp3" presStyleCnt="0"/>
      <dgm:spPr/>
    </dgm:pt>
    <dgm:pt modelId="{8707901F-6A16-4D2C-9268-C6F9495BC229}" type="pres">
      <dgm:prSet presAssocID="{45E0F09C-895E-4C14-BECE-01D0CF8F9D33}" presName="circle3" presStyleLbl="node1" presStyleIdx="2" presStyleCnt="3" custScaleX="137700"/>
      <dgm:spPr/>
    </dgm:pt>
    <dgm:pt modelId="{276ABEC8-6A02-40D5-8B87-80824EA2084D}" type="pres">
      <dgm:prSet presAssocID="{45E0F09C-895E-4C14-BECE-01D0CF8F9D33}" presName="c3text" presStyleLbl="node1" presStyleIdx="2" presStyleCnt="3">
        <dgm:presLayoutVars>
          <dgm:bulletEnabled val="1"/>
        </dgm:presLayoutVars>
      </dgm:prSet>
      <dgm:spPr/>
    </dgm:pt>
  </dgm:ptLst>
  <dgm:cxnLst>
    <dgm:cxn modelId="{3EFDF709-8596-485D-A524-3A3ED6B2DF2F}" type="presOf" srcId="{8769892D-81C2-41C3-8447-BF2835AD3BA1}" destId="{276ABEC8-6A02-40D5-8B87-80824EA2084D}" srcOrd="1" destOrd="0" presId="urn:microsoft.com/office/officeart/2005/8/layout/venn2"/>
    <dgm:cxn modelId="{46DD3A36-D8B7-4029-8A13-3F02254FE8D8}" type="presOf" srcId="{9A72E584-30D9-4AEF-AF88-19FF5861CE11}" destId="{CE816C37-BA67-44F6-913A-6B7A070BF6CC}" srcOrd="1" destOrd="0" presId="urn:microsoft.com/office/officeart/2005/8/layout/venn2"/>
    <dgm:cxn modelId="{7014203D-D146-4F2C-BD29-34E979054885}" srcId="{45E0F09C-895E-4C14-BECE-01D0CF8F9D33}" destId="{8769892D-81C2-41C3-8447-BF2835AD3BA1}" srcOrd="2" destOrd="0" parTransId="{5C0F26E0-C1F7-4719-A1A6-9DF644DB6017}" sibTransId="{37010C34-5A78-4516-9793-0201F0AFA2A1}"/>
    <dgm:cxn modelId="{0E066597-02B9-480F-BA1D-162585B6BAC1}" type="presOf" srcId="{8769892D-81C2-41C3-8447-BF2835AD3BA1}" destId="{8707901F-6A16-4D2C-9268-C6F9495BC229}" srcOrd="0" destOrd="0" presId="urn:microsoft.com/office/officeart/2005/8/layout/venn2"/>
    <dgm:cxn modelId="{DD7F679F-60DA-4220-827F-10382A94554A}" type="presOf" srcId="{E05DB3E9-8DD7-4ECE-BB7E-3185E36C4674}" destId="{2875AA49-2F6E-4D4D-B735-585CA904BA1F}" srcOrd="1" destOrd="0" presId="urn:microsoft.com/office/officeart/2005/8/layout/venn2"/>
    <dgm:cxn modelId="{55D515A5-DEF5-48DC-8623-7E7B4143FA9D}" type="presOf" srcId="{E05DB3E9-8DD7-4ECE-BB7E-3185E36C4674}" destId="{46CA9E2D-C48F-4E14-9F12-31E5C9E8E24E}" srcOrd="0" destOrd="0" presId="urn:microsoft.com/office/officeart/2005/8/layout/venn2"/>
    <dgm:cxn modelId="{5B2003B9-7CBF-4A5D-9D39-6DB37F37D41C}" type="presOf" srcId="{45E0F09C-895E-4C14-BECE-01D0CF8F9D33}" destId="{CCDB9974-1A9C-4B54-89D2-88EC26C7B40D}" srcOrd="0" destOrd="0" presId="urn:microsoft.com/office/officeart/2005/8/layout/venn2"/>
    <dgm:cxn modelId="{E05A36D2-5648-423B-BAB3-759AAEFD47CF}" srcId="{45E0F09C-895E-4C14-BECE-01D0CF8F9D33}" destId="{9A72E584-30D9-4AEF-AF88-19FF5861CE11}" srcOrd="1" destOrd="0" parTransId="{84F2C050-64AA-4513-9481-423FEA5CEA7C}" sibTransId="{D434582B-F2C2-4E19-B075-E1B5BE5623B2}"/>
    <dgm:cxn modelId="{962583D6-9510-4565-ACA4-F25930BDDC2F}" type="presOf" srcId="{9A72E584-30D9-4AEF-AF88-19FF5861CE11}" destId="{C53DC175-E514-4550-BE25-D8127518A4B6}" srcOrd="0" destOrd="0" presId="urn:microsoft.com/office/officeart/2005/8/layout/venn2"/>
    <dgm:cxn modelId="{9B4707E7-36A0-4A6D-B402-54F0DD3C6F41}" srcId="{45E0F09C-895E-4C14-BECE-01D0CF8F9D33}" destId="{E05DB3E9-8DD7-4ECE-BB7E-3185E36C4674}" srcOrd="0" destOrd="0" parTransId="{3AA4EC50-4F59-4D3D-884E-1016907E63C6}" sibTransId="{E7610657-5C28-4F38-9436-341C5DF3897E}"/>
    <dgm:cxn modelId="{4E38327C-A45B-4A8E-A522-E7E979BD112B}" type="presParOf" srcId="{CCDB9974-1A9C-4B54-89D2-88EC26C7B40D}" destId="{EB9EACAD-3D5D-4935-8BE8-139D5F0CC649}" srcOrd="0" destOrd="0" presId="urn:microsoft.com/office/officeart/2005/8/layout/venn2"/>
    <dgm:cxn modelId="{9E1C5252-D839-4DFB-B708-49B859E8F567}" type="presParOf" srcId="{EB9EACAD-3D5D-4935-8BE8-139D5F0CC649}" destId="{46CA9E2D-C48F-4E14-9F12-31E5C9E8E24E}" srcOrd="0" destOrd="0" presId="urn:microsoft.com/office/officeart/2005/8/layout/venn2"/>
    <dgm:cxn modelId="{546EDFE3-4559-4E69-9433-B5582D367B3A}" type="presParOf" srcId="{EB9EACAD-3D5D-4935-8BE8-139D5F0CC649}" destId="{2875AA49-2F6E-4D4D-B735-585CA904BA1F}" srcOrd="1" destOrd="0" presId="urn:microsoft.com/office/officeart/2005/8/layout/venn2"/>
    <dgm:cxn modelId="{903C9EF7-35F9-491A-BB5B-F9E449755ACA}" type="presParOf" srcId="{CCDB9974-1A9C-4B54-89D2-88EC26C7B40D}" destId="{4BEE048E-7CD0-446E-A5B7-033FC615AF74}" srcOrd="1" destOrd="0" presId="urn:microsoft.com/office/officeart/2005/8/layout/venn2"/>
    <dgm:cxn modelId="{F328609E-208D-4B9D-A706-E7749CDAC52C}" type="presParOf" srcId="{4BEE048E-7CD0-446E-A5B7-033FC615AF74}" destId="{C53DC175-E514-4550-BE25-D8127518A4B6}" srcOrd="0" destOrd="0" presId="urn:microsoft.com/office/officeart/2005/8/layout/venn2"/>
    <dgm:cxn modelId="{F47AEF82-DF67-463F-8FE9-7F6364B8F8CD}" type="presParOf" srcId="{4BEE048E-7CD0-446E-A5B7-033FC615AF74}" destId="{CE816C37-BA67-44F6-913A-6B7A070BF6CC}" srcOrd="1" destOrd="0" presId="urn:microsoft.com/office/officeart/2005/8/layout/venn2"/>
    <dgm:cxn modelId="{EFF4585C-149A-4730-9D3E-37DC6CB32FD5}" type="presParOf" srcId="{CCDB9974-1A9C-4B54-89D2-88EC26C7B40D}" destId="{8EBE331F-8755-47FF-8BBE-B2D8E4BBB35E}" srcOrd="2" destOrd="0" presId="urn:microsoft.com/office/officeart/2005/8/layout/venn2"/>
    <dgm:cxn modelId="{744DE3AB-9EE7-49FC-9351-4560DBF78E20}" type="presParOf" srcId="{8EBE331F-8755-47FF-8BBE-B2D8E4BBB35E}" destId="{8707901F-6A16-4D2C-9268-C6F9495BC229}" srcOrd="0" destOrd="0" presId="urn:microsoft.com/office/officeart/2005/8/layout/venn2"/>
    <dgm:cxn modelId="{BAD9F076-05D7-4DDA-AD8E-B07F2410C907}" type="presParOf" srcId="{8EBE331F-8755-47FF-8BBE-B2D8E4BBB35E}" destId="{276ABEC8-6A02-40D5-8B87-80824EA2084D}" srcOrd="1" destOrd="0" presId="urn:microsoft.com/office/officeart/2005/8/layout/ven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A4A0FA-C960-441E-90C6-F9675D9004D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1575B577-C039-4159-9481-762C46167944}">
      <dgm:prSet phldrT="[Text]"/>
      <dgm:spPr/>
      <dgm:t>
        <a:bodyPr/>
        <a:lstStyle/>
        <a:p>
          <a:r>
            <a:rPr lang="en-US"/>
            <a:t>Impact</a:t>
          </a:r>
        </a:p>
      </dgm:t>
    </dgm:pt>
    <dgm:pt modelId="{39DE7169-80FB-43DB-B892-451B254E8A4A}" type="parTrans" cxnId="{1E5E4D60-3D9E-4FAD-9D71-BE9AEE7DD0CF}">
      <dgm:prSet/>
      <dgm:spPr/>
      <dgm:t>
        <a:bodyPr/>
        <a:lstStyle/>
        <a:p>
          <a:endParaRPr lang="en-US"/>
        </a:p>
      </dgm:t>
    </dgm:pt>
    <dgm:pt modelId="{15A50C68-E39A-4678-B9F4-6D7C275A28F7}" type="sibTrans" cxnId="{1E5E4D60-3D9E-4FAD-9D71-BE9AEE7DD0CF}">
      <dgm:prSet/>
      <dgm:spPr/>
      <dgm:t>
        <a:bodyPr/>
        <a:lstStyle/>
        <a:p>
          <a:endParaRPr lang="en-US"/>
        </a:p>
      </dgm:t>
    </dgm:pt>
    <dgm:pt modelId="{637F5D49-5997-45FC-887B-609CC38AEB1A}">
      <dgm:prSet phldrT="[Text]"/>
      <dgm:spPr/>
      <dgm:t>
        <a:bodyPr/>
        <a:lstStyle/>
        <a:p>
          <a:r>
            <a:rPr lang="en-US"/>
            <a:t>Outcome</a:t>
          </a:r>
        </a:p>
      </dgm:t>
    </dgm:pt>
    <dgm:pt modelId="{D3526AAC-7D92-471E-A93A-3C79138DCD90}" type="parTrans" cxnId="{BDD2F5EB-48EB-46D9-A215-38CC5C5DA694}">
      <dgm:prSet/>
      <dgm:spPr/>
      <dgm:t>
        <a:bodyPr/>
        <a:lstStyle/>
        <a:p>
          <a:endParaRPr lang="en-US"/>
        </a:p>
      </dgm:t>
    </dgm:pt>
    <dgm:pt modelId="{8AFE8B07-6F32-42EB-A0DF-1A554C9F500C}" type="sibTrans" cxnId="{BDD2F5EB-48EB-46D9-A215-38CC5C5DA694}">
      <dgm:prSet/>
      <dgm:spPr/>
      <dgm:t>
        <a:bodyPr/>
        <a:lstStyle/>
        <a:p>
          <a:endParaRPr lang="en-US"/>
        </a:p>
      </dgm:t>
    </dgm:pt>
    <dgm:pt modelId="{3D7ACAC1-6366-4F3C-AC13-6853356ED4EE}">
      <dgm:prSet phldrT="[Text]"/>
      <dgm:spPr/>
      <dgm:t>
        <a:bodyPr/>
        <a:lstStyle/>
        <a:p>
          <a:r>
            <a:rPr lang="en-US"/>
            <a:t>Output</a:t>
          </a:r>
        </a:p>
      </dgm:t>
    </dgm:pt>
    <dgm:pt modelId="{F698F9EF-A9BF-4281-B2F2-C4C3C01F9F8B}" type="parTrans" cxnId="{E2129881-1DF8-4425-9512-CBB81319AE1C}">
      <dgm:prSet/>
      <dgm:spPr/>
      <dgm:t>
        <a:bodyPr/>
        <a:lstStyle/>
        <a:p>
          <a:endParaRPr lang="en-US"/>
        </a:p>
      </dgm:t>
    </dgm:pt>
    <dgm:pt modelId="{438615D0-31E0-45A0-A17F-4CC3804AAF99}" type="sibTrans" cxnId="{E2129881-1DF8-4425-9512-CBB81319AE1C}">
      <dgm:prSet/>
      <dgm:spPr/>
      <dgm:t>
        <a:bodyPr/>
        <a:lstStyle/>
        <a:p>
          <a:endParaRPr lang="en-US"/>
        </a:p>
      </dgm:t>
    </dgm:pt>
    <dgm:pt modelId="{6D7FA96F-9960-4412-9803-C885E6CB034A}" type="pres">
      <dgm:prSet presAssocID="{9AA4A0FA-C960-441E-90C6-F9675D9004D9}" presName="Name0" presStyleCnt="0">
        <dgm:presLayoutVars>
          <dgm:chMax val="7"/>
          <dgm:chPref val="7"/>
          <dgm:dir/>
          <dgm:animLvl val="lvl"/>
        </dgm:presLayoutVars>
      </dgm:prSet>
      <dgm:spPr/>
    </dgm:pt>
    <dgm:pt modelId="{786CB4E8-9678-48D4-ABB7-EB12F9A4AE9D}" type="pres">
      <dgm:prSet presAssocID="{1575B577-C039-4159-9481-762C46167944}" presName="Accent1" presStyleCnt="0"/>
      <dgm:spPr/>
    </dgm:pt>
    <dgm:pt modelId="{D8E7BB5C-04BA-4881-85DD-22E1B520629D}" type="pres">
      <dgm:prSet presAssocID="{1575B577-C039-4159-9481-762C46167944}" presName="Accent" presStyleLbl="node1" presStyleIdx="0" presStyleCnt="3"/>
      <dgm:spPr/>
    </dgm:pt>
    <dgm:pt modelId="{82AD4D14-E7DB-4972-9FE7-167241D48C43}" type="pres">
      <dgm:prSet presAssocID="{1575B577-C039-4159-9481-762C46167944}" presName="Parent1" presStyleLbl="revTx" presStyleIdx="0" presStyleCnt="3">
        <dgm:presLayoutVars>
          <dgm:chMax val="1"/>
          <dgm:chPref val="1"/>
          <dgm:bulletEnabled val="1"/>
        </dgm:presLayoutVars>
      </dgm:prSet>
      <dgm:spPr/>
    </dgm:pt>
    <dgm:pt modelId="{6BEACB6B-377D-4374-983F-17C38E6EC0C8}" type="pres">
      <dgm:prSet presAssocID="{637F5D49-5997-45FC-887B-609CC38AEB1A}" presName="Accent2" presStyleCnt="0"/>
      <dgm:spPr/>
    </dgm:pt>
    <dgm:pt modelId="{7BB35ED1-C590-4372-99CF-8F0E5F6CFB21}" type="pres">
      <dgm:prSet presAssocID="{637F5D49-5997-45FC-887B-609CC38AEB1A}" presName="Accent" presStyleLbl="node1" presStyleIdx="1" presStyleCnt="3"/>
      <dgm:spPr/>
    </dgm:pt>
    <dgm:pt modelId="{38BC0454-A471-438B-88DC-6D97E3CF8701}" type="pres">
      <dgm:prSet presAssocID="{637F5D49-5997-45FC-887B-609CC38AEB1A}" presName="Parent2" presStyleLbl="revTx" presStyleIdx="1" presStyleCnt="3">
        <dgm:presLayoutVars>
          <dgm:chMax val="1"/>
          <dgm:chPref val="1"/>
          <dgm:bulletEnabled val="1"/>
        </dgm:presLayoutVars>
      </dgm:prSet>
      <dgm:spPr/>
    </dgm:pt>
    <dgm:pt modelId="{4C4D2F48-86A3-4C60-86E2-FE64F96EF476}" type="pres">
      <dgm:prSet presAssocID="{3D7ACAC1-6366-4F3C-AC13-6853356ED4EE}" presName="Accent3" presStyleCnt="0"/>
      <dgm:spPr/>
    </dgm:pt>
    <dgm:pt modelId="{9C5DBC27-F3A8-4469-BE39-16AF1795C33D}" type="pres">
      <dgm:prSet presAssocID="{3D7ACAC1-6366-4F3C-AC13-6853356ED4EE}" presName="Accent" presStyleLbl="node1" presStyleIdx="2" presStyleCnt="3"/>
      <dgm:spPr/>
    </dgm:pt>
    <dgm:pt modelId="{91081E6E-01C6-4A2E-BAA4-0EF3615CF59C}" type="pres">
      <dgm:prSet presAssocID="{3D7ACAC1-6366-4F3C-AC13-6853356ED4EE}" presName="Parent3" presStyleLbl="revTx" presStyleIdx="2" presStyleCnt="3">
        <dgm:presLayoutVars>
          <dgm:chMax val="1"/>
          <dgm:chPref val="1"/>
          <dgm:bulletEnabled val="1"/>
        </dgm:presLayoutVars>
      </dgm:prSet>
      <dgm:spPr/>
    </dgm:pt>
  </dgm:ptLst>
  <dgm:cxnLst>
    <dgm:cxn modelId="{F6EE021E-4B78-4BCA-849F-A77110100807}" type="presOf" srcId="{9AA4A0FA-C960-441E-90C6-F9675D9004D9}" destId="{6D7FA96F-9960-4412-9803-C885E6CB034A}" srcOrd="0" destOrd="0" presId="urn:microsoft.com/office/officeart/2009/layout/CircleArrowProcess"/>
    <dgm:cxn modelId="{1E5E4D60-3D9E-4FAD-9D71-BE9AEE7DD0CF}" srcId="{9AA4A0FA-C960-441E-90C6-F9675D9004D9}" destId="{1575B577-C039-4159-9481-762C46167944}" srcOrd="0" destOrd="0" parTransId="{39DE7169-80FB-43DB-B892-451B254E8A4A}" sibTransId="{15A50C68-E39A-4678-B9F4-6D7C275A28F7}"/>
    <dgm:cxn modelId="{1FE7BF4E-27C9-4F57-8F24-C7C610E5C99A}" type="presOf" srcId="{637F5D49-5997-45FC-887B-609CC38AEB1A}" destId="{38BC0454-A471-438B-88DC-6D97E3CF8701}" srcOrd="0" destOrd="0" presId="urn:microsoft.com/office/officeart/2009/layout/CircleArrowProcess"/>
    <dgm:cxn modelId="{FB65A452-F8DD-4DD3-8C24-071B8D3706AB}" type="presOf" srcId="{1575B577-C039-4159-9481-762C46167944}" destId="{82AD4D14-E7DB-4972-9FE7-167241D48C43}" srcOrd="0" destOrd="0" presId="urn:microsoft.com/office/officeart/2009/layout/CircleArrowProcess"/>
    <dgm:cxn modelId="{E2129881-1DF8-4425-9512-CBB81319AE1C}" srcId="{9AA4A0FA-C960-441E-90C6-F9675D9004D9}" destId="{3D7ACAC1-6366-4F3C-AC13-6853356ED4EE}" srcOrd="2" destOrd="0" parTransId="{F698F9EF-A9BF-4281-B2F2-C4C3C01F9F8B}" sibTransId="{438615D0-31E0-45A0-A17F-4CC3804AAF99}"/>
    <dgm:cxn modelId="{F3763C9F-4BD3-4100-8AE5-9CCF56A191B4}" type="presOf" srcId="{3D7ACAC1-6366-4F3C-AC13-6853356ED4EE}" destId="{91081E6E-01C6-4A2E-BAA4-0EF3615CF59C}" srcOrd="0" destOrd="0" presId="urn:microsoft.com/office/officeart/2009/layout/CircleArrowProcess"/>
    <dgm:cxn modelId="{BDD2F5EB-48EB-46D9-A215-38CC5C5DA694}" srcId="{9AA4A0FA-C960-441E-90C6-F9675D9004D9}" destId="{637F5D49-5997-45FC-887B-609CC38AEB1A}" srcOrd="1" destOrd="0" parTransId="{D3526AAC-7D92-471E-A93A-3C79138DCD90}" sibTransId="{8AFE8B07-6F32-42EB-A0DF-1A554C9F500C}"/>
    <dgm:cxn modelId="{7001173D-6888-48A7-9EDD-F31C92C92E38}" type="presParOf" srcId="{6D7FA96F-9960-4412-9803-C885E6CB034A}" destId="{786CB4E8-9678-48D4-ABB7-EB12F9A4AE9D}" srcOrd="0" destOrd="0" presId="urn:microsoft.com/office/officeart/2009/layout/CircleArrowProcess"/>
    <dgm:cxn modelId="{DFDCE754-0B5A-470C-9C3B-EEF84869887C}" type="presParOf" srcId="{786CB4E8-9678-48D4-ABB7-EB12F9A4AE9D}" destId="{D8E7BB5C-04BA-4881-85DD-22E1B520629D}" srcOrd="0" destOrd="0" presId="urn:microsoft.com/office/officeart/2009/layout/CircleArrowProcess"/>
    <dgm:cxn modelId="{6C323AF2-DA6E-43C6-A01E-3348BAA1F791}" type="presParOf" srcId="{6D7FA96F-9960-4412-9803-C885E6CB034A}" destId="{82AD4D14-E7DB-4972-9FE7-167241D48C43}" srcOrd="1" destOrd="0" presId="urn:microsoft.com/office/officeart/2009/layout/CircleArrowProcess"/>
    <dgm:cxn modelId="{00F25161-7413-4CC0-9379-1758D07F92EC}" type="presParOf" srcId="{6D7FA96F-9960-4412-9803-C885E6CB034A}" destId="{6BEACB6B-377D-4374-983F-17C38E6EC0C8}" srcOrd="2" destOrd="0" presId="urn:microsoft.com/office/officeart/2009/layout/CircleArrowProcess"/>
    <dgm:cxn modelId="{67688C9E-2A59-4CEB-A05B-57B75E9C1F5C}" type="presParOf" srcId="{6BEACB6B-377D-4374-983F-17C38E6EC0C8}" destId="{7BB35ED1-C590-4372-99CF-8F0E5F6CFB21}" srcOrd="0" destOrd="0" presId="urn:microsoft.com/office/officeart/2009/layout/CircleArrowProcess"/>
    <dgm:cxn modelId="{1685A040-5934-4EB1-A967-AC86B0BEF8FA}" type="presParOf" srcId="{6D7FA96F-9960-4412-9803-C885E6CB034A}" destId="{38BC0454-A471-438B-88DC-6D97E3CF8701}" srcOrd="3" destOrd="0" presId="urn:microsoft.com/office/officeart/2009/layout/CircleArrowProcess"/>
    <dgm:cxn modelId="{A099A46B-AEFB-4C52-890A-2540C53ED565}" type="presParOf" srcId="{6D7FA96F-9960-4412-9803-C885E6CB034A}" destId="{4C4D2F48-86A3-4C60-86E2-FE64F96EF476}" srcOrd="4" destOrd="0" presId="urn:microsoft.com/office/officeart/2009/layout/CircleArrowProcess"/>
    <dgm:cxn modelId="{8AA80666-5140-4A46-A587-0F1B49475473}" type="presParOf" srcId="{4C4D2F48-86A3-4C60-86E2-FE64F96EF476}" destId="{9C5DBC27-F3A8-4469-BE39-16AF1795C33D}" srcOrd="0" destOrd="0" presId="urn:microsoft.com/office/officeart/2009/layout/CircleArrowProcess"/>
    <dgm:cxn modelId="{5B8CBACC-E935-43E2-897E-293049FE08CE}" type="presParOf" srcId="{6D7FA96F-9960-4412-9803-C885E6CB034A}" destId="{91081E6E-01C6-4A2E-BAA4-0EF3615CF59C}"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91E8C2-7467-4A58-956B-39D6F76AC01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6F76F88-56C5-4337-ACCD-6835C9B8C3EF}">
      <dgm:prSet phldrT="[Text]" custT="1"/>
      <dgm:spPr>
        <a:solidFill>
          <a:schemeClr val="bg1">
            <a:alpha val="90000"/>
          </a:schemeClr>
        </a:solidFill>
      </dgm:spPr>
      <dgm:t>
        <a:bodyPr/>
        <a:lstStyle/>
        <a:p>
          <a:r>
            <a:rPr lang="en-US" sz="2000" b="1">
              <a:solidFill>
                <a:schemeClr val="tx1"/>
              </a:solidFill>
            </a:rPr>
            <a:t>Gender Blind/Gender Exploitative (Negative)</a:t>
          </a:r>
        </a:p>
      </dgm:t>
    </dgm:pt>
    <dgm:pt modelId="{5F14AC04-C011-434F-8068-22D7E247B8A4}" type="parTrans" cxnId="{4E667DD2-4D6E-4D6A-BF1D-A364332768EB}">
      <dgm:prSet/>
      <dgm:spPr/>
      <dgm:t>
        <a:bodyPr/>
        <a:lstStyle/>
        <a:p>
          <a:endParaRPr lang="en-US" sz="1400"/>
        </a:p>
      </dgm:t>
    </dgm:pt>
    <dgm:pt modelId="{1AFE2145-29AE-4A10-8084-976B9F791F2B}" type="sibTrans" cxnId="{4E667DD2-4D6E-4D6A-BF1D-A364332768EB}">
      <dgm:prSet/>
      <dgm:spPr/>
      <dgm:t>
        <a:bodyPr/>
        <a:lstStyle/>
        <a:p>
          <a:endParaRPr lang="en-US" sz="1400"/>
        </a:p>
      </dgm:t>
    </dgm:pt>
    <dgm:pt modelId="{B95FA4EA-70DE-4BCB-84EF-560EE2796756}">
      <dgm:prSet phldrT="[Text]" custT="1"/>
      <dgm:spPr/>
      <dgm:t>
        <a:bodyPr/>
        <a:lstStyle/>
        <a:p>
          <a:pPr algn="l"/>
          <a:r>
            <a:rPr lang="en-US" sz="1800">
              <a:solidFill>
                <a:schemeClr val="tx1"/>
              </a:solidFill>
            </a:rPr>
            <a:t> Result has no attention to gender, failed to acknowledge the different needs of men, women, girls and boys, or marginalized population. Result has a negative outcome that aggravates or reinforces existing gender inequalities and norms</a:t>
          </a:r>
        </a:p>
      </dgm:t>
    </dgm:pt>
    <dgm:pt modelId="{FF08BB84-9EAA-4527-B5EF-507F54545B2F}" type="parTrans" cxnId="{C7D83E61-F9E3-4307-A3EA-5E854992B3B2}">
      <dgm:prSet/>
      <dgm:spPr/>
      <dgm:t>
        <a:bodyPr/>
        <a:lstStyle/>
        <a:p>
          <a:endParaRPr lang="en-US" sz="1400"/>
        </a:p>
      </dgm:t>
    </dgm:pt>
    <dgm:pt modelId="{76679EB8-B146-482B-8272-6512BC6F996F}" type="sibTrans" cxnId="{C7D83E61-F9E3-4307-A3EA-5E854992B3B2}">
      <dgm:prSet/>
      <dgm:spPr/>
      <dgm:t>
        <a:bodyPr/>
        <a:lstStyle/>
        <a:p>
          <a:endParaRPr lang="en-US" sz="1400"/>
        </a:p>
      </dgm:t>
    </dgm:pt>
    <dgm:pt modelId="{2D540F0D-60C6-4C1C-8753-94680F8830FE}">
      <dgm:prSet phldrT="[Text]" custT="1"/>
      <dgm:spPr>
        <a:solidFill>
          <a:schemeClr val="bg1">
            <a:alpha val="90000"/>
          </a:schemeClr>
        </a:solidFill>
      </dgm:spPr>
      <dgm:t>
        <a:bodyPr/>
        <a:lstStyle/>
        <a:p>
          <a:pPr rtl="0"/>
          <a:r>
            <a:rPr lang="en-US" sz="2000" b="1">
              <a:solidFill>
                <a:schemeClr val="tx1"/>
              </a:solidFill>
            </a:rPr>
            <a:t>Gender </a:t>
          </a:r>
          <a:r>
            <a:rPr lang="en-US" sz="2000" b="1">
              <a:solidFill>
                <a:schemeClr val="tx1"/>
              </a:solidFill>
              <a:latin typeface="Corbel" panose="020B0503020204020204"/>
            </a:rPr>
            <a:t>Sensitive</a:t>
          </a:r>
        </a:p>
      </dgm:t>
    </dgm:pt>
    <dgm:pt modelId="{EAF8A7B7-2623-471F-AC4C-E9E705AD30B4}" type="parTrans" cxnId="{75E02986-DFC2-4E4B-8AB4-EC23FB2AF6CA}">
      <dgm:prSet/>
      <dgm:spPr/>
      <dgm:t>
        <a:bodyPr/>
        <a:lstStyle/>
        <a:p>
          <a:endParaRPr lang="en-US" sz="1400"/>
        </a:p>
      </dgm:t>
    </dgm:pt>
    <dgm:pt modelId="{3E5680BC-4804-43E0-8E84-B02F7D4D862B}" type="sibTrans" cxnId="{75E02986-DFC2-4E4B-8AB4-EC23FB2AF6CA}">
      <dgm:prSet/>
      <dgm:spPr/>
      <dgm:t>
        <a:bodyPr/>
        <a:lstStyle/>
        <a:p>
          <a:endParaRPr lang="en-US" sz="1400"/>
        </a:p>
      </dgm:t>
    </dgm:pt>
    <dgm:pt modelId="{327CBBC5-D9A5-44A8-9064-FDCC44621FCE}">
      <dgm:prSet custT="1"/>
      <dgm:spPr>
        <a:solidFill>
          <a:schemeClr val="bg1">
            <a:alpha val="90000"/>
          </a:schemeClr>
        </a:solidFill>
      </dgm:spPr>
      <dgm:t>
        <a:bodyPr/>
        <a:lstStyle/>
        <a:p>
          <a:r>
            <a:rPr lang="en-US" sz="2000" b="1">
              <a:solidFill>
                <a:schemeClr val="tx1"/>
              </a:solidFill>
            </a:rPr>
            <a:t>Gender Responsive</a:t>
          </a:r>
        </a:p>
      </dgm:t>
    </dgm:pt>
    <dgm:pt modelId="{CC27FDA7-AA86-40BF-BDDB-64B369468523}" type="parTrans" cxnId="{FE6D816C-EAAB-422E-B103-D49A18936D4D}">
      <dgm:prSet/>
      <dgm:spPr/>
      <dgm:t>
        <a:bodyPr/>
        <a:lstStyle/>
        <a:p>
          <a:endParaRPr lang="en-US" sz="1400"/>
        </a:p>
      </dgm:t>
    </dgm:pt>
    <dgm:pt modelId="{0DFE8DE9-0413-4554-9010-219757539122}" type="sibTrans" cxnId="{FE6D816C-EAAB-422E-B103-D49A18936D4D}">
      <dgm:prSet/>
      <dgm:spPr/>
      <dgm:t>
        <a:bodyPr/>
        <a:lstStyle/>
        <a:p>
          <a:endParaRPr lang="en-US" sz="1400"/>
        </a:p>
      </dgm:t>
    </dgm:pt>
    <dgm:pt modelId="{034E15AD-423D-414E-9B44-CCC7715F8B4A}">
      <dgm:prSet custT="1"/>
      <dgm:spPr>
        <a:solidFill>
          <a:schemeClr val="accent5">
            <a:lumMod val="20000"/>
            <a:lumOff val="80000"/>
          </a:schemeClr>
        </a:solidFill>
      </dgm:spPr>
      <dgm:t>
        <a:bodyPr/>
        <a:lstStyle/>
        <a:p>
          <a:r>
            <a:rPr lang="en-US" sz="2000" b="1">
              <a:solidFill>
                <a:schemeClr val="tx1"/>
              </a:solidFill>
            </a:rPr>
            <a:t>Gender Transformative</a:t>
          </a:r>
        </a:p>
      </dgm:t>
    </dgm:pt>
    <dgm:pt modelId="{6E35D220-A9DC-46A9-B4A8-3EBCCC7A9CEF}" type="parTrans" cxnId="{2B230660-3F76-4EB8-A07F-7E219E47DCF7}">
      <dgm:prSet/>
      <dgm:spPr/>
      <dgm:t>
        <a:bodyPr/>
        <a:lstStyle/>
        <a:p>
          <a:endParaRPr lang="en-US" sz="1400"/>
        </a:p>
      </dgm:t>
    </dgm:pt>
    <dgm:pt modelId="{5D7D5630-CCB2-45D0-80BE-DC01F36D5154}" type="sibTrans" cxnId="{2B230660-3F76-4EB8-A07F-7E219E47DCF7}">
      <dgm:prSet/>
      <dgm:spPr/>
      <dgm:t>
        <a:bodyPr/>
        <a:lstStyle/>
        <a:p>
          <a:endParaRPr lang="en-US" sz="1400"/>
        </a:p>
      </dgm:t>
    </dgm:pt>
    <dgm:pt modelId="{F84161B2-89AE-4587-B3E1-6254B61194D6}">
      <dgm:prSet custT="1"/>
      <dgm:spPr/>
      <dgm:t>
        <a:bodyPr/>
        <a:lstStyle/>
        <a:p>
          <a:pPr algn="l"/>
          <a:r>
            <a:rPr lang="en-US" sz="1800">
              <a:solidFill>
                <a:schemeClr val="tx1"/>
              </a:solidFill>
            </a:rPr>
            <a:t> Result addresses differential needs of men or women and address equitable distribution of benefits, resources, status, rights but does not address root causes of inequalities in their lives</a:t>
          </a:r>
        </a:p>
      </dgm:t>
    </dgm:pt>
    <dgm:pt modelId="{A2A39A27-77F0-45E2-B87E-3F650A14D9BB}" type="parTrans" cxnId="{C57C37FD-DC5A-4489-AC47-EAA6A624B950}">
      <dgm:prSet/>
      <dgm:spPr/>
      <dgm:t>
        <a:bodyPr/>
        <a:lstStyle/>
        <a:p>
          <a:endParaRPr lang="en-US" sz="1400"/>
        </a:p>
      </dgm:t>
    </dgm:pt>
    <dgm:pt modelId="{C90F6206-695B-4648-8856-788CA6671F52}" type="sibTrans" cxnId="{C57C37FD-DC5A-4489-AC47-EAA6A624B950}">
      <dgm:prSet/>
      <dgm:spPr/>
      <dgm:t>
        <a:bodyPr/>
        <a:lstStyle/>
        <a:p>
          <a:endParaRPr lang="en-US" sz="1400"/>
        </a:p>
      </dgm:t>
    </dgm:pt>
    <dgm:pt modelId="{16135922-4E5E-45D8-AF24-985E273F2B3D}">
      <dgm:prSet custT="1"/>
      <dgm:spPr/>
      <dgm:t>
        <a:bodyPr/>
        <a:lstStyle/>
        <a:p>
          <a:pPr algn="l"/>
          <a:r>
            <a:rPr lang="en-US" sz="1800">
              <a:solidFill>
                <a:schemeClr val="tx1"/>
              </a:solidFill>
            </a:rPr>
            <a:t> Result contributes to changes in norms, cultural values, power structures and the roots of gender inequalities and discriminations </a:t>
          </a:r>
        </a:p>
      </dgm:t>
    </dgm:pt>
    <dgm:pt modelId="{E5A0A9A4-CA7D-428E-BCE7-BF6FCCA05DB8}" type="parTrans" cxnId="{0E51EEC8-C173-4F41-B0CD-23276DC52884}">
      <dgm:prSet/>
      <dgm:spPr/>
      <dgm:t>
        <a:bodyPr/>
        <a:lstStyle/>
        <a:p>
          <a:endParaRPr lang="en-US" sz="1400"/>
        </a:p>
      </dgm:t>
    </dgm:pt>
    <dgm:pt modelId="{580D8369-07A4-4D3B-A3E6-DA0682C48502}" type="sibTrans" cxnId="{0E51EEC8-C173-4F41-B0CD-23276DC52884}">
      <dgm:prSet/>
      <dgm:spPr/>
      <dgm:t>
        <a:bodyPr/>
        <a:lstStyle/>
        <a:p>
          <a:endParaRPr lang="en-US" sz="1400"/>
        </a:p>
      </dgm:t>
    </dgm:pt>
    <dgm:pt modelId="{4BB84FAE-1414-45F9-B1D5-4428EB3DD381}">
      <dgm:prSet custT="1"/>
      <dgm:spPr/>
      <dgm:t>
        <a:bodyPr/>
        <a:lstStyle/>
        <a:p>
          <a:r>
            <a:rPr lang="en-US" sz="1800" b="0">
              <a:solidFill>
                <a:schemeClr val="tx1"/>
              </a:solidFill>
            </a:rPr>
            <a:t>Result </a:t>
          </a:r>
          <a:r>
            <a:rPr lang="en-US" sz="1800">
              <a:solidFill>
                <a:schemeClr val="tx1"/>
              </a:solidFill>
            </a:rPr>
            <a:t>focuses on the number of equity (50/50) of women, men or marginalized populations that were targeted; recognizes gender differences and attempt to redress existing gender inequalities</a:t>
          </a:r>
          <a:endParaRPr lang="en-US" sz="1800"/>
        </a:p>
      </dgm:t>
    </dgm:pt>
    <dgm:pt modelId="{3AAF9C5A-3976-460F-BD27-79B2F2A417D0}" type="parTrans" cxnId="{93C2EA87-21B8-48B6-B756-2FAC0BEA911A}">
      <dgm:prSet/>
      <dgm:spPr/>
      <dgm:t>
        <a:bodyPr/>
        <a:lstStyle/>
        <a:p>
          <a:endParaRPr lang="en-US"/>
        </a:p>
      </dgm:t>
    </dgm:pt>
    <dgm:pt modelId="{0AA17B55-0040-4BA5-B898-5CAD776D278B}" type="sibTrans" cxnId="{93C2EA87-21B8-48B6-B756-2FAC0BEA911A}">
      <dgm:prSet/>
      <dgm:spPr/>
      <dgm:t>
        <a:bodyPr/>
        <a:lstStyle/>
        <a:p>
          <a:endParaRPr lang="en-US"/>
        </a:p>
      </dgm:t>
    </dgm:pt>
    <dgm:pt modelId="{8277DF7F-D4A5-4B3A-B4C5-9F8805C15E28}" type="pres">
      <dgm:prSet presAssocID="{F691E8C2-7467-4A58-956B-39D6F76AC01D}" presName="Name0" presStyleCnt="0">
        <dgm:presLayoutVars>
          <dgm:chMax val="11"/>
          <dgm:chPref val="11"/>
          <dgm:dir/>
          <dgm:resizeHandles/>
        </dgm:presLayoutVars>
      </dgm:prSet>
      <dgm:spPr/>
    </dgm:pt>
    <dgm:pt modelId="{453E3F4F-4136-4F66-A35B-DC471F01ECFA}" type="pres">
      <dgm:prSet presAssocID="{034E15AD-423D-414E-9B44-CCC7715F8B4A}" presName="Accent4" presStyleCnt="0"/>
      <dgm:spPr/>
    </dgm:pt>
    <dgm:pt modelId="{F1D4C676-607D-473B-B0FE-E122BAEB2F0D}" type="pres">
      <dgm:prSet presAssocID="{034E15AD-423D-414E-9B44-CCC7715F8B4A}" presName="Accent" presStyleLbl="node1" presStyleIdx="0" presStyleCnt="4"/>
      <dgm:spPr>
        <a:solidFill>
          <a:schemeClr val="accent1">
            <a:lumMod val="75000"/>
          </a:schemeClr>
        </a:solidFill>
      </dgm:spPr>
    </dgm:pt>
    <dgm:pt modelId="{7A7AB751-905A-4E29-8952-D2AC72191F9F}" type="pres">
      <dgm:prSet presAssocID="{034E15AD-423D-414E-9B44-CCC7715F8B4A}" presName="ParentBackground4" presStyleCnt="0"/>
      <dgm:spPr/>
    </dgm:pt>
    <dgm:pt modelId="{8058A58C-A05F-4F90-8547-41737E88C432}" type="pres">
      <dgm:prSet presAssocID="{034E15AD-423D-414E-9B44-CCC7715F8B4A}" presName="ParentBackground" presStyleLbl="fgAcc1" presStyleIdx="0" presStyleCnt="4" custLinFactNeighborY="0"/>
      <dgm:spPr/>
    </dgm:pt>
    <dgm:pt modelId="{8A9A3C3F-D50D-42ED-BC39-83BA201DF211}" type="pres">
      <dgm:prSet presAssocID="{034E15AD-423D-414E-9B44-CCC7715F8B4A}" presName="Child4" presStyleLbl="revTx" presStyleIdx="0" presStyleCnt="4">
        <dgm:presLayoutVars>
          <dgm:chMax val="0"/>
          <dgm:chPref val="0"/>
          <dgm:bulletEnabled val="1"/>
        </dgm:presLayoutVars>
      </dgm:prSet>
      <dgm:spPr/>
    </dgm:pt>
    <dgm:pt modelId="{CDC6FCD4-EAC9-4EEF-BF02-9F74E029DDB6}" type="pres">
      <dgm:prSet presAssocID="{034E15AD-423D-414E-9B44-CCC7715F8B4A}" presName="Parent4" presStyleLbl="revTx" presStyleIdx="0" presStyleCnt="4">
        <dgm:presLayoutVars>
          <dgm:chMax val="1"/>
          <dgm:chPref val="1"/>
          <dgm:bulletEnabled val="1"/>
        </dgm:presLayoutVars>
      </dgm:prSet>
      <dgm:spPr/>
    </dgm:pt>
    <dgm:pt modelId="{3BA6EB37-86BA-4354-9EB9-57C82BC7F0DA}" type="pres">
      <dgm:prSet presAssocID="{327CBBC5-D9A5-44A8-9064-FDCC44621FCE}" presName="Accent3" presStyleCnt="0"/>
      <dgm:spPr/>
    </dgm:pt>
    <dgm:pt modelId="{004F06CF-1957-4593-8FE1-825E44E98A21}" type="pres">
      <dgm:prSet presAssocID="{327CBBC5-D9A5-44A8-9064-FDCC44621FCE}" presName="Accent" presStyleLbl="node1" presStyleIdx="1" presStyleCnt="4"/>
      <dgm:spPr>
        <a:solidFill>
          <a:schemeClr val="accent1">
            <a:lumMod val="75000"/>
          </a:schemeClr>
        </a:solidFill>
      </dgm:spPr>
    </dgm:pt>
    <dgm:pt modelId="{0C839C2F-340A-487B-918B-FA0F9F169CF2}" type="pres">
      <dgm:prSet presAssocID="{327CBBC5-D9A5-44A8-9064-FDCC44621FCE}" presName="ParentBackground3" presStyleCnt="0"/>
      <dgm:spPr/>
    </dgm:pt>
    <dgm:pt modelId="{83C50861-A092-4B3B-BE76-9BDFB79C79FC}" type="pres">
      <dgm:prSet presAssocID="{327CBBC5-D9A5-44A8-9064-FDCC44621FCE}" presName="ParentBackground" presStyleLbl="fgAcc1" presStyleIdx="1" presStyleCnt="4"/>
      <dgm:spPr/>
    </dgm:pt>
    <dgm:pt modelId="{C7D52B32-4E04-44E6-A7F3-0059EABFEB52}" type="pres">
      <dgm:prSet presAssocID="{327CBBC5-D9A5-44A8-9064-FDCC44621FCE}" presName="Child3" presStyleLbl="revTx" presStyleIdx="1" presStyleCnt="4">
        <dgm:presLayoutVars>
          <dgm:chMax val="0"/>
          <dgm:chPref val="0"/>
          <dgm:bulletEnabled val="1"/>
        </dgm:presLayoutVars>
      </dgm:prSet>
      <dgm:spPr/>
    </dgm:pt>
    <dgm:pt modelId="{655B787B-4FE7-4FB5-99D1-95ABC0D94A04}" type="pres">
      <dgm:prSet presAssocID="{327CBBC5-D9A5-44A8-9064-FDCC44621FCE}" presName="Parent3" presStyleLbl="revTx" presStyleIdx="1" presStyleCnt="4">
        <dgm:presLayoutVars>
          <dgm:chMax val="1"/>
          <dgm:chPref val="1"/>
          <dgm:bulletEnabled val="1"/>
        </dgm:presLayoutVars>
      </dgm:prSet>
      <dgm:spPr/>
    </dgm:pt>
    <dgm:pt modelId="{E0F26737-CDB6-4A59-88D8-0D84F993937C}" type="pres">
      <dgm:prSet presAssocID="{2D540F0D-60C6-4C1C-8753-94680F8830FE}" presName="Accent2" presStyleCnt="0"/>
      <dgm:spPr/>
    </dgm:pt>
    <dgm:pt modelId="{3A633CE8-1765-438B-B51A-BB8BD34EBD5E}" type="pres">
      <dgm:prSet presAssocID="{2D540F0D-60C6-4C1C-8753-94680F8830FE}" presName="Accent" presStyleLbl="node1" presStyleIdx="2" presStyleCnt="4"/>
      <dgm:spPr>
        <a:solidFill>
          <a:schemeClr val="accent1">
            <a:lumMod val="75000"/>
          </a:schemeClr>
        </a:solidFill>
      </dgm:spPr>
    </dgm:pt>
    <dgm:pt modelId="{5D2C4CAD-6FAB-4FC3-9904-58C827772A7B}" type="pres">
      <dgm:prSet presAssocID="{2D540F0D-60C6-4C1C-8753-94680F8830FE}" presName="ParentBackground2" presStyleCnt="0"/>
      <dgm:spPr/>
    </dgm:pt>
    <dgm:pt modelId="{B13CCC6C-4A0C-4097-87C6-065F38E93E8E}" type="pres">
      <dgm:prSet presAssocID="{2D540F0D-60C6-4C1C-8753-94680F8830FE}" presName="ParentBackground" presStyleLbl="fgAcc1" presStyleIdx="2" presStyleCnt="4"/>
      <dgm:spPr/>
    </dgm:pt>
    <dgm:pt modelId="{F3CDE6F9-97F0-40E4-B38D-B3BF299FD5A3}" type="pres">
      <dgm:prSet presAssocID="{2D540F0D-60C6-4C1C-8753-94680F8830FE}" presName="Child2" presStyleLbl="revTx" presStyleIdx="2" presStyleCnt="4">
        <dgm:presLayoutVars>
          <dgm:chMax val="0"/>
          <dgm:chPref val="0"/>
          <dgm:bulletEnabled val="1"/>
        </dgm:presLayoutVars>
      </dgm:prSet>
      <dgm:spPr/>
    </dgm:pt>
    <dgm:pt modelId="{EF3D986C-308E-41BD-9973-69CE57D6E1ED}" type="pres">
      <dgm:prSet presAssocID="{2D540F0D-60C6-4C1C-8753-94680F8830FE}" presName="Parent2" presStyleLbl="revTx" presStyleIdx="2" presStyleCnt="4">
        <dgm:presLayoutVars>
          <dgm:chMax val="1"/>
          <dgm:chPref val="1"/>
          <dgm:bulletEnabled val="1"/>
        </dgm:presLayoutVars>
      </dgm:prSet>
      <dgm:spPr/>
    </dgm:pt>
    <dgm:pt modelId="{CD684848-B46D-4EB9-8C58-25D99117D573}" type="pres">
      <dgm:prSet presAssocID="{A6F76F88-56C5-4337-ACCD-6835C9B8C3EF}" presName="Accent1" presStyleCnt="0"/>
      <dgm:spPr/>
    </dgm:pt>
    <dgm:pt modelId="{859B470C-8AA7-41DC-8B4C-8CFD80050E9E}" type="pres">
      <dgm:prSet presAssocID="{A6F76F88-56C5-4337-ACCD-6835C9B8C3EF}" presName="Accent" presStyleLbl="node1" presStyleIdx="3" presStyleCnt="4"/>
      <dgm:spPr>
        <a:solidFill>
          <a:schemeClr val="accent1">
            <a:lumMod val="75000"/>
          </a:schemeClr>
        </a:solidFill>
      </dgm:spPr>
    </dgm:pt>
    <dgm:pt modelId="{EBA8050F-F7E4-4ADB-925A-02E70E357A74}" type="pres">
      <dgm:prSet presAssocID="{A6F76F88-56C5-4337-ACCD-6835C9B8C3EF}" presName="ParentBackground1" presStyleCnt="0"/>
      <dgm:spPr/>
    </dgm:pt>
    <dgm:pt modelId="{1FC9D4DE-F4DE-4FC1-9072-3293E02316F5}" type="pres">
      <dgm:prSet presAssocID="{A6F76F88-56C5-4337-ACCD-6835C9B8C3EF}" presName="ParentBackground" presStyleLbl="fgAcc1" presStyleIdx="3" presStyleCnt="4"/>
      <dgm:spPr/>
    </dgm:pt>
    <dgm:pt modelId="{DDE0757C-A925-4BC9-B3CD-F81FFAE9F972}" type="pres">
      <dgm:prSet presAssocID="{A6F76F88-56C5-4337-ACCD-6835C9B8C3EF}" presName="Child1" presStyleLbl="revTx" presStyleIdx="3" presStyleCnt="4">
        <dgm:presLayoutVars>
          <dgm:chMax val="0"/>
          <dgm:chPref val="0"/>
          <dgm:bulletEnabled val="1"/>
        </dgm:presLayoutVars>
      </dgm:prSet>
      <dgm:spPr/>
    </dgm:pt>
    <dgm:pt modelId="{328F7E3C-366C-4800-BB0A-BB90FD1D4D38}" type="pres">
      <dgm:prSet presAssocID="{A6F76F88-56C5-4337-ACCD-6835C9B8C3EF}" presName="Parent1" presStyleLbl="revTx" presStyleIdx="3" presStyleCnt="4">
        <dgm:presLayoutVars>
          <dgm:chMax val="1"/>
          <dgm:chPref val="1"/>
          <dgm:bulletEnabled val="1"/>
        </dgm:presLayoutVars>
      </dgm:prSet>
      <dgm:spPr/>
    </dgm:pt>
  </dgm:ptLst>
  <dgm:cxnLst>
    <dgm:cxn modelId="{B4B56536-2335-43B0-A7A4-00530306F21E}" type="presOf" srcId="{4BB84FAE-1414-45F9-B1D5-4428EB3DD381}" destId="{F3CDE6F9-97F0-40E4-B38D-B3BF299FD5A3}" srcOrd="0" destOrd="0" presId="urn:microsoft.com/office/officeart/2011/layout/CircleProcess"/>
    <dgm:cxn modelId="{2B230660-3F76-4EB8-A07F-7E219E47DCF7}" srcId="{F691E8C2-7467-4A58-956B-39D6F76AC01D}" destId="{034E15AD-423D-414E-9B44-CCC7715F8B4A}" srcOrd="3" destOrd="0" parTransId="{6E35D220-A9DC-46A9-B4A8-3EBCCC7A9CEF}" sibTransId="{5D7D5630-CCB2-45D0-80BE-DC01F36D5154}"/>
    <dgm:cxn modelId="{D3803341-C99F-4C72-A225-143633C0EBC5}" type="presOf" srcId="{2D540F0D-60C6-4C1C-8753-94680F8830FE}" destId="{B13CCC6C-4A0C-4097-87C6-065F38E93E8E}" srcOrd="0" destOrd="0" presId="urn:microsoft.com/office/officeart/2011/layout/CircleProcess"/>
    <dgm:cxn modelId="{C7D83E61-F9E3-4307-A3EA-5E854992B3B2}" srcId="{A6F76F88-56C5-4337-ACCD-6835C9B8C3EF}" destId="{B95FA4EA-70DE-4BCB-84EF-560EE2796756}" srcOrd="0" destOrd="0" parTransId="{FF08BB84-9EAA-4527-B5EF-507F54545B2F}" sibTransId="{76679EB8-B146-482B-8272-6512BC6F996F}"/>
    <dgm:cxn modelId="{FE6D816C-EAAB-422E-B103-D49A18936D4D}" srcId="{F691E8C2-7467-4A58-956B-39D6F76AC01D}" destId="{327CBBC5-D9A5-44A8-9064-FDCC44621FCE}" srcOrd="2" destOrd="0" parTransId="{CC27FDA7-AA86-40BF-BDDB-64B369468523}" sibTransId="{0DFE8DE9-0413-4554-9010-219757539122}"/>
    <dgm:cxn modelId="{6D51027E-CDD1-43DD-B5F7-CBB4655507A2}" type="presOf" srcId="{327CBBC5-D9A5-44A8-9064-FDCC44621FCE}" destId="{655B787B-4FE7-4FB5-99D1-95ABC0D94A04}" srcOrd="1" destOrd="0" presId="urn:microsoft.com/office/officeart/2011/layout/CircleProcess"/>
    <dgm:cxn modelId="{B0663285-5209-4050-83A2-959014146D0C}" type="presOf" srcId="{A6F76F88-56C5-4337-ACCD-6835C9B8C3EF}" destId="{1FC9D4DE-F4DE-4FC1-9072-3293E02316F5}" srcOrd="0" destOrd="0" presId="urn:microsoft.com/office/officeart/2011/layout/CircleProcess"/>
    <dgm:cxn modelId="{75E02986-DFC2-4E4B-8AB4-EC23FB2AF6CA}" srcId="{F691E8C2-7467-4A58-956B-39D6F76AC01D}" destId="{2D540F0D-60C6-4C1C-8753-94680F8830FE}" srcOrd="1" destOrd="0" parTransId="{EAF8A7B7-2623-471F-AC4C-E9E705AD30B4}" sibTransId="{3E5680BC-4804-43E0-8E84-B02F7D4D862B}"/>
    <dgm:cxn modelId="{93C2EA87-21B8-48B6-B756-2FAC0BEA911A}" srcId="{2D540F0D-60C6-4C1C-8753-94680F8830FE}" destId="{4BB84FAE-1414-45F9-B1D5-4428EB3DD381}" srcOrd="0" destOrd="0" parTransId="{3AAF9C5A-3976-460F-BD27-79B2F2A417D0}" sibTransId="{0AA17B55-0040-4BA5-B898-5CAD776D278B}"/>
    <dgm:cxn modelId="{4234DE95-C927-4159-9995-5518C86B79C8}" type="presOf" srcId="{2D540F0D-60C6-4C1C-8753-94680F8830FE}" destId="{EF3D986C-308E-41BD-9973-69CE57D6E1ED}" srcOrd="1" destOrd="0" presId="urn:microsoft.com/office/officeart/2011/layout/CircleProcess"/>
    <dgm:cxn modelId="{1099B399-5734-44CD-A376-8040B703D43D}" type="presOf" srcId="{16135922-4E5E-45D8-AF24-985E273F2B3D}" destId="{8A9A3C3F-D50D-42ED-BC39-83BA201DF211}" srcOrd="0" destOrd="0" presId="urn:microsoft.com/office/officeart/2011/layout/CircleProcess"/>
    <dgm:cxn modelId="{96DA3D9D-8C83-4E1E-B24C-234E5F93A493}" type="presOf" srcId="{327CBBC5-D9A5-44A8-9064-FDCC44621FCE}" destId="{83C50861-A092-4B3B-BE76-9BDFB79C79FC}" srcOrd="0" destOrd="0" presId="urn:microsoft.com/office/officeart/2011/layout/CircleProcess"/>
    <dgm:cxn modelId="{CCDF1DA6-63C4-4A90-8819-609D1907B750}" type="presOf" srcId="{A6F76F88-56C5-4337-ACCD-6835C9B8C3EF}" destId="{328F7E3C-366C-4800-BB0A-BB90FD1D4D38}" srcOrd="1" destOrd="0" presId="urn:microsoft.com/office/officeart/2011/layout/CircleProcess"/>
    <dgm:cxn modelId="{DAE768BF-977A-48CF-B7E1-B76F32C8CE24}" type="presOf" srcId="{F84161B2-89AE-4587-B3E1-6254B61194D6}" destId="{C7D52B32-4E04-44E6-A7F3-0059EABFEB52}" srcOrd="0" destOrd="0" presId="urn:microsoft.com/office/officeart/2011/layout/CircleProcess"/>
    <dgm:cxn modelId="{0E51EEC8-C173-4F41-B0CD-23276DC52884}" srcId="{034E15AD-423D-414E-9B44-CCC7715F8B4A}" destId="{16135922-4E5E-45D8-AF24-985E273F2B3D}" srcOrd="0" destOrd="0" parTransId="{E5A0A9A4-CA7D-428E-BCE7-BF6FCCA05DB8}" sibTransId="{580D8369-07A4-4D3B-A3E6-DA0682C48502}"/>
    <dgm:cxn modelId="{763303CD-4E83-4E37-ADDE-7CA4682FDA82}" type="presOf" srcId="{034E15AD-423D-414E-9B44-CCC7715F8B4A}" destId="{8058A58C-A05F-4F90-8547-41737E88C432}" srcOrd="0" destOrd="0" presId="urn:microsoft.com/office/officeart/2011/layout/CircleProcess"/>
    <dgm:cxn modelId="{4E667DD2-4D6E-4D6A-BF1D-A364332768EB}" srcId="{F691E8C2-7467-4A58-956B-39D6F76AC01D}" destId="{A6F76F88-56C5-4337-ACCD-6835C9B8C3EF}" srcOrd="0" destOrd="0" parTransId="{5F14AC04-C011-434F-8068-22D7E247B8A4}" sibTransId="{1AFE2145-29AE-4A10-8084-976B9F791F2B}"/>
    <dgm:cxn modelId="{76D1ECDF-B1D4-4CF6-AAA9-1751633A5678}" type="presOf" srcId="{B95FA4EA-70DE-4BCB-84EF-560EE2796756}" destId="{DDE0757C-A925-4BC9-B3CD-F81FFAE9F972}" srcOrd="0" destOrd="0" presId="urn:microsoft.com/office/officeart/2011/layout/CircleProcess"/>
    <dgm:cxn modelId="{9BD4C5E2-4C7D-4DBB-8AE5-66279E4A654F}" type="presOf" srcId="{F691E8C2-7467-4A58-956B-39D6F76AC01D}" destId="{8277DF7F-D4A5-4B3A-B4C5-9F8805C15E28}" srcOrd="0" destOrd="0" presId="urn:microsoft.com/office/officeart/2011/layout/CircleProcess"/>
    <dgm:cxn modelId="{7261C6ED-FCA1-457C-9DB7-93B9799DB27B}" type="presOf" srcId="{034E15AD-423D-414E-9B44-CCC7715F8B4A}" destId="{CDC6FCD4-EAC9-4EEF-BF02-9F74E029DDB6}" srcOrd="1" destOrd="0" presId="urn:microsoft.com/office/officeart/2011/layout/CircleProcess"/>
    <dgm:cxn modelId="{C57C37FD-DC5A-4489-AC47-EAA6A624B950}" srcId="{327CBBC5-D9A5-44A8-9064-FDCC44621FCE}" destId="{F84161B2-89AE-4587-B3E1-6254B61194D6}" srcOrd="0" destOrd="0" parTransId="{A2A39A27-77F0-45E2-B87E-3F650A14D9BB}" sibTransId="{C90F6206-695B-4648-8856-788CA6671F52}"/>
    <dgm:cxn modelId="{F61719DD-C654-4A29-A0E7-20860D88266A}" type="presParOf" srcId="{8277DF7F-D4A5-4B3A-B4C5-9F8805C15E28}" destId="{453E3F4F-4136-4F66-A35B-DC471F01ECFA}" srcOrd="0" destOrd="0" presId="urn:microsoft.com/office/officeart/2011/layout/CircleProcess"/>
    <dgm:cxn modelId="{3B033B8C-750B-4D5B-BE0C-F1E994D40C93}" type="presParOf" srcId="{453E3F4F-4136-4F66-A35B-DC471F01ECFA}" destId="{F1D4C676-607D-473B-B0FE-E122BAEB2F0D}" srcOrd="0" destOrd="0" presId="urn:microsoft.com/office/officeart/2011/layout/CircleProcess"/>
    <dgm:cxn modelId="{ABEE477D-21D3-4EBF-917D-4C511E5393AA}" type="presParOf" srcId="{8277DF7F-D4A5-4B3A-B4C5-9F8805C15E28}" destId="{7A7AB751-905A-4E29-8952-D2AC72191F9F}" srcOrd="1" destOrd="0" presId="urn:microsoft.com/office/officeart/2011/layout/CircleProcess"/>
    <dgm:cxn modelId="{C528D386-890C-4B8E-AF62-41543C0ACFA4}" type="presParOf" srcId="{7A7AB751-905A-4E29-8952-D2AC72191F9F}" destId="{8058A58C-A05F-4F90-8547-41737E88C432}" srcOrd="0" destOrd="0" presId="urn:microsoft.com/office/officeart/2011/layout/CircleProcess"/>
    <dgm:cxn modelId="{FD8D8B87-3B9B-4D3C-9566-FEB768667005}" type="presParOf" srcId="{8277DF7F-D4A5-4B3A-B4C5-9F8805C15E28}" destId="{8A9A3C3F-D50D-42ED-BC39-83BA201DF211}" srcOrd="2" destOrd="0" presId="urn:microsoft.com/office/officeart/2011/layout/CircleProcess"/>
    <dgm:cxn modelId="{AAB6DA64-09E8-434B-80BC-FDF9767EE848}" type="presParOf" srcId="{8277DF7F-D4A5-4B3A-B4C5-9F8805C15E28}" destId="{CDC6FCD4-EAC9-4EEF-BF02-9F74E029DDB6}" srcOrd="3" destOrd="0" presId="urn:microsoft.com/office/officeart/2011/layout/CircleProcess"/>
    <dgm:cxn modelId="{2C411ED2-238B-49DB-880D-502FBBA238B1}" type="presParOf" srcId="{8277DF7F-D4A5-4B3A-B4C5-9F8805C15E28}" destId="{3BA6EB37-86BA-4354-9EB9-57C82BC7F0DA}" srcOrd="4" destOrd="0" presId="urn:microsoft.com/office/officeart/2011/layout/CircleProcess"/>
    <dgm:cxn modelId="{EF2AAB69-7CA4-4971-99C7-452A2B29D310}" type="presParOf" srcId="{3BA6EB37-86BA-4354-9EB9-57C82BC7F0DA}" destId="{004F06CF-1957-4593-8FE1-825E44E98A21}" srcOrd="0" destOrd="0" presId="urn:microsoft.com/office/officeart/2011/layout/CircleProcess"/>
    <dgm:cxn modelId="{1FA76F7F-0A6E-40E7-8D1A-68AC7D68E72C}" type="presParOf" srcId="{8277DF7F-D4A5-4B3A-B4C5-9F8805C15E28}" destId="{0C839C2F-340A-487B-918B-FA0F9F169CF2}" srcOrd="5" destOrd="0" presId="urn:microsoft.com/office/officeart/2011/layout/CircleProcess"/>
    <dgm:cxn modelId="{5C43112B-744F-45B6-85B9-19473727919A}" type="presParOf" srcId="{0C839C2F-340A-487B-918B-FA0F9F169CF2}" destId="{83C50861-A092-4B3B-BE76-9BDFB79C79FC}" srcOrd="0" destOrd="0" presId="urn:microsoft.com/office/officeart/2011/layout/CircleProcess"/>
    <dgm:cxn modelId="{DFA69F94-0404-4FD2-9DF0-FFB5236E6518}" type="presParOf" srcId="{8277DF7F-D4A5-4B3A-B4C5-9F8805C15E28}" destId="{C7D52B32-4E04-44E6-A7F3-0059EABFEB52}" srcOrd="6" destOrd="0" presId="urn:microsoft.com/office/officeart/2011/layout/CircleProcess"/>
    <dgm:cxn modelId="{CF24AB03-DAF8-4879-B466-11EFA45D8DF8}" type="presParOf" srcId="{8277DF7F-D4A5-4B3A-B4C5-9F8805C15E28}" destId="{655B787B-4FE7-4FB5-99D1-95ABC0D94A04}" srcOrd="7" destOrd="0" presId="urn:microsoft.com/office/officeart/2011/layout/CircleProcess"/>
    <dgm:cxn modelId="{1657BF1A-8ACE-4626-824D-FDBDCA6D69F6}" type="presParOf" srcId="{8277DF7F-D4A5-4B3A-B4C5-9F8805C15E28}" destId="{E0F26737-CDB6-4A59-88D8-0D84F993937C}" srcOrd="8" destOrd="0" presId="urn:microsoft.com/office/officeart/2011/layout/CircleProcess"/>
    <dgm:cxn modelId="{9F37A8E8-1CA3-4835-9082-7A6CFC1A1E45}" type="presParOf" srcId="{E0F26737-CDB6-4A59-88D8-0D84F993937C}" destId="{3A633CE8-1765-438B-B51A-BB8BD34EBD5E}" srcOrd="0" destOrd="0" presId="urn:microsoft.com/office/officeart/2011/layout/CircleProcess"/>
    <dgm:cxn modelId="{146F1C94-2CE5-4501-A28E-8139CBA915E0}" type="presParOf" srcId="{8277DF7F-D4A5-4B3A-B4C5-9F8805C15E28}" destId="{5D2C4CAD-6FAB-4FC3-9904-58C827772A7B}" srcOrd="9" destOrd="0" presId="urn:microsoft.com/office/officeart/2011/layout/CircleProcess"/>
    <dgm:cxn modelId="{BEBADFA7-BAEF-46C4-BC05-67FECC99C067}" type="presParOf" srcId="{5D2C4CAD-6FAB-4FC3-9904-58C827772A7B}" destId="{B13CCC6C-4A0C-4097-87C6-065F38E93E8E}" srcOrd="0" destOrd="0" presId="urn:microsoft.com/office/officeart/2011/layout/CircleProcess"/>
    <dgm:cxn modelId="{BAC2CD10-92CC-4900-AE8A-3143D3873ADA}" type="presParOf" srcId="{8277DF7F-D4A5-4B3A-B4C5-9F8805C15E28}" destId="{F3CDE6F9-97F0-40E4-B38D-B3BF299FD5A3}" srcOrd="10" destOrd="0" presId="urn:microsoft.com/office/officeart/2011/layout/CircleProcess"/>
    <dgm:cxn modelId="{464D1E63-EB7A-44A3-813B-4868674B811E}" type="presParOf" srcId="{8277DF7F-D4A5-4B3A-B4C5-9F8805C15E28}" destId="{EF3D986C-308E-41BD-9973-69CE57D6E1ED}" srcOrd="11" destOrd="0" presId="urn:microsoft.com/office/officeart/2011/layout/CircleProcess"/>
    <dgm:cxn modelId="{342886EB-D14A-4EE6-99E1-78DE5BC6B38A}" type="presParOf" srcId="{8277DF7F-D4A5-4B3A-B4C5-9F8805C15E28}" destId="{CD684848-B46D-4EB9-8C58-25D99117D573}" srcOrd="12" destOrd="0" presId="urn:microsoft.com/office/officeart/2011/layout/CircleProcess"/>
    <dgm:cxn modelId="{91C44F17-7CA5-4095-9474-D0AD73439BBE}" type="presParOf" srcId="{CD684848-B46D-4EB9-8C58-25D99117D573}" destId="{859B470C-8AA7-41DC-8B4C-8CFD80050E9E}" srcOrd="0" destOrd="0" presId="urn:microsoft.com/office/officeart/2011/layout/CircleProcess"/>
    <dgm:cxn modelId="{8E1EF6D0-E591-43A6-945A-AE7CA8551079}" type="presParOf" srcId="{8277DF7F-D4A5-4B3A-B4C5-9F8805C15E28}" destId="{EBA8050F-F7E4-4ADB-925A-02E70E357A74}" srcOrd="13" destOrd="0" presId="urn:microsoft.com/office/officeart/2011/layout/CircleProcess"/>
    <dgm:cxn modelId="{ABD85454-D0B0-4CEE-A14E-CDF3B97230B5}" type="presParOf" srcId="{EBA8050F-F7E4-4ADB-925A-02E70E357A74}" destId="{1FC9D4DE-F4DE-4FC1-9072-3293E02316F5}" srcOrd="0" destOrd="0" presId="urn:microsoft.com/office/officeart/2011/layout/CircleProcess"/>
    <dgm:cxn modelId="{C1C9E44B-7CB1-41E5-BE67-F27D1F5261E9}" type="presParOf" srcId="{8277DF7F-D4A5-4B3A-B4C5-9F8805C15E28}" destId="{DDE0757C-A925-4BC9-B3CD-F81FFAE9F972}" srcOrd="14" destOrd="0" presId="urn:microsoft.com/office/officeart/2011/layout/CircleProcess"/>
    <dgm:cxn modelId="{E79758C2-FAFA-440E-B3E3-D39D30DE80CC}" type="presParOf" srcId="{8277DF7F-D4A5-4B3A-B4C5-9F8805C15E28}" destId="{328F7E3C-366C-4800-BB0A-BB90FD1D4D38}" srcOrd="15" destOrd="0" presId="urn:microsoft.com/office/officeart/2011/layout/CircleProcess"/>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306C73FA-743D-408E-8484-80875A54989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B1EBA10-0B1E-4AE4-AC98-3ABCB626A73E}">
      <dgm:prSet phldrT="[Text]" custT="1"/>
      <dgm:spPr>
        <a:solidFill>
          <a:schemeClr val="accent1">
            <a:lumMod val="75000"/>
          </a:schemeClr>
        </a:solidFill>
      </dgm:spPr>
      <dgm:t>
        <a:bodyPr/>
        <a:lstStyle/>
        <a:p>
          <a:r>
            <a:rPr lang="en-US" sz="2000" b="1">
              <a:solidFill>
                <a:schemeClr val="bg1"/>
              </a:solidFill>
            </a:rPr>
            <a:t>Stage III:</a:t>
          </a:r>
        </a:p>
        <a:p>
          <a:r>
            <a:rPr lang="en-US" sz="2000" b="1">
              <a:solidFill>
                <a:schemeClr val="bg1"/>
              </a:solidFill>
            </a:rPr>
            <a:t>Closure</a:t>
          </a:r>
        </a:p>
      </dgm:t>
    </dgm:pt>
    <dgm:pt modelId="{DC9D69DB-2C5D-4D9E-9BC2-5BD876D5A81F}" type="parTrans" cxnId="{1168C134-1A01-44D7-B37A-3E2B6306FDD6}">
      <dgm:prSet/>
      <dgm:spPr/>
      <dgm:t>
        <a:bodyPr/>
        <a:lstStyle/>
        <a:p>
          <a:endParaRPr lang="en-US" sz="1800"/>
        </a:p>
      </dgm:t>
    </dgm:pt>
    <dgm:pt modelId="{0A497730-3D41-4E07-B36D-C2E02E34A56C}" type="sibTrans" cxnId="{1168C134-1A01-44D7-B37A-3E2B6306FDD6}">
      <dgm:prSet custT="1"/>
      <dgm:spPr>
        <a:solidFill>
          <a:schemeClr val="accent1">
            <a:lumMod val="75000"/>
          </a:schemeClr>
        </a:solidFill>
      </dgm:spPr>
      <dgm:t>
        <a:bodyPr/>
        <a:lstStyle/>
        <a:p>
          <a:endParaRPr lang="en-US" sz="2000"/>
        </a:p>
      </dgm:t>
    </dgm:pt>
    <dgm:pt modelId="{AC50CF3E-36ED-4384-AE76-77483F5FCB62}">
      <dgm:prSet phldrT="[Text]" custT="1"/>
      <dgm:spPr>
        <a:solidFill>
          <a:schemeClr val="accent1">
            <a:lumMod val="75000"/>
          </a:schemeClr>
        </a:solidFill>
      </dgm:spPr>
      <dgm:t>
        <a:bodyPr/>
        <a:lstStyle/>
        <a:p>
          <a:r>
            <a:rPr lang="en-US" sz="2000" b="1">
              <a:solidFill>
                <a:schemeClr val="bg1"/>
              </a:solidFill>
            </a:rPr>
            <a:t>Stage I: </a:t>
          </a:r>
        </a:p>
        <a:p>
          <a:r>
            <a:rPr lang="en-US" sz="2000" b="1">
              <a:solidFill>
                <a:schemeClr val="bg1"/>
              </a:solidFill>
            </a:rPr>
            <a:t>Planning</a:t>
          </a:r>
        </a:p>
      </dgm:t>
    </dgm:pt>
    <dgm:pt modelId="{40DBC718-E385-4ADF-A471-C3C9AEBCA32B}" type="parTrans" cxnId="{AC229E0F-54CE-453F-93D9-8D7DD529103F}">
      <dgm:prSet/>
      <dgm:spPr/>
      <dgm:t>
        <a:bodyPr/>
        <a:lstStyle/>
        <a:p>
          <a:endParaRPr lang="en-US" sz="1800"/>
        </a:p>
      </dgm:t>
    </dgm:pt>
    <dgm:pt modelId="{B0F8D18B-3E31-47B9-8968-903EC927537E}" type="sibTrans" cxnId="{AC229E0F-54CE-453F-93D9-8D7DD529103F}">
      <dgm:prSet custT="1"/>
      <dgm:spPr>
        <a:solidFill>
          <a:schemeClr val="accent1">
            <a:lumMod val="75000"/>
          </a:schemeClr>
        </a:solidFill>
      </dgm:spPr>
      <dgm:t>
        <a:bodyPr/>
        <a:lstStyle/>
        <a:p>
          <a:endParaRPr lang="en-US" sz="2000"/>
        </a:p>
      </dgm:t>
    </dgm:pt>
    <dgm:pt modelId="{23C9433A-489D-4775-810A-B1E4D11A1C46}">
      <dgm:prSet phldrT="[Text]" custT="1"/>
      <dgm:spPr>
        <a:solidFill>
          <a:schemeClr val="accent1">
            <a:lumMod val="75000"/>
          </a:schemeClr>
        </a:solidFill>
      </dgm:spPr>
      <dgm:t>
        <a:bodyPr/>
        <a:lstStyle/>
        <a:p>
          <a:r>
            <a:rPr lang="en-US" sz="2000" b="1">
              <a:solidFill>
                <a:schemeClr val="bg1"/>
              </a:solidFill>
            </a:rPr>
            <a:t>Stage II:</a:t>
          </a:r>
        </a:p>
        <a:p>
          <a:r>
            <a:rPr lang="en-US" sz="2000" b="1">
              <a:solidFill>
                <a:schemeClr val="bg1"/>
              </a:solidFill>
            </a:rPr>
            <a:t>Implementation</a:t>
          </a:r>
        </a:p>
      </dgm:t>
    </dgm:pt>
    <dgm:pt modelId="{92370616-B231-4247-973B-D63D5AC82FAA}" type="parTrans" cxnId="{33FA8E76-CCAF-4E8C-B793-8CDA48F98184}">
      <dgm:prSet/>
      <dgm:spPr/>
      <dgm:t>
        <a:bodyPr/>
        <a:lstStyle/>
        <a:p>
          <a:endParaRPr lang="en-US" sz="1800"/>
        </a:p>
      </dgm:t>
    </dgm:pt>
    <dgm:pt modelId="{2BF8399D-A5F7-47C7-8781-4175D2899129}" type="sibTrans" cxnId="{33FA8E76-CCAF-4E8C-B793-8CDA48F98184}">
      <dgm:prSet custT="1"/>
      <dgm:spPr>
        <a:solidFill>
          <a:schemeClr val="accent1">
            <a:lumMod val="75000"/>
          </a:schemeClr>
        </a:solidFill>
      </dgm:spPr>
      <dgm:t>
        <a:bodyPr/>
        <a:lstStyle/>
        <a:p>
          <a:endParaRPr lang="en-US" sz="2000"/>
        </a:p>
      </dgm:t>
    </dgm:pt>
    <dgm:pt modelId="{3E09F298-14FA-406F-A320-9170A585275A}" type="pres">
      <dgm:prSet presAssocID="{306C73FA-743D-408E-8484-80875A549898}" presName="cycle" presStyleCnt="0">
        <dgm:presLayoutVars>
          <dgm:dir/>
          <dgm:resizeHandles val="exact"/>
        </dgm:presLayoutVars>
      </dgm:prSet>
      <dgm:spPr/>
    </dgm:pt>
    <dgm:pt modelId="{5625AA33-A5E4-4BE2-A948-4CFE9409C685}" type="pres">
      <dgm:prSet presAssocID="{AC50CF3E-36ED-4384-AE76-77483F5FCB62}" presName="node" presStyleLbl="node1" presStyleIdx="0" presStyleCnt="3">
        <dgm:presLayoutVars>
          <dgm:bulletEnabled val="1"/>
        </dgm:presLayoutVars>
      </dgm:prSet>
      <dgm:spPr/>
    </dgm:pt>
    <dgm:pt modelId="{16D2D5CA-896E-415F-87CF-264595E51F28}" type="pres">
      <dgm:prSet presAssocID="{B0F8D18B-3E31-47B9-8968-903EC927537E}" presName="sibTrans" presStyleLbl="sibTrans2D1" presStyleIdx="0" presStyleCnt="3"/>
      <dgm:spPr/>
    </dgm:pt>
    <dgm:pt modelId="{CD11F078-742E-4C2A-88F1-8659C63FD12F}" type="pres">
      <dgm:prSet presAssocID="{B0F8D18B-3E31-47B9-8968-903EC927537E}" presName="connectorText" presStyleLbl="sibTrans2D1" presStyleIdx="0" presStyleCnt="3"/>
      <dgm:spPr/>
    </dgm:pt>
    <dgm:pt modelId="{39D682FA-A80F-46C5-B671-91CB7D035F48}" type="pres">
      <dgm:prSet presAssocID="{23C9433A-489D-4775-810A-B1E4D11A1C46}" presName="node" presStyleLbl="node1" presStyleIdx="1" presStyleCnt="3">
        <dgm:presLayoutVars>
          <dgm:bulletEnabled val="1"/>
        </dgm:presLayoutVars>
      </dgm:prSet>
      <dgm:spPr/>
    </dgm:pt>
    <dgm:pt modelId="{74029AC2-58DB-4D0F-BEBA-2DECB70E1EDD}" type="pres">
      <dgm:prSet presAssocID="{2BF8399D-A5F7-47C7-8781-4175D2899129}" presName="sibTrans" presStyleLbl="sibTrans2D1" presStyleIdx="1" presStyleCnt="3"/>
      <dgm:spPr/>
    </dgm:pt>
    <dgm:pt modelId="{58F0D229-C6C8-44D3-A9E9-5407CE79D14E}" type="pres">
      <dgm:prSet presAssocID="{2BF8399D-A5F7-47C7-8781-4175D2899129}" presName="connectorText" presStyleLbl="sibTrans2D1" presStyleIdx="1" presStyleCnt="3"/>
      <dgm:spPr/>
    </dgm:pt>
    <dgm:pt modelId="{6C5C97AC-2092-4701-A1BF-15E965B85A03}" type="pres">
      <dgm:prSet presAssocID="{CB1EBA10-0B1E-4AE4-AC98-3ABCB626A73E}" presName="node" presStyleLbl="node1" presStyleIdx="2" presStyleCnt="3">
        <dgm:presLayoutVars>
          <dgm:bulletEnabled val="1"/>
        </dgm:presLayoutVars>
      </dgm:prSet>
      <dgm:spPr/>
    </dgm:pt>
    <dgm:pt modelId="{98C7D53E-D350-4BA0-97B1-1CB2DF2C477E}" type="pres">
      <dgm:prSet presAssocID="{0A497730-3D41-4E07-B36D-C2E02E34A56C}" presName="sibTrans" presStyleLbl="sibTrans2D1" presStyleIdx="2" presStyleCnt="3"/>
      <dgm:spPr/>
    </dgm:pt>
    <dgm:pt modelId="{EE46E4E6-0FF2-4AE1-8B6D-58545040D809}" type="pres">
      <dgm:prSet presAssocID="{0A497730-3D41-4E07-B36D-C2E02E34A56C}" presName="connectorText" presStyleLbl="sibTrans2D1" presStyleIdx="2" presStyleCnt="3"/>
      <dgm:spPr/>
    </dgm:pt>
  </dgm:ptLst>
  <dgm:cxnLst>
    <dgm:cxn modelId="{AC229E0F-54CE-453F-93D9-8D7DD529103F}" srcId="{306C73FA-743D-408E-8484-80875A549898}" destId="{AC50CF3E-36ED-4384-AE76-77483F5FCB62}" srcOrd="0" destOrd="0" parTransId="{40DBC718-E385-4ADF-A471-C3C9AEBCA32B}" sibTransId="{B0F8D18B-3E31-47B9-8968-903EC927537E}"/>
    <dgm:cxn modelId="{85AEB613-6A07-4EC5-AC2C-FEC0B823C61C}" type="presOf" srcId="{0A497730-3D41-4E07-B36D-C2E02E34A56C}" destId="{EE46E4E6-0FF2-4AE1-8B6D-58545040D809}" srcOrd="1" destOrd="0" presId="urn:microsoft.com/office/officeart/2005/8/layout/cycle2"/>
    <dgm:cxn modelId="{82F7011E-3FA5-4DB8-8D30-827405C84F39}" type="presOf" srcId="{2BF8399D-A5F7-47C7-8781-4175D2899129}" destId="{58F0D229-C6C8-44D3-A9E9-5407CE79D14E}" srcOrd="1" destOrd="0" presId="urn:microsoft.com/office/officeart/2005/8/layout/cycle2"/>
    <dgm:cxn modelId="{1168C134-1A01-44D7-B37A-3E2B6306FDD6}" srcId="{306C73FA-743D-408E-8484-80875A549898}" destId="{CB1EBA10-0B1E-4AE4-AC98-3ABCB626A73E}" srcOrd="2" destOrd="0" parTransId="{DC9D69DB-2C5D-4D9E-9BC2-5BD876D5A81F}" sibTransId="{0A497730-3D41-4E07-B36D-C2E02E34A56C}"/>
    <dgm:cxn modelId="{C3C3EE5B-184E-4C18-B583-6258C4D24CD4}" type="presOf" srcId="{AC50CF3E-36ED-4384-AE76-77483F5FCB62}" destId="{5625AA33-A5E4-4BE2-A948-4CFE9409C685}" srcOrd="0" destOrd="0" presId="urn:microsoft.com/office/officeart/2005/8/layout/cycle2"/>
    <dgm:cxn modelId="{CDE35046-92F1-4DE1-846D-3C4B3EB67274}" type="presOf" srcId="{23C9433A-489D-4775-810A-B1E4D11A1C46}" destId="{39D682FA-A80F-46C5-B671-91CB7D035F48}" srcOrd="0" destOrd="0" presId="urn:microsoft.com/office/officeart/2005/8/layout/cycle2"/>
    <dgm:cxn modelId="{1FF0D64A-E983-4B44-986E-48DCA7F3CFBD}" type="presOf" srcId="{0A497730-3D41-4E07-B36D-C2E02E34A56C}" destId="{98C7D53E-D350-4BA0-97B1-1CB2DF2C477E}" srcOrd="0" destOrd="0" presId="urn:microsoft.com/office/officeart/2005/8/layout/cycle2"/>
    <dgm:cxn modelId="{33FA8E76-CCAF-4E8C-B793-8CDA48F98184}" srcId="{306C73FA-743D-408E-8484-80875A549898}" destId="{23C9433A-489D-4775-810A-B1E4D11A1C46}" srcOrd="1" destOrd="0" parTransId="{92370616-B231-4247-973B-D63D5AC82FAA}" sibTransId="{2BF8399D-A5F7-47C7-8781-4175D2899129}"/>
    <dgm:cxn modelId="{D6F74E83-28FA-431F-8F65-5C165578D95F}" type="presOf" srcId="{2BF8399D-A5F7-47C7-8781-4175D2899129}" destId="{74029AC2-58DB-4D0F-BEBA-2DECB70E1EDD}" srcOrd="0" destOrd="0" presId="urn:microsoft.com/office/officeart/2005/8/layout/cycle2"/>
    <dgm:cxn modelId="{20AED6A3-FD83-4E1C-B0A5-D2AA7C65E272}" type="presOf" srcId="{306C73FA-743D-408E-8484-80875A549898}" destId="{3E09F298-14FA-406F-A320-9170A585275A}" srcOrd="0" destOrd="0" presId="urn:microsoft.com/office/officeart/2005/8/layout/cycle2"/>
    <dgm:cxn modelId="{16B27EB1-06D8-4A6B-AF93-53E2436F2072}" type="presOf" srcId="{B0F8D18B-3E31-47B9-8968-903EC927537E}" destId="{CD11F078-742E-4C2A-88F1-8659C63FD12F}" srcOrd="1" destOrd="0" presId="urn:microsoft.com/office/officeart/2005/8/layout/cycle2"/>
    <dgm:cxn modelId="{25B22AD5-1D60-4805-AD57-C82C06EAA3AA}" type="presOf" srcId="{CB1EBA10-0B1E-4AE4-AC98-3ABCB626A73E}" destId="{6C5C97AC-2092-4701-A1BF-15E965B85A03}" srcOrd="0" destOrd="0" presId="urn:microsoft.com/office/officeart/2005/8/layout/cycle2"/>
    <dgm:cxn modelId="{C0DC8FDB-45BF-40C0-88BC-BE38631684AA}" type="presOf" srcId="{B0F8D18B-3E31-47B9-8968-903EC927537E}" destId="{16D2D5CA-896E-415F-87CF-264595E51F28}" srcOrd="0" destOrd="0" presId="urn:microsoft.com/office/officeart/2005/8/layout/cycle2"/>
    <dgm:cxn modelId="{AB0FE327-D126-45CF-9763-603EC8E488F4}" type="presParOf" srcId="{3E09F298-14FA-406F-A320-9170A585275A}" destId="{5625AA33-A5E4-4BE2-A948-4CFE9409C685}" srcOrd="0" destOrd="0" presId="urn:microsoft.com/office/officeart/2005/8/layout/cycle2"/>
    <dgm:cxn modelId="{DCC4DD8C-C703-4947-96B1-39C99656AE2B}" type="presParOf" srcId="{3E09F298-14FA-406F-A320-9170A585275A}" destId="{16D2D5CA-896E-415F-87CF-264595E51F28}" srcOrd="1" destOrd="0" presId="urn:microsoft.com/office/officeart/2005/8/layout/cycle2"/>
    <dgm:cxn modelId="{1720F64E-624A-4375-8545-ADCA4C3BCF63}" type="presParOf" srcId="{16D2D5CA-896E-415F-87CF-264595E51F28}" destId="{CD11F078-742E-4C2A-88F1-8659C63FD12F}" srcOrd="0" destOrd="0" presId="urn:microsoft.com/office/officeart/2005/8/layout/cycle2"/>
    <dgm:cxn modelId="{785898D1-48DE-4210-9C88-913F62A4DA64}" type="presParOf" srcId="{3E09F298-14FA-406F-A320-9170A585275A}" destId="{39D682FA-A80F-46C5-B671-91CB7D035F48}" srcOrd="2" destOrd="0" presId="urn:microsoft.com/office/officeart/2005/8/layout/cycle2"/>
    <dgm:cxn modelId="{F095E129-2E81-49F2-8B16-0907A074BA7D}" type="presParOf" srcId="{3E09F298-14FA-406F-A320-9170A585275A}" destId="{74029AC2-58DB-4D0F-BEBA-2DECB70E1EDD}" srcOrd="3" destOrd="0" presId="urn:microsoft.com/office/officeart/2005/8/layout/cycle2"/>
    <dgm:cxn modelId="{4A3CEBC6-333C-491E-B218-A43B1E6A02BF}" type="presParOf" srcId="{74029AC2-58DB-4D0F-BEBA-2DECB70E1EDD}" destId="{58F0D229-C6C8-44D3-A9E9-5407CE79D14E}" srcOrd="0" destOrd="0" presId="urn:microsoft.com/office/officeart/2005/8/layout/cycle2"/>
    <dgm:cxn modelId="{CDFF337F-B035-42AC-8CD0-703953428365}" type="presParOf" srcId="{3E09F298-14FA-406F-A320-9170A585275A}" destId="{6C5C97AC-2092-4701-A1BF-15E965B85A03}" srcOrd="4" destOrd="0" presId="urn:microsoft.com/office/officeart/2005/8/layout/cycle2"/>
    <dgm:cxn modelId="{BF858F67-3904-420C-A7A5-5C994341AE98}" type="presParOf" srcId="{3E09F298-14FA-406F-A320-9170A585275A}" destId="{98C7D53E-D350-4BA0-97B1-1CB2DF2C477E}" srcOrd="5" destOrd="0" presId="urn:microsoft.com/office/officeart/2005/8/layout/cycle2"/>
    <dgm:cxn modelId="{1B56A8CD-E358-4C9C-BDC0-D808B844EAA7}" type="presParOf" srcId="{98C7D53E-D350-4BA0-97B1-1CB2DF2C477E}" destId="{EE46E4E6-0FF2-4AE1-8B6D-58545040D809}"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093A3A-A2BB-4C8E-8756-FAA865812440}">
      <dsp:nvSpPr>
        <dsp:cNvPr id="0" name=""/>
        <dsp:cNvSpPr/>
      </dsp:nvSpPr>
      <dsp:spPr>
        <a:xfrm>
          <a:off x="5201" y="0"/>
          <a:ext cx="3027815" cy="505128"/>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t>2017</a:t>
          </a:r>
        </a:p>
      </dsp:txBody>
      <dsp:txXfrm>
        <a:off x="257765" y="0"/>
        <a:ext cx="2522687" cy="505128"/>
      </dsp:txXfrm>
    </dsp:sp>
    <dsp:sp modelId="{AFF616EB-ECE8-474C-95B0-A5B0BAC9326A}">
      <dsp:nvSpPr>
        <dsp:cNvPr id="0" name=""/>
        <dsp:cNvSpPr/>
      </dsp:nvSpPr>
      <dsp:spPr>
        <a:xfrm>
          <a:off x="2730235" y="0"/>
          <a:ext cx="3027815" cy="505128"/>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t>2018</a:t>
          </a:r>
        </a:p>
      </dsp:txBody>
      <dsp:txXfrm>
        <a:off x="2982799" y="0"/>
        <a:ext cx="2522687" cy="505128"/>
      </dsp:txXfrm>
    </dsp:sp>
    <dsp:sp modelId="{6C539F2E-C6A2-4D68-83C6-951EDD1415F5}">
      <dsp:nvSpPr>
        <dsp:cNvPr id="0" name=""/>
        <dsp:cNvSpPr/>
      </dsp:nvSpPr>
      <dsp:spPr>
        <a:xfrm>
          <a:off x="5455269" y="0"/>
          <a:ext cx="3027815" cy="505128"/>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t>2019</a:t>
          </a:r>
        </a:p>
      </dsp:txBody>
      <dsp:txXfrm>
        <a:off x="5707833" y="0"/>
        <a:ext cx="2522687" cy="505128"/>
      </dsp:txXfrm>
    </dsp:sp>
    <dsp:sp modelId="{0E019EF4-E758-47BC-8273-C1C55B6D7FE3}">
      <dsp:nvSpPr>
        <dsp:cNvPr id="0" name=""/>
        <dsp:cNvSpPr/>
      </dsp:nvSpPr>
      <dsp:spPr>
        <a:xfrm>
          <a:off x="8180303" y="0"/>
          <a:ext cx="3027815" cy="505128"/>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40005" rIns="40005" bIns="40005" numCol="1" spcCol="1270" anchor="ctr" anchorCtr="0">
          <a:noAutofit/>
        </a:bodyPr>
        <a:lstStyle/>
        <a:p>
          <a:pPr marL="0" lvl="0" indent="0" algn="ctr" defTabSz="1333500">
            <a:lnSpc>
              <a:spcPct val="90000"/>
            </a:lnSpc>
            <a:spcBef>
              <a:spcPct val="0"/>
            </a:spcBef>
            <a:spcAft>
              <a:spcPct val="35000"/>
            </a:spcAft>
            <a:buNone/>
          </a:pPr>
          <a:r>
            <a:rPr lang="en-US" sz="3000" kern="1200"/>
            <a:t>present</a:t>
          </a:r>
        </a:p>
      </dsp:txBody>
      <dsp:txXfrm>
        <a:off x="8432867" y="0"/>
        <a:ext cx="2522687" cy="505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A9E2D-C48F-4E14-9F12-31E5C9E8E24E}">
      <dsp:nvSpPr>
        <dsp:cNvPr id="0" name=""/>
        <dsp:cNvSpPr/>
      </dsp:nvSpPr>
      <dsp:spPr>
        <a:xfrm>
          <a:off x="105596" y="0"/>
          <a:ext cx="7407795" cy="6615107"/>
        </a:xfrm>
        <a:prstGeom prst="ellipse">
          <a:avLst/>
        </a:prstGeom>
        <a:solidFill>
          <a:schemeClr val="bg1"/>
        </a:solidFill>
        <a:ln w="1079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mj-lt"/>
            </a:rPr>
            <a:t>UNCT GEM/INFO: </a:t>
          </a:r>
        </a:p>
        <a:p>
          <a:pPr marL="0" lvl="0" indent="0" algn="ctr" defTabSz="800100">
            <a:lnSpc>
              <a:spcPct val="90000"/>
            </a:lnSpc>
            <a:spcBef>
              <a:spcPct val="0"/>
            </a:spcBef>
            <a:spcAft>
              <a:spcPct val="35000"/>
            </a:spcAft>
            <a:buNone/>
          </a:pPr>
          <a:r>
            <a:rPr lang="en-US" sz="1800" kern="1200">
              <a:solidFill>
                <a:schemeClr val="tx1"/>
              </a:solidFill>
              <a:latin typeface="+mj-lt"/>
            </a:rPr>
            <a:t>JWP Outcome level (Outcome indicators)</a:t>
          </a:r>
        </a:p>
      </dsp:txBody>
      <dsp:txXfrm>
        <a:off x="2773884" y="330755"/>
        <a:ext cx="2071219" cy="992266"/>
      </dsp:txXfrm>
    </dsp:sp>
    <dsp:sp modelId="{C53DC175-E514-4550-BE25-D8127518A4B6}">
      <dsp:nvSpPr>
        <dsp:cNvPr id="0" name=""/>
        <dsp:cNvSpPr/>
      </dsp:nvSpPr>
      <dsp:spPr>
        <a:xfrm>
          <a:off x="556528" y="1323021"/>
          <a:ext cx="6505931" cy="5292085"/>
        </a:xfrm>
        <a:prstGeom prst="ellipse">
          <a:avLst/>
        </a:prstGeom>
        <a:solidFill>
          <a:schemeClr val="bg1"/>
        </a:solidFill>
        <a:ln w="1079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mj-lt"/>
            </a:rPr>
            <a:t>UNCT GEM/INFO: </a:t>
          </a:r>
        </a:p>
        <a:p>
          <a:pPr marL="0" lvl="0" indent="0" algn="ctr" defTabSz="800100">
            <a:lnSpc>
              <a:spcPct val="90000"/>
            </a:lnSpc>
            <a:spcBef>
              <a:spcPct val="0"/>
            </a:spcBef>
            <a:spcAft>
              <a:spcPct val="35000"/>
            </a:spcAft>
            <a:buNone/>
          </a:pPr>
          <a:r>
            <a:rPr lang="en-US" sz="1800" kern="1200">
              <a:solidFill>
                <a:schemeClr val="tx1"/>
              </a:solidFill>
              <a:latin typeface="+mj-lt"/>
            </a:rPr>
            <a:t>JWP Output level (Output indicators)</a:t>
          </a:r>
        </a:p>
      </dsp:txBody>
      <dsp:txXfrm>
        <a:off x="2672583" y="1640546"/>
        <a:ext cx="2273822" cy="952575"/>
      </dsp:txXfrm>
    </dsp:sp>
    <dsp:sp modelId="{8707901F-6A16-4D2C-9268-C6F9495BC229}">
      <dsp:nvSpPr>
        <dsp:cNvPr id="0" name=""/>
        <dsp:cNvSpPr/>
      </dsp:nvSpPr>
      <dsp:spPr>
        <a:xfrm>
          <a:off x="1076793" y="2646042"/>
          <a:ext cx="5465401" cy="3969064"/>
        </a:xfrm>
        <a:prstGeom prst="ellipse">
          <a:avLst/>
        </a:prstGeom>
        <a:solidFill>
          <a:schemeClr val="bg1"/>
        </a:solidFill>
        <a:ln w="1079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tx1"/>
              </a:solidFill>
              <a:latin typeface="+mj-lt"/>
            </a:rPr>
            <a:t>UNCT GEM/INFO: </a:t>
          </a:r>
        </a:p>
        <a:p>
          <a:pPr marL="0" lvl="0" indent="0" algn="ctr" defTabSz="800100">
            <a:lnSpc>
              <a:spcPct val="90000"/>
            </a:lnSpc>
            <a:spcBef>
              <a:spcPct val="0"/>
            </a:spcBef>
            <a:spcAft>
              <a:spcPct val="35000"/>
            </a:spcAft>
            <a:buNone/>
          </a:pPr>
          <a:r>
            <a:rPr lang="en-US" sz="1800" b="0" kern="1200">
              <a:solidFill>
                <a:schemeClr val="tx1"/>
              </a:solidFill>
              <a:latin typeface="+mj-lt"/>
            </a:rPr>
            <a:t>JWP Sub-Output/Key Activity level (i.e. project)</a:t>
          </a:r>
        </a:p>
      </dsp:txBody>
      <dsp:txXfrm>
        <a:off x="2536055" y="2943722"/>
        <a:ext cx="2546877" cy="893039"/>
      </dsp:txXfrm>
    </dsp:sp>
    <dsp:sp modelId="{F403F834-BB46-490D-B099-B14A389F2E9D}">
      <dsp:nvSpPr>
        <dsp:cNvPr id="0" name=""/>
        <dsp:cNvSpPr/>
      </dsp:nvSpPr>
      <dsp:spPr>
        <a:xfrm>
          <a:off x="1691125" y="3969064"/>
          <a:ext cx="4063792" cy="2646042"/>
        </a:xfrm>
        <a:prstGeom prst="ellipse">
          <a:avLst/>
        </a:prstGeom>
        <a:solidFill>
          <a:schemeClr val="accent1">
            <a:lumMod val="75000"/>
          </a:schemeClr>
        </a:solidFill>
        <a:ln w="10795" cap="flat" cmpd="sng" algn="ctr">
          <a:solidFill>
            <a:schemeClr val="bg1">
              <a:lumMod val="10000"/>
              <a:lumOff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rgbClr val="FFFFFF"/>
              </a:solidFill>
              <a:latin typeface="+mj-lt"/>
            </a:rPr>
            <a:t>Methodology: </a:t>
          </a:r>
        </a:p>
        <a:p>
          <a:pPr marL="0" lvl="0" indent="0" algn="ctr" defTabSz="800100">
            <a:lnSpc>
              <a:spcPct val="90000"/>
            </a:lnSpc>
            <a:spcBef>
              <a:spcPct val="0"/>
            </a:spcBef>
            <a:spcAft>
              <a:spcPct val="35000"/>
            </a:spcAft>
            <a:buNone/>
          </a:pPr>
          <a:r>
            <a:rPr lang="en-US" sz="1800" kern="1200">
              <a:solidFill>
                <a:srgbClr val="FFFFFF"/>
              </a:solidFill>
              <a:latin typeface="+mj-lt"/>
            </a:rPr>
            <a:t>Key Activity/Project by agency</a:t>
          </a:r>
          <a:r>
            <a:rPr lang="ru-RU" sz="1800" kern="1200">
              <a:solidFill>
                <a:srgbClr val="FFFFFF"/>
              </a:solidFill>
              <a:latin typeface="+mj-lt"/>
            </a:rPr>
            <a:t>/</a:t>
          </a:r>
          <a:r>
            <a:rPr lang="en-US" sz="1800" kern="1200">
              <a:solidFill>
                <a:srgbClr val="FFFFFF"/>
              </a:solidFill>
              <a:latin typeface="+mj-lt"/>
            </a:rPr>
            <a:t>agencies </a:t>
          </a:r>
        </a:p>
        <a:p>
          <a:pPr marL="0" lvl="0" indent="0" algn="ctr" defTabSz="800100">
            <a:lnSpc>
              <a:spcPct val="90000"/>
            </a:lnSpc>
            <a:spcBef>
              <a:spcPct val="0"/>
            </a:spcBef>
            <a:spcAft>
              <a:spcPct val="35000"/>
            </a:spcAft>
            <a:buNone/>
          </a:pPr>
          <a:r>
            <a:rPr lang="en-US" sz="1800" kern="1200">
              <a:solidFill>
                <a:srgbClr val="FFFFFF"/>
              </a:solidFill>
              <a:latin typeface="+mj-lt"/>
            </a:rPr>
            <a:t>(project outcomes/outputs/</a:t>
          </a:r>
        </a:p>
        <a:p>
          <a:pPr marL="0" lvl="0" indent="0" algn="ctr" defTabSz="800100">
            <a:lnSpc>
              <a:spcPct val="90000"/>
            </a:lnSpc>
            <a:spcBef>
              <a:spcPct val="0"/>
            </a:spcBef>
            <a:spcAft>
              <a:spcPct val="35000"/>
            </a:spcAft>
            <a:buNone/>
          </a:pPr>
          <a:r>
            <a:rPr lang="en-US" sz="1800" kern="1200">
              <a:solidFill>
                <a:srgbClr val="FFFFFF"/>
              </a:solidFill>
              <a:latin typeface="+mj-lt"/>
            </a:rPr>
            <a:t>indicators)</a:t>
          </a:r>
        </a:p>
      </dsp:txBody>
      <dsp:txXfrm>
        <a:off x="2286254" y="4630574"/>
        <a:ext cx="2873535" cy="1323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A9E2D-C48F-4E14-9F12-31E5C9E8E24E}">
      <dsp:nvSpPr>
        <dsp:cNvPr id="0" name=""/>
        <dsp:cNvSpPr/>
      </dsp:nvSpPr>
      <dsp:spPr>
        <a:xfrm>
          <a:off x="105596" y="0"/>
          <a:ext cx="7407795" cy="6615107"/>
        </a:xfrm>
        <a:prstGeom prst="ellipse">
          <a:avLst/>
        </a:prstGeom>
        <a:solidFill>
          <a:schemeClr val="accent1">
            <a:lumMod val="75000"/>
          </a:schemeClr>
        </a:solidFill>
        <a:ln w="1079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mj-lt"/>
            </a:rPr>
            <a:t>Key Activity/Project </a:t>
          </a:r>
        </a:p>
        <a:p>
          <a:pPr marL="0" lvl="0" indent="0" algn="ctr" defTabSz="889000" rtl="0">
            <a:lnSpc>
              <a:spcPct val="90000"/>
            </a:lnSpc>
            <a:spcBef>
              <a:spcPct val="0"/>
            </a:spcBef>
            <a:spcAft>
              <a:spcPct val="35000"/>
            </a:spcAft>
            <a:buNone/>
          </a:pPr>
          <a:r>
            <a:rPr lang="en-US" sz="2000" kern="1200">
              <a:solidFill>
                <a:schemeClr val="bg1"/>
              </a:solidFill>
              <a:latin typeface="+mj-lt"/>
            </a:rPr>
            <a:t>Project IMPACT/JWP formulation </a:t>
          </a:r>
        </a:p>
      </dsp:txBody>
      <dsp:txXfrm>
        <a:off x="2514982" y="330755"/>
        <a:ext cx="2589024" cy="992266"/>
      </dsp:txXfrm>
    </dsp:sp>
    <dsp:sp modelId="{C53DC175-E514-4550-BE25-D8127518A4B6}">
      <dsp:nvSpPr>
        <dsp:cNvPr id="0" name=""/>
        <dsp:cNvSpPr/>
      </dsp:nvSpPr>
      <dsp:spPr>
        <a:xfrm>
          <a:off x="759839" y="1653776"/>
          <a:ext cx="6099310" cy="4961330"/>
        </a:xfrm>
        <a:prstGeom prst="ellipse">
          <a:avLst/>
        </a:prstGeom>
        <a:solidFill>
          <a:schemeClr val="accent3">
            <a:lumMod val="60000"/>
            <a:lumOff val="40000"/>
          </a:schemeClr>
        </a:solidFill>
        <a:ln w="1079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mj-lt"/>
            </a:rPr>
            <a:t>Key Activity/Project</a:t>
          </a:r>
        </a:p>
        <a:p>
          <a:pPr marL="0" lvl="0" indent="0" algn="ctr" defTabSz="889000">
            <a:lnSpc>
              <a:spcPct val="90000"/>
            </a:lnSpc>
            <a:spcBef>
              <a:spcPct val="0"/>
            </a:spcBef>
            <a:spcAft>
              <a:spcPct val="35000"/>
            </a:spcAft>
            <a:buNone/>
          </a:pPr>
          <a:r>
            <a:rPr lang="en-US" sz="2000" kern="1200">
              <a:solidFill>
                <a:schemeClr val="tx1"/>
              </a:solidFill>
              <a:latin typeface="+mj-lt"/>
            </a:rPr>
            <a:t>Project OUTCOMEs/indicators</a:t>
          </a:r>
        </a:p>
      </dsp:txBody>
      <dsp:txXfrm>
        <a:off x="2388355" y="1963859"/>
        <a:ext cx="2842278" cy="930249"/>
      </dsp:txXfrm>
    </dsp:sp>
    <dsp:sp modelId="{8707901F-6A16-4D2C-9268-C6F9495BC229}">
      <dsp:nvSpPr>
        <dsp:cNvPr id="0" name=""/>
        <dsp:cNvSpPr/>
      </dsp:nvSpPr>
      <dsp:spPr>
        <a:xfrm>
          <a:off x="1532243" y="3307553"/>
          <a:ext cx="4554501" cy="3307553"/>
        </a:xfrm>
        <a:prstGeom prst="ellipse">
          <a:avLst/>
        </a:prstGeom>
        <a:solidFill>
          <a:schemeClr val="bg1"/>
        </a:solidFill>
        <a:ln w="1079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solidFill>
              <a:latin typeface="+mj-lt"/>
            </a:rPr>
            <a:t>Key Activity/Project OUTPUTs/indicators</a:t>
          </a:r>
        </a:p>
      </dsp:txBody>
      <dsp:txXfrm>
        <a:off x="2199235" y="4134441"/>
        <a:ext cx="3220518" cy="1653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7BB5C-04BA-4881-85DD-22E1B520629D}">
      <dsp:nvSpPr>
        <dsp:cNvPr id="0" name=""/>
        <dsp:cNvSpPr/>
      </dsp:nvSpPr>
      <dsp:spPr>
        <a:xfrm>
          <a:off x="965454" y="284221"/>
          <a:ext cx="1670797" cy="167105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D4D14-E7DB-4972-9FE7-167241D48C43}">
      <dsp:nvSpPr>
        <dsp:cNvPr id="0" name=""/>
        <dsp:cNvSpPr/>
      </dsp:nvSpPr>
      <dsp:spPr>
        <a:xfrm>
          <a:off x="1334755" y="887521"/>
          <a:ext cx="928430" cy="46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Impact</a:t>
          </a:r>
        </a:p>
      </dsp:txBody>
      <dsp:txXfrm>
        <a:off x="1334755" y="887521"/>
        <a:ext cx="928430" cy="464103"/>
      </dsp:txXfrm>
    </dsp:sp>
    <dsp:sp modelId="{7BB35ED1-C590-4372-99CF-8F0E5F6CFB21}">
      <dsp:nvSpPr>
        <dsp:cNvPr id="0" name=""/>
        <dsp:cNvSpPr/>
      </dsp:nvSpPr>
      <dsp:spPr>
        <a:xfrm>
          <a:off x="501396" y="1244364"/>
          <a:ext cx="1670797" cy="167105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BC0454-A471-438B-88DC-6D97E3CF8701}">
      <dsp:nvSpPr>
        <dsp:cNvPr id="0" name=""/>
        <dsp:cNvSpPr/>
      </dsp:nvSpPr>
      <dsp:spPr>
        <a:xfrm>
          <a:off x="872579" y="1853218"/>
          <a:ext cx="928430" cy="46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Outcome</a:t>
          </a:r>
        </a:p>
      </dsp:txBody>
      <dsp:txXfrm>
        <a:off x="872579" y="1853218"/>
        <a:ext cx="928430" cy="464103"/>
      </dsp:txXfrm>
    </dsp:sp>
    <dsp:sp modelId="{9C5DBC27-F3A8-4469-BE39-16AF1795C33D}">
      <dsp:nvSpPr>
        <dsp:cNvPr id="0" name=""/>
        <dsp:cNvSpPr/>
      </dsp:nvSpPr>
      <dsp:spPr>
        <a:xfrm>
          <a:off x="1084371" y="2319405"/>
          <a:ext cx="1435473" cy="1436049"/>
        </a:xfrm>
        <a:prstGeom prst="blockArc">
          <a:avLst>
            <a:gd name="adj1" fmla="val 13500000"/>
            <a:gd name="adj2" fmla="val 10800000"/>
            <a:gd name="adj3" fmla="val 1274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81E6E-01C6-4A2E-BAA4-0EF3615CF59C}">
      <dsp:nvSpPr>
        <dsp:cNvPr id="0" name=""/>
        <dsp:cNvSpPr/>
      </dsp:nvSpPr>
      <dsp:spPr>
        <a:xfrm>
          <a:off x="1336951" y="2820304"/>
          <a:ext cx="928430" cy="46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Output</a:t>
          </a:r>
        </a:p>
      </dsp:txBody>
      <dsp:txXfrm>
        <a:off x="1336951" y="2820304"/>
        <a:ext cx="928430" cy="464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4C676-607D-473B-B0FE-E122BAEB2F0D}">
      <dsp:nvSpPr>
        <dsp:cNvPr id="0" name=""/>
        <dsp:cNvSpPr/>
      </dsp:nvSpPr>
      <dsp:spPr>
        <a:xfrm>
          <a:off x="8967473" y="2636540"/>
          <a:ext cx="2675342" cy="2675479"/>
        </a:xfrm>
        <a:prstGeom prst="ellipse">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8A58C-A05F-4F90-8547-41737E88C432}">
      <dsp:nvSpPr>
        <dsp:cNvPr id="0" name=""/>
        <dsp:cNvSpPr/>
      </dsp:nvSpPr>
      <dsp:spPr>
        <a:xfrm>
          <a:off x="9056957" y="2725739"/>
          <a:ext cx="2497521" cy="2497083"/>
        </a:xfrm>
        <a:prstGeom prst="ellipse">
          <a:avLst/>
        </a:prstGeom>
        <a:solidFill>
          <a:schemeClr val="accent5">
            <a:lumMod val="20000"/>
            <a:lumOff val="8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Gender Transformative</a:t>
          </a:r>
        </a:p>
      </dsp:txBody>
      <dsp:txXfrm>
        <a:off x="9413745" y="3082532"/>
        <a:ext cx="1783944" cy="1783496"/>
      </dsp:txXfrm>
    </dsp:sp>
    <dsp:sp modelId="{8A9A3C3F-D50D-42ED-BC39-83BA201DF211}">
      <dsp:nvSpPr>
        <dsp:cNvPr id="0" name=""/>
        <dsp:cNvSpPr/>
      </dsp:nvSpPr>
      <dsp:spPr>
        <a:xfrm>
          <a:off x="9056957" y="5361314"/>
          <a:ext cx="2497521" cy="146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tx1"/>
              </a:solidFill>
            </a:rPr>
            <a:t> Result contributes to changes in norms, cultural values, power structures and the roots of gender inequalities and discriminations </a:t>
          </a:r>
        </a:p>
      </dsp:txBody>
      <dsp:txXfrm>
        <a:off x="9056957" y="5361314"/>
        <a:ext cx="2497521" cy="1466607"/>
      </dsp:txXfrm>
    </dsp:sp>
    <dsp:sp modelId="{004F06CF-1957-4593-8FE1-825E44E98A21}">
      <dsp:nvSpPr>
        <dsp:cNvPr id="0" name=""/>
        <dsp:cNvSpPr/>
      </dsp:nvSpPr>
      <dsp:spPr>
        <a:xfrm rot="2700000">
          <a:off x="6191152" y="2636352"/>
          <a:ext cx="2675386" cy="2675386"/>
        </a:xfrm>
        <a:prstGeom prst="teardrop">
          <a:avLst>
            <a:gd name="adj" fmla="val 100000"/>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C50861-A092-4B3B-BE76-9BDFB79C79FC}">
      <dsp:nvSpPr>
        <dsp:cNvPr id="0" name=""/>
        <dsp:cNvSpPr/>
      </dsp:nvSpPr>
      <dsp:spPr>
        <a:xfrm>
          <a:off x="6292130" y="2725739"/>
          <a:ext cx="2497521" cy="2497083"/>
        </a:xfrm>
        <a:prstGeom prst="ellipse">
          <a:avLst/>
        </a:prstGeom>
        <a:solidFill>
          <a:schemeClr val="bg1">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Gender Responsive</a:t>
          </a:r>
        </a:p>
      </dsp:txBody>
      <dsp:txXfrm>
        <a:off x="6648919" y="3082532"/>
        <a:ext cx="1783944" cy="1783496"/>
      </dsp:txXfrm>
    </dsp:sp>
    <dsp:sp modelId="{C7D52B32-4E04-44E6-A7F3-0059EABFEB52}">
      <dsp:nvSpPr>
        <dsp:cNvPr id="0" name=""/>
        <dsp:cNvSpPr/>
      </dsp:nvSpPr>
      <dsp:spPr>
        <a:xfrm>
          <a:off x="6292130" y="5361314"/>
          <a:ext cx="2497521" cy="146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tx1"/>
              </a:solidFill>
            </a:rPr>
            <a:t> Result addresses differential needs of men or women and address equitable distribution of benefits, resources, status, rights but does not address root causes of inequalities in their lives</a:t>
          </a:r>
        </a:p>
      </dsp:txBody>
      <dsp:txXfrm>
        <a:off x="6292130" y="5361314"/>
        <a:ext cx="2497521" cy="1466607"/>
      </dsp:txXfrm>
    </dsp:sp>
    <dsp:sp modelId="{3A633CE8-1765-438B-B51A-BB8BD34EBD5E}">
      <dsp:nvSpPr>
        <dsp:cNvPr id="0" name=""/>
        <dsp:cNvSpPr/>
      </dsp:nvSpPr>
      <dsp:spPr>
        <a:xfrm rot="2700000">
          <a:off x="3437797" y="2636352"/>
          <a:ext cx="2675386" cy="2675386"/>
        </a:xfrm>
        <a:prstGeom prst="teardrop">
          <a:avLst>
            <a:gd name="adj" fmla="val 100000"/>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CCC6C-4A0C-4097-87C6-065F38E93E8E}">
      <dsp:nvSpPr>
        <dsp:cNvPr id="0" name=""/>
        <dsp:cNvSpPr/>
      </dsp:nvSpPr>
      <dsp:spPr>
        <a:xfrm>
          <a:off x="3527303" y="2725739"/>
          <a:ext cx="2497521" cy="2497083"/>
        </a:xfrm>
        <a:prstGeom prst="ellipse">
          <a:avLst/>
        </a:prstGeom>
        <a:solidFill>
          <a:schemeClr val="bg1">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1"/>
              </a:solidFill>
            </a:rPr>
            <a:t>Gender </a:t>
          </a:r>
          <a:r>
            <a:rPr lang="en-US" sz="2000" b="1" kern="1200">
              <a:solidFill>
                <a:schemeClr val="tx1"/>
              </a:solidFill>
              <a:latin typeface="Corbel" panose="020B0503020204020204"/>
            </a:rPr>
            <a:t>Sensitive</a:t>
          </a:r>
        </a:p>
      </dsp:txBody>
      <dsp:txXfrm>
        <a:off x="3884092" y="3082532"/>
        <a:ext cx="1783944" cy="1783496"/>
      </dsp:txXfrm>
    </dsp:sp>
    <dsp:sp modelId="{F3CDE6F9-97F0-40E4-B38D-B3BF299FD5A3}">
      <dsp:nvSpPr>
        <dsp:cNvPr id="0" name=""/>
        <dsp:cNvSpPr/>
      </dsp:nvSpPr>
      <dsp:spPr>
        <a:xfrm>
          <a:off x="3527303" y="5361314"/>
          <a:ext cx="2497521" cy="146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b="0" kern="1200">
              <a:solidFill>
                <a:schemeClr val="tx1"/>
              </a:solidFill>
            </a:rPr>
            <a:t>Result </a:t>
          </a:r>
          <a:r>
            <a:rPr lang="en-US" sz="1800" kern="1200">
              <a:solidFill>
                <a:schemeClr val="tx1"/>
              </a:solidFill>
            </a:rPr>
            <a:t>focuses on the number of equity (50/50) of women, men or marginalized populations that were targeted; recognizes gender differences and attempt to redress existing gender inequalities</a:t>
          </a:r>
          <a:endParaRPr lang="en-US" sz="1800" kern="1200"/>
        </a:p>
      </dsp:txBody>
      <dsp:txXfrm>
        <a:off x="3527303" y="5361314"/>
        <a:ext cx="2497521" cy="1466607"/>
      </dsp:txXfrm>
    </dsp:sp>
    <dsp:sp modelId="{859B470C-8AA7-41DC-8B4C-8CFD80050E9E}">
      <dsp:nvSpPr>
        <dsp:cNvPr id="0" name=""/>
        <dsp:cNvSpPr/>
      </dsp:nvSpPr>
      <dsp:spPr>
        <a:xfrm rot="2700000">
          <a:off x="672970" y="2636352"/>
          <a:ext cx="2675386" cy="2675386"/>
        </a:xfrm>
        <a:prstGeom prst="teardrop">
          <a:avLst>
            <a:gd name="adj" fmla="val 100000"/>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9D4DE-F4DE-4FC1-9072-3293E02316F5}">
      <dsp:nvSpPr>
        <dsp:cNvPr id="0" name=""/>
        <dsp:cNvSpPr/>
      </dsp:nvSpPr>
      <dsp:spPr>
        <a:xfrm>
          <a:off x="762476" y="2725739"/>
          <a:ext cx="2497521" cy="2497083"/>
        </a:xfrm>
        <a:prstGeom prst="ellipse">
          <a:avLst/>
        </a:prstGeom>
        <a:solidFill>
          <a:schemeClr val="bg1">
            <a:alpha val="9000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Gender Blind/Gender Exploitative (Negative)</a:t>
          </a:r>
        </a:p>
      </dsp:txBody>
      <dsp:txXfrm>
        <a:off x="1119265" y="3082532"/>
        <a:ext cx="1783944" cy="1783496"/>
      </dsp:txXfrm>
    </dsp:sp>
    <dsp:sp modelId="{DDE0757C-A925-4BC9-B3CD-F81FFAE9F972}">
      <dsp:nvSpPr>
        <dsp:cNvPr id="0" name=""/>
        <dsp:cNvSpPr/>
      </dsp:nvSpPr>
      <dsp:spPr>
        <a:xfrm>
          <a:off x="762476" y="5361314"/>
          <a:ext cx="2497521" cy="1466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US" sz="1800" kern="1200">
              <a:solidFill>
                <a:schemeClr val="tx1"/>
              </a:solidFill>
            </a:rPr>
            <a:t> Result has no attention to gender, failed to acknowledge the different needs of men, women, girls and boys, or marginalized population. Result has a negative outcome that aggravates or reinforces existing gender inequalities and norms</a:t>
          </a:r>
        </a:p>
      </dsp:txBody>
      <dsp:txXfrm>
        <a:off x="762476" y="5361314"/>
        <a:ext cx="2497521" cy="14666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5AA33-A5E4-4BE2-A948-4CFE9409C685}">
      <dsp:nvSpPr>
        <dsp:cNvPr id="0" name=""/>
        <dsp:cNvSpPr/>
      </dsp:nvSpPr>
      <dsp:spPr>
        <a:xfrm>
          <a:off x="1186219" y="354105"/>
          <a:ext cx="1577768" cy="1577768"/>
        </a:xfrm>
        <a:prstGeom prst="ellipse">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rPr>
            <a:t>Stage I: </a:t>
          </a:r>
        </a:p>
        <a:p>
          <a:pPr marL="0" lvl="0" indent="0" algn="ctr" defTabSz="889000">
            <a:lnSpc>
              <a:spcPct val="90000"/>
            </a:lnSpc>
            <a:spcBef>
              <a:spcPct val="0"/>
            </a:spcBef>
            <a:spcAft>
              <a:spcPct val="35000"/>
            </a:spcAft>
            <a:buNone/>
          </a:pPr>
          <a:r>
            <a:rPr lang="en-US" sz="2000" b="1" kern="1200">
              <a:solidFill>
                <a:schemeClr val="bg1"/>
              </a:solidFill>
            </a:rPr>
            <a:t>Planning</a:t>
          </a:r>
        </a:p>
      </dsp:txBody>
      <dsp:txXfrm>
        <a:off x="1417278" y="585164"/>
        <a:ext cx="1115650" cy="1115650"/>
      </dsp:txXfrm>
    </dsp:sp>
    <dsp:sp modelId="{16D2D5CA-896E-415F-87CF-264595E51F28}">
      <dsp:nvSpPr>
        <dsp:cNvPr id="0" name=""/>
        <dsp:cNvSpPr/>
      </dsp:nvSpPr>
      <dsp:spPr>
        <a:xfrm rot="3600000">
          <a:off x="2351705" y="1892980"/>
          <a:ext cx="420248" cy="532496"/>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383224" y="1944887"/>
        <a:ext cx="294174" cy="319498"/>
      </dsp:txXfrm>
    </dsp:sp>
    <dsp:sp modelId="{39D682FA-A80F-46C5-B671-91CB7D035F48}">
      <dsp:nvSpPr>
        <dsp:cNvPr id="0" name=""/>
        <dsp:cNvSpPr/>
      </dsp:nvSpPr>
      <dsp:spPr>
        <a:xfrm>
          <a:off x="2371565" y="2407184"/>
          <a:ext cx="1577768" cy="1577768"/>
        </a:xfrm>
        <a:prstGeom prst="ellipse">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rPr>
            <a:t>Stage II:</a:t>
          </a:r>
        </a:p>
        <a:p>
          <a:pPr marL="0" lvl="0" indent="0" algn="ctr" defTabSz="889000">
            <a:lnSpc>
              <a:spcPct val="90000"/>
            </a:lnSpc>
            <a:spcBef>
              <a:spcPct val="0"/>
            </a:spcBef>
            <a:spcAft>
              <a:spcPct val="35000"/>
            </a:spcAft>
            <a:buNone/>
          </a:pPr>
          <a:r>
            <a:rPr lang="en-US" sz="2000" b="1" kern="1200">
              <a:solidFill>
                <a:schemeClr val="bg1"/>
              </a:solidFill>
            </a:rPr>
            <a:t>Implementation</a:t>
          </a:r>
        </a:p>
      </dsp:txBody>
      <dsp:txXfrm>
        <a:off x="2602624" y="2638243"/>
        <a:ext cx="1115650" cy="1115650"/>
      </dsp:txXfrm>
    </dsp:sp>
    <dsp:sp modelId="{74029AC2-58DB-4D0F-BEBA-2DECB70E1EDD}">
      <dsp:nvSpPr>
        <dsp:cNvPr id="0" name=""/>
        <dsp:cNvSpPr/>
      </dsp:nvSpPr>
      <dsp:spPr>
        <a:xfrm rot="10800000">
          <a:off x="1776873" y="2929819"/>
          <a:ext cx="420248" cy="532496"/>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1902947" y="3036318"/>
        <a:ext cx="294174" cy="319498"/>
      </dsp:txXfrm>
    </dsp:sp>
    <dsp:sp modelId="{6C5C97AC-2092-4701-A1BF-15E965B85A03}">
      <dsp:nvSpPr>
        <dsp:cNvPr id="0" name=""/>
        <dsp:cNvSpPr/>
      </dsp:nvSpPr>
      <dsp:spPr>
        <a:xfrm>
          <a:off x="874" y="2407184"/>
          <a:ext cx="1577768" cy="1577768"/>
        </a:xfrm>
        <a:prstGeom prst="ellipse">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rPr>
            <a:t>Stage III:</a:t>
          </a:r>
        </a:p>
        <a:p>
          <a:pPr marL="0" lvl="0" indent="0" algn="ctr" defTabSz="889000">
            <a:lnSpc>
              <a:spcPct val="90000"/>
            </a:lnSpc>
            <a:spcBef>
              <a:spcPct val="0"/>
            </a:spcBef>
            <a:spcAft>
              <a:spcPct val="35000"/>
            </a:spcAft>
            <a:buNone/>
          </a:pPr>
          <a:r>
            <a:rPr lang="en-US" sz="2000" b="1" kern="1200">
              <a:solidFill>
                <a:schemeClr val="bg1"/>
              </a:solidFill>
            </a:rPr>
            <a:t>Closure</a:t>
          </a:r>
        </a:p>
      </dsp:txBody>
      <dsp:txXfrm>
        <a:off x="231933" y="2638243"/>
        <a:ext cx="1115650" cy="1115650"/>
      </dsp:txXfrm>
    </dsp:sp>
    <dsp:sp modelId="{98C7D53E-D350-4BA0-97B1-1CB2DF2C477E}">
      <dsp:nvSpPr>
        <dsp:cNvPr id="0" name=""/>
        <dsp:cNvSpPr/>
      </dsp:nvSpPr>
      <dsp:spPr>
        <a:xfrm rot="18000000">
          <a:off x="1166359" y="1913580"/>
          <a:ext cx="420248" cy="532496"/>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197878" y="2074671"/>
        <a:ext cx="294174" cy="31949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09T17:43:47.062"/>
    </inkml:context>
    <inkml:brush xml:id="br0">
      <inkml:brushProperty name="width" value="0.05" units="cm"/>
      <inkml:brushProperty name="height" value="0.05" units="cm"/>
      <inkml:brushProperty name="color" value="#E71224"/>
      <inkml:brushProperty name="ignorePressure" value="1"/>
    </inkml:brush>
  </inkml:definitions>
  <inkml:trace contextRef="#ctx0" brushRef="#br0">2554 0,'-260'4,"-114"22,223-8,1 8,1 5,-20 13,-355 104,435-121,1 3,2 5,-8 7,50-19,2 1,0 2,1 1,2 3,1 1,-25 28,51-46,1 0,1 1,0 0,1 1,1 0,0 1,1 0,1 0,0 0,1 1,1-1,0 1,0 14,0 15,2 0,2 0,2 0,5 27,-5-51,1 0,1 0,1 0,1-1,1 0,1 0,0-1,2 0,0 0,2-1,0-1,1 0,0 0,2-1,0-1,1-1,1 1,24 18,9 7,2-2,6 1,16 10,-42-28,1 0,19 8,-38-24,0 0,0 0,1-2,-1 0,1 0,0-1,0-1,9 0,75 0,-41-1,-1 2,30 6,28 7,1-6,15-4,235-7,-154-2,-7 5,200-6,-388 3,0-1,0-1,0 0,0-1,-1-1,1-1,-1 0,0-1,-1-1,0-1,0 0,-1 0,0-2,6-5,-6 2,0-1,0 0,-2 0,0-2,0 1,-2-2,0 1,-1-1,-1-1,0 0,-2 0,1-5,67-316,-64 302,-2-1,-2 0,-2-1,-1 1,-2-1,-2 0,-2 1,-1-1,-2 1,-3-7,2 17,-2 0,0 1,-2 0,-1 1,-2 0,0 1,-2 1,0 0,-2 1,-1 1,-1 0,0 2,-19-15,17 17,-2 1,0 1,-1 0,-1 2,0 2,-1 0,0 1,-1 2,0 1,-1 1,0 1,0 2,-22-2,-176-24,135 17,-22-9,68 13,0 2,-40-2,39 8,6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8-09T17:45:07.90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13151 203,'-7458'0,"7405"3,1 2,-46 10,-55 6,-291 25,175-32,-147-15,140-2,-1852 3,2095-2,-1-2,2-1,-1-2,1-1,0-1,0-2,-19-4,-40-8,43 12,0-2,-42-19,56 19,-1 1,0 1,0 2,-1 2,0 1,-8 1,-295 5,133 4,190-4,-1 1,1 1,0 1,0 0,0 1,0 1,0 0,1 2,0-1,0 2,1 0,0 0,0 2,1-1,0 2,1 0,-4 5,2-1,1 0,1 1,0 0,1 1,1 1,0-1,2 2,0-1,1 1,0 0,2 1,0-1,2 1,0 1,-16 120,5-41,4 0,4 23,8 723,-1-830,1-1,1 0,0 0,1 0,0 0,2 0,-1-1,2 0,0 0,1-1,0 0,1 0,0-1,1 0,0 0,1-1,0-1,1 0,0 0,9 4,8 3,0-1,0-2,1-1,1-1,1-2,17 3,-6-1,0 2,-2 2,11 7,224 125,-243-133,0-1,2-1,-1-2,1-2,0-1,19 1,95 24,2 16,-86-26,1-2,0-4,2-2,53 4,110-11,60-11,-42-1,2715 4,-2800-7,100-19,-153 13,358-49,-239 29,105-27,-41 6,-95 30,0 9,148 10,-314 2,-1 0,1-2,-1-1,0-2,29-11,58-13,-51 20,1 3,0 3,4 3,209 6,-99 1,2504-2,-1403-3,-1211-3,1-3,49-12,-5 1,13-3,-50 6,22 2,-66 8,-1-2,1-1,-1-2,-1-1,23-12,68-14,-95 30,-1-1,0-2,-1-1,0-1,0-1,4-5,-7 0,-1 0,-1-2,-1-1,-1 0,-1-2,-1-1,-1 0,-1-1,-1-1,-2-1,0 0,-2-1,-1-1,-1 0,-1 0,-2-1,-1 0,-1-1,-2 1,-1-1,-1-2,-4-296,-1 109,2 203,0 0,-2 0,0 0,-1 1,0-1,-2 1,0 0,0 0,-2 1,0 0,0 0,-2 1,1 0,-13-12,6 8,-1 0,-1 1,0 1,-1 1,-1 0,0 2,-1 0,-1 1,0 1,-2 1,-85-39,-58-38,85 43,-2 2,-1 5,-23-5,44 25,-43-6,-23-5,84 16,-130-32,146 39,-1 0,1 2,-1 2,-25 1,45 2,0 1,0 0,-1 0,2 1,-1 1,0 0,1 0,0 1,0 0,1 1,-4 3,-35 21,18-13,-2-2,0-1,-1-1,0-2,-1-2,0-1,-1-1,0-2,0-1,-1-2,-10-1,15-3,-7 1,0 1,-23 5,8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A86A1B-291D-4506-9343-0ACA36203ABB}" type="datetimeFigureOut">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01184-B273-4BF4-9C63-2CCBDB049606}" type="slidenum">
              <a:rPr lang="en-US" smtClean="0"/>
              <a:t>‹#›</a:t>
            </a:fld>
            <a:endParaRPr lang="en-US"/>
          </a:p>
        </p:txBody>
      </p:sp>
    </p:spTree>
    <p:extLst>
      <p:ext uri="{BB962C8B-B14F-4D97-AF65-F5344CB8AC3E}">
        <p14:creationId xmlns:p14="http://schemas.microsoft.com/office/powerpoint/2010/main" val="313242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solidFill>
                  <a:schemeClr val="tx1">
                    <a:lumMod val="75000"/>
                    <a:lumOff val="25000"/>
                  </a:schemeClr>
                </a:solidFill>
              </a:rPr>
              <a:t>By Diana Mamatova, GEM Consultant, </a:t>
            </a:r>
            <a:r>
              <a:rPr lang="en-US" sz="900" err="1">
                <a:solidFill>
                  <a:schemeClr val="tx1"/>
                </a:solidFill>
              </a:rPr>
              <a:t>mamatova.diana</a:t>
            </a:r>
            <a:r>
              <a:rPr lang="en-US" sz="900">
                <a:solidFill>
                  <a:schemeClr val="tx1"/>
                </a:solidFill>
              </a:rPr>
              <a:t>@ unwomen.org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FB546-08ED-3045-B11B-4008CF53B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261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FB546-08ED-3045-B11B-4008CF53B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3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01184-B273-4BF4-9C63-2CCBDB049606}" type="slidenum">
              <a:rPr lang="en-US" smtClean="0"/>
              <a:t>13</a:t>
            </a:fld>
            <a:endParaRPr lang="en-US"/>
          </a:p>
        </p:txBody>
      </p:sp>
    </p:spTree>
    <p:extLst>
      <p:ext uri="{BB962C8B-B14F-4D97-AF65-F5344CB8AC3E}">
        <p14:creationId xmlns:p14="http://schemas.microsoft.com/office/powerpoint/2010/main" val="172859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01184-B273-4BF4-9C63-2CCBDB049606}" type="slidenum">
              <a:rPr lang="en-US" smtClean="0"/>
              <a:t>14</a:t>
            </a:fld>
            <a:endParaRPr lang="en-US"/>
          </a:p>
        </p:txBody>
      </p:sp>
    </p:spTree>
    <p:extLst>
      <p:ext uri="{BB962C8B-B14F-4D97-AF65-F5344CB8AC3E}">
        <p14:creationId xmlns:p14="http://schemas.microsoft.com/office/powerpoint/2010/main" val="1056998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Open WORD document and share the screen to present the actual table for GPI project – with the sample of one Outcome </a:t>
            </a:r>
          </a:p>
        </p:txBody>
      </p:sp>
      <p:sp>
        <p:nvSpPr>
          <p:cNvPr id="4" name="Slide Number Placeholder 3"/>
          <p:cNvSpPr>
            <a:spLocks noGrp="1"/>
          </p:cNvSpPr>
          <p:nvPr>
            <p:ph type="sldNum" sz="quarter" idx="5"/>
          </p:nvPr>
        </p:nvSpPr>
        <p:spPr/>
        <p:txBody>
          <a:bodyPr/>
          <a:lstStyle/>
          <a:p>
            <a:fld id="{1C901184-B273-4BF4-9C63-2CCBDB049606}" type="slidenum">
              <a:rPr lang="en-US" smtClean="0"/>
              <a:t>15</a:t>
            </a:fld>
            <a:endParaRPr lang="en-US"/>
          </a:p>
        </p:txBody>
      </p:sp>
    </p:spTree>
    <p:extLst>
      <p:ext uri="{BB962C8B-B14F-4D97-AF65-F5344CB8AC3E}">
        <p14:creationId xmlns:p14="http://schemas.microsoft.com/office/powerpoint/2010/main" val="510125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results of the dialogue, discussion and reflection at the Key Activity/Project level is documented and then reflected in the JWP in a form of identified/assessed GEM code for Key Activity. This GEM code needs to be linked to and reflected in the formulation of relevant JWP Output and JWP Outcome and related indicators.  </a:t>
            </a:r>
          </a:p>
          <a:p>
            <a:endParaRPr lang="en-US"/>
          </a:p>
        </p:txBody>
      </p:sp>
      <p:sp>
        <p:nvSpPr>
          <p:cNvPr id="4" name="Slide Number Placeholder 3"/>
          <p:cNvSpPr>
            <a:spLocks noGrp="1"/>
          </p:cNvSpPr>
          <p:nvPr>
            <p:ph type="sldNum" sz="quarter" idx="5"/>
          </p:nvPr>
        </p:nvSpPr>
        <p:spPr/>
        <p:txBody>
          <a:bodyPr/>
          <a:lstStyle/>
          <a:p>
            <a:fld id="{1C901184-B273-4BF4-9C63-2CCBDB049606}" type="slidenum">
              <a:rPr lang="en-US" smtClean="0"/>
              <a:t>16</a:t>
            </a:fld>
            <a:endParaRPr lang="en-US"/>
          </a:p>
        </p:txBody>
      </p:sp>
    </p:spTree>
    <p:extLst>
      <p:ext uri="{BB962C8B-B14F-4D97-AF65-F5344CB8AC3E}">
        <p14:creationId xmlns:p14="http://schemas.microsoft.com/office/powerpoint/2010/main" val="2610380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Genuine recognition of the importance of GEM and/or a compulsory </a:t>
            </a:r>
            <a:r>
              <a:rPr lang="en-GB"/>
              <a:t>element</a:t>
            </a:r>
          </a:p>
          <a:p>
            <a:pPr marL="0" indent="0">
              <a:buNone/>
            </a:pPr>
            <a:endParaRPr lang="en-GB"/>
          </a:p>
          <a:p>
            <a:r>
              <a:rPr lang="en-US"/>
              <a:t>2. Identify quality assurance measures - engage gender focal points, </a:t>
            </a:r>
            <a:r>
              <a:rPr lang="en-US" err="1"/>
              <a:t>programme</a:t>
            </a:r>
            <a:r>
              <a:rPr lang="en-US"/>
              <a:t> team, M&amp;E, finance, GTG </a:t>
            </a:r>
          </a:p>
          <a:p>
            <a:r>
              <a:rPr lang="en-US"/>
              <a:t>Strengthen capacities on GEM coding and GEWE at the UNCT level</a:t>
            </a:r>
          </a:p>
          <a:p>
            <a:pPr marL="0" indent="0">
              <a:buNone/>
            </a:pPr>
            <a:r>
              <a:rPr lang="en-US"/>
              <a:t> </a:t>
            </a:r>
          </a:p>
          <a:p>
            <a:r>
              <a:rPr lang="en-US"/>
              <a:t>3. Apply GEM codes at the results level of the Key Activity/project – project outcomes and project outputs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FB546-08ED-3045-B11B-4008CF53B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402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Reflect GEWE considerations in the formulations of project outcomes, project outputs, indicators, project activities  </a:t>
            </a:r>
          </a:p>
          <a:p>
            <a:pPr marL="0" indent="0">
              <a:buNone/>
            </a:pPr>
            <a:endParaRPr lang="en-US"/>
          </a:p>
          <a:p>
            <a:r>
              <a:rPr lang="en-US"/>
              <a:t>5. Document discussions by providing justification for GEM codes vs. only assigning GEM code in JWP</a:t>
            </a:r>
          </a:p>
          <a:p>
            <a:pPr marL="0" indent="0">
              <a:buNone/>
            </a:pPr>
            <a:endParaRPr lang="en-US"/>
          </a:p>
          <a:p>
            <a:r>
              <a:rPr lang="en-US"/>
              <a:t>6. Technical approach: ticking the box exercise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FB546-08ED-3045-B11B-4008CF53B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35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E.g., in Viet Nam - </a:t>
            </a:r>
            <a:r>
              <a:rPr lang="en-GB" sz="1200" kern="1200">
                <a:solidFill>
                  <a:schemeClr val="tx1"/>
                </a:solidFill>
                <a:effectLst/>
                <a:latin typeface="+mn-lt"/>
                <a:ea typeface="+mn-ea"/>
                <a:cs typeface="+mn-cs"/>
              </a:rPr>
              <a:t>The Gender UNCT is considering a target of 15 percent of total expenditure of the OSP to be allocated for gender equality and women’s empowerment in programmatic activities. </a:t>
            </a:r>
            <a:endParaRPr lang="en-GB"/>
          </a:p>
          <a:p>
            <a:r>
              <a:rPr lang="en-US"/>
              <a:t>UNCT SWAP Gender Equality Scorecard – indicator 6.1 =</a:t>
            </a:r>
            <a:r>
              <a:rPr lang="en-GB"/>
              <a:t> The UNCT has established and met a financial target for program allocation for Gender Equality and the Empowerment of Women.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FB546-08ED-3045-B11B-4008CF53B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86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FB546-08ED-3045-B11B-4008CF53B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17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FB546-08ED-3045-B11B-4008CF53B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18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FB546-08ED-3045-B11B-4008CF53B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09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FB546-08ED-3045-B11B-4008CF53B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93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Different levels of results chain are inter-linked, so should be GEM codes. If the JWP Outcome/Output level formulations and its indicators are set to be GEM3 as a commitment to GEWE, then the formulation of the JWP Key Activity level should also match and represent GEM3.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FB546-08ED-3045-B11B-4008CF53B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41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Different levels of results chain are inter-linked, so should be GEM codes for Key Activity/Project level. If the Key Activity/Project level formulations are set to be GEM3 as a commitment to GEWE, then the formulation of the Key Activity/Project Outcome and Project Outputs and project indicators should also match and represent GEM3.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7FB546-08ED-3045-B11B-4008CF53B9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548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Helvetica Neue"/>
                <a:ea typeface="Helvetica Neue"/>
                <a:cs typeface="Helvetica Neue"/>
                <a:sym typeface="Helvetica Neue"/>
              </a:rPr>
              <a:t>Gender Result Effectiveness Scale (GRES) (by UNDP) was adopted for this methodology to categorize the quality of GEWE results</a:t>
            </a:r>
            <a:endParaRPr lang="en-US"/>
          </a:p>
        </p:txBody>
      </p:sp>
      <p:sp>
        <p:nvSpPr>
          <p:cNvPr id="4" name="Slide Number Placeholder 3"/>
          <p:cNvSpPr>
            <a:spLocks noGrp="1"/>
          </p:cNvSpPr>
          <p:nvPr>
            <p:ph type="sldNum" sz="quarter" idx="5"/>
          </p:nvPr>
        </p:nvSpPr>
        <p:spPr/>
        <p:txBody>
          <a:bodyPr/>
          <a:lstStyle/>
          <a:p>
            <a:fld id="{1C901184-B273-4BF4-9C63-2CCBDB049606}" type="slidenum">
              <a:rPr lang="en-US" smtClean="0"/>
              <a:t>10</a:t>
            </a:fld>
            <a:endParaRPr lang="en-US"/>
          </a:p>
        </p:txBody>
      </p:sp>
    </p:spTree>
    <p:extLst>
      <p:ext uri="{BB962C8B-B14F-4D97-AF65-F5344CB8AC3E}">
        <p14:creationId xmlns:p14="http://schemas.microsoft.com/office/powerpoint/2010/main" val="238124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 INFO does not have budgetary thresholds at the JWP Key Activity level and relies on estimations by UNCT; in our methodology on the Key Activity/Project level we relied on budgetary thresholds per each GEM code/GEWE result  </a:t>
            </a:r>
          </a:p>
        </p:txBody>
      </p:sp>
      <p:sp>
        <p:nvSpPr>
          <p:cNvPr id="4" name="Slide Number Placeholder 3"/>
          <p:cNvSpPr>
            <a:spLocks noGrp="1"/>
          </p:cNvSpPr>
          <p:nvPr>
            <p:ph type="sldNum" sz="quarter" idx="5"/>
          </p:nvPr>
        </p:nvSpPr>
        <p:spPr/>
        <p:txBody>
          <a:bodyPr/>
          <a:lstStyle/>
          <a:p>
            <a:fld id="{1C901184-B273-4BF4-9C63-2CCBDB049606}" type="slidenum">
              <a:rPr lang="en-US" smtClean="0"/>
              <a:t>11</a:t>
            </a:fld>
            <a:endParaRPr lang="en-US"/>
          </a:p>
        </p:txBody>
      </p:sp>
    </p:spTree>
    <p:extLst>
      <p:ext uri="{BB962C8B-B14F-4D97-AF65-F5344CB8AC3E}">
        <p14:creationId xmlns:p14="http://schemas.microsoft.com/office/powerpoint/2010/main" val="1194542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7C38CC9E-6AC6-AF42-B0DA-8D6072813C56}"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958D6-FF3B-8A46-AF02-43FA452342F7}" type="slidenum">
              <a:rPr lang="en-US" smtClean="0"/>
              <a:t>‹#›</a:t>
            </a:fld>
            <a:endParaRPr lang="en-US"/>
          </a:p>
        </p:txBody>
      </p:sp>
      <p:pic>
        <p:nvPicPr>
          <p:cNvPr id="9" name="Picture 8">
            <a:extLst>
              <a:ext uri="{FF2B5EF4-FFF2-40B4-BE49-F238E27FC236}">
                <a16:creationId xmlns:a16="http://schemas.microsoft.com/office/drawing/2014/main" id="{8DA87BA6-32F9-478E-AD32-6A56D8884E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10834"/>
            <a:ext cx="12192000" cy="84716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B1D3C45-6310-42EC-9853-43EE7EA5C49A}"/>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0288868" y="149505"/>
            <a:ext cx="1511300" cy="5334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2B046987-0E1F-4E2A-85AE-69EC0E73A3B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243916" y="271501"/>
            <a:ext cx="1581785" cy="316230"/>
          </a:xfrm>
          <a:prstGeom prst="rect">
            <a:avLst/>
          </a:prstGeom>
        </p:spPr>
      </p:pic>
    </p:spTree>
    <p:extLst>
      <p:ext uri="{BB962C8B-B14F-4D97-AF65-F5344CB8AC3E}">
        <p14:creationId xmlns:p14="http://schemas.microsoft.com/office/powerpoint/2010/main" val="34202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38CC9E-6AC6-AF42-B0DA-8D6072813C56}"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1958D6-FF3B-8A46-AF02-43FA452342F7}" type="slidenum">
              <a:rPr lang="en-US" smtClean="0"/>
              <a:t>‹#›</a:t>
            </a:fld>
            <a:endParaRPr lang="en-US"/>
          </a:p>
        </p:txBody>
      </p:sp>
    </p:spTree>
    <p:extLst>
      <p:ext uri="{BB962C8B-B14F-4D97-AF65-F5344CB8AC3E}">
        <p14:creationId xmlns:p14="http://schemas.microsoft.com/office/powerpoint/2010/main" val="32176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38CC9E-6AC6-AF42-B0DA-8D6072813C56}"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1958D6-FF3B-8A46-AF02-43FA452342F7}" type="slidenum">
              <a:rPr lang="en-US" smtClean="0"/>
              <a:t>‹#›</a:t>
            </a:fld>
            <a:endParaRPr lang="en-US"/>
          </a:p>
        </p:txBody>
      </p:sp>
    </p:spTree>
    <p:extLst>
      <p:ext uri="{BB962C8B-B14F-4D97-AF65-F5344CB8AC3E}">
        <p14:creationId xmlns:p14="http://schemas.microsoft.com/office/powerpoint/2010/main" val="325824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 Center">
    <p:bg>
      <p:bgPr>
        <a:solidFill>
          <a:srgbClr val="222222"/>
        </a:solidFill>
        <a:effectLst/>
      </p:bgPr>
    </p:bg>
    <p:spTree>
      <p:nvGrpSpPr>
        <p:cNvPr id="1" name=""/>
        <p:cNvGrpSpPr/>
        <p:nvPr/>
      </p:nvGrpSpPr>
      <p:grpSpPr>
        <a:xfrm>
          <a:off x="0" y="0"/>
          <a:ext cx="0" cy="0"/>
          <a:chOff x="0" y="0"/>
          <a:chExt cx="0" cy="0"/>
        </a:xfrm>
      </p:grpSpPr>
      <p:sp>
        <p:nvSpPr>
          <p:cNvPr id="43" name="Title Text"/>
          <p:cNvSpPr txBox="1">
            <a:spLocks noGrp="1"/>
          </p:cNvSpPr>
          <p:nvPr>
            <p:ph type="title"/>
          </p:nvPr>
        </p:nvSpPr>
        <p:spPr>
          <a:xfrm>
            <a:off x="381000" y="2839641"/>
            <a:ext cx="11430000" cy="3178969"/>
          </a:xfrm>
          <a:prstGeom prst="rect">
            <a:avLst/>
          </a:prstGeom>
        </p:spPr>
        <p:txBody>
          <a:bodyPr/>
          <a:lstStyle>
            <a:lvl1pPr>
              <a:spcBef>
                <a:spcPts val="0"/>
              </a:spcBef>
              <a:defRPr sz="4219"/>
            </a:lvl1pPr>
          </a:lstStyle>
          <a:p>
            <a:r>
              <a:t>Title Text</a:t>
            </a:r>
          </a:p>
        </p:txBody>
      </p:sp>
      <p:sp>
        <p:nvSpPr>
          <p:cNvPr id="44" name="Slide Number"/>
          <p:cNvSpPr txBox="1">
            <a:spLocks noGrp="1"/>
          </p:cNvSpPr>
          <p:nvPr>
            <p:ph type="sldNum" sz="quarter" idx="2"/>
          </p:nvPr>
        </p:nvSpPr>
        <p:spPr>
          <a:xfrm>
            <a:off x="11432287" y="303609"/>
            <a:ext cx="381467" cy="32146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136457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Horizontal">
    <p:bg>
      <p:bgPr>
        <a:solidFill>
          <a:srgbClr val="222222"/>
        </a:solidFill>
        <a:effectLst/>
      </p:bgPr>
    </p:bg>
    <p:spTree>
      <p:nvGrpSpPr>
        <p:cNvPr id="1" name=""/>
        <p:cNvGrpSpPr/>
        <p:nvPr/>
      </p:nvGrpSpPr>
      <p:grpSpPr>
        <a:xfrm>
          <a:off x="0" y="0"/>
          <a:ext cx="0" cy="0"/>
          <a:chOff x="0" y="0"/>
          <a:chExt cx="0" cy="0"/>
        </a:xfrm>
      </p:grpSpPr>
      <p:sp>
        <p:nvSpPr>
          <p:cNvPr id="22" name="Image"/>
          <p:cNvSpPr>
            <a:spLocks noGrp="1"/>
          </p:cNvSpPr>
          <p:nvPr>
            <p:ph type="pic" idx="13"/>
          </p:nvPr>
        </p:nvSpPr>
        <p:spPr>
          <a:xfrm>
            <a:off x="0" y="0"/>
            <a:ext cx="12192000" cy="6858000"/>
          </a:xfrm>
          <a:prstGeom prst="rect">
            <a:avLst/>
          </a:prstGeom>
        </p:spPr>
        <p:txBody>
          <a:bodyPr lIns="91439" tIns="45719" rIns="91439" bIns="45719">
            <a:noAutofit/>
          </a:bodyPr>
          <a:lstStyle/>
          <a:p>
            <a:endParaRPr/>
          </a:p>
        </p:txBody>
      </p:sp>
      <p:sp>
        <p:nvSpPr>
          <p:cNvPr id="23" name="Line"/>
          <p:cNvSpPr>
            <a:spLocks noGrp="1"/>
          </p:cNvSpPr>
          <p:nvPr>
            <p:ph type="body" sz="quarter" idx="14"/>
          </p:nvPr>
        </p:nvSpPr>
        <p:spPr>
          <a:xfrm flipV="1">
            <a:off x="381000" y="4317816"/>
            <a:ext cx="11430000" cy="185"/>
          </a:xfrm>
          <a:prstGeom prst="line">
            <a:avLst/>
          </a:prstGeom>
          <a:ln w="38100">
            <a:solidFill>
              <a:srgbClr val="A6AAA9"/>
            </a:solidFill>
          </a:ln>
        </p:spPr>
        <p:txBody>
          <a:bodyPr anchor="ctr">
            <a:noAutofit/>
          </a:bodyPr>
          <a:lstStyle>
            <a:lvl1pPr marL="0" indent="0" defTabSz="321457">
              <a:lnSpc>
                <a:spcPct val="107916"/>
              </a:lnSpc>
              <a:spcBef>
                <a:spcPts val="562"/>
              </a:spcBef>
              <a:buClrTx/>
              <a:buSzTx/>
              <a:buFontTx/>
              <a:buNone/>
              <a:defRPr sz="1100">
                <a:solidFill>
                  <a:srgbClr val="000000"/>
                </a:solidFill>
                <a:latin typeface="Helvetica"/>
                <a:cs typeface="Helvetica"/>
                <a:sym typeface="Helvetica"/>
              </a:defRPr>
            </a:lvl1pPr>
          </a:lstStyle>
          <a:p>
            <a:pPr marL="0" indent="0" defTabSz="457200">
              <a:lnSpc>
                <a:spcPct val="107916"/>
              </a:lnSpc>
              <a:spcBef>
                <a:spcPts val="800"/>
              </a:spcBef>
              <a:buClrTx/>
              <a:buSzTx/>
              <a:buFontTx/>
              <a:buNone/>
              <a:defRPr sz="11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381000" y="4518422"/>
            <a:ext cx="11430000" cy="1902023"/>
          </a:xfrm>
          <a:prstGeom prst="rect">
            <a:avLst/>
          </a:prstGeom>
        </p:spPr>
        <p:txBody>
          <a:bodyPr/>
          <a:lstStyle>
            <a:lvl1pPr>
              <a:spcBef>
                <a:spcPts val="0"/>
              </a:spcBef>
              <a:defRPr sz="4219"/>
            </a:lvl1pPr>
          </a:lstStyle>
          <a:p>
            <a:r>
              <a:t>Title Text</a:t>
            </a:r>
          </a:p>
        </p:txBody>
      </p:sp>
      <p:sp>
        <p:nvSpPr>
          <p:cNvPr id="25" name="Body Level One…"/>
          <p:cNvSpPr txBox="1">
            <a:spLocks noGrp="1"/>
          </p:cNvSpPr>
          <p:nvPr>
            <p:ph type="body" sz="quarter" idx="1"/>
          </p:nvPr>
        </p:nvSpPr>
        <p:spPr>
          <a:xfrm>
            <a:off x="381000" y="3000375"/>
            <a:ext cx="11430000"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1pPr>
            <a:lvl2pPr marL="0" indent="0">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2pPr>
            <a:lvl3pPr marL="0" indent="0">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3pPr>
            <a:lvl4pPr marL="0" indent="0">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4pPr>
            <a:lvl5pPr marL="0" indent="0">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xfrm>
            <a:off x="11432287" y="303609"/>
            <a:ext cx="381467" cy="32146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156617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Alt">
    <p:spTree>
      <p:nvGrpSpPr>
        <p:cNvPr id="1" name=""/>
        <p:cNvGrpSpPr/>
        <p:nvPr/>
      </p:nvGrpSpPr>
      <p:grpSpPr>
        <a:xfrm>
          <a:off x="0" y="0"/>
          <a:ext cx="0" cy="0"/>
          <a:chOff x="0" y="0"/>
          <a:chExt cx="0" cy="0"/>
        </a:xfrm>
      </p:grpSpPr>
      <p:sp>
        <p:nvSpPr>
          <p:cNvPr id="81" name="Text"/>
          <p:cNvSpPr txBox="1">
            <a:spLocks noGrp="1"/>
          </p:cNvSpPr>
          <p:nvPr>
            <p:ph type="body" sz="quarter" idx="13"/>
          </p:nvPr>
        </p:nvSpPr>
        <p:spPr>
          <a:xfrm>
            <a:off x="381000" y="337662"/>
            <a:ext cx="10477500" cy="305276"/>
          </a:xfrm>
          <a:prstGeom prst="rect">
            <a:avLst/>
          </a:prstGeom>
        </p:spPr>
        <p:txBody>
          <a:bodyPr anchor="b">
            <a:spAutoFit/>
          </a:bodyPr>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stStyle>
          <a:p>
            <a:r>
              <a:t>Text</a:t>
            </a:r>
          </a:p>
        </p:txBody>
      </p:sp>
      <p:sp>
        <p:nvSpPr>
          <p:cNvPr id="82" name="Title Text"/>
          <p:cNvSpPr txBox="1">
            <a:spLocks noGrp="1"/>
          </p:cNvSpPr>
          <p:nvPr>
            <p:ph type="title"/>
          </p:nvPr>
        </p:nvSpPr>
        <p:spPr>
          <a:prstGeom prst="rect">
            <a:avLst/>
          </a:prstGeom>
        </p:spPr>
        <p:txBody>
          <a:bodyPr/>
          <a:lstStyle/>
          <a:p>
            <a:r>
              <a:t>Title Text</a:t>
            </a:r>
          </a:p>
        </p:txBody>
      </p:sp>
      <p:sp>
        <p:nvSpPr>
          <p:cNvPr id="83" name="Body Level One…"/>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09553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38CC9E-6AC6-AF42-B0DA-8D6072813C56}"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958D6-FF3B-8A46-AF02-43FA452342F7}" type="slidenum">
              <a:rPr lang="en-US" smtClean="0"/>
              <a:t>‹#›</a:t>
            </a:fld>
            <a:endParaRPr lang="en-US"/>
          </a:p>
        </p:txBody>
      </p:sp>
    </p:spTree>
    <p:extLst>
      <p:ext uri="{BB962C8B-B14F-4D97-AF65-F5344CB8AC3E}">
        <p14:creationId xmlns:p14="http://schemas.microsoft.com/office/powerpoint/2010/main" val="300847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38CC9E-6AC6-AF42-B0DA-8D6072813C56}"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1958D6-FF3B-8A46-AF02-43FA452342F7}" type="slidenum">
              <a:rPr lang="en-US" smtClean="0"/>
              <a:t>‹#›</a:t>
            </a:fld>
            <a:endParaRPr lang="en-US"/>
          </a:p>
        </p:txBody>
      </p:sp>
    </p:spTree>
    <p:extLst>
      <p:ext uri="{BB962C8B-B14F-4D97-AF65-F5344CB8AC3E}">
        <p14:creationId xmlns:p14="http://schemas.microsoft.com/office/powerpoint/2010/main" val="285836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7C38CC9E-6AC6-AF42-B0DA-8D6072813C56}" type="datetimeFigureOut">
              <a:rPr lang="en-US" smtClean="0"/>
              <a:t>9/28/2021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21958D6-FF3B-8A46-AF02-43FA452342F7}" type="slidenum">
              <a:rPr lang="en-US" smtClean="0"/>
              <a:t>‹#›</a:t>
            </a:fld>
            <a:endParaRPr lang="en-US"/>
          </a:p>
        </p:txBody>
      </p:sp>
    </p:spTree>
    <p:extLst>
      <p:ext uri="{BB962C8B-B14F-4D97-AF65-F5344CB8AC3E}">
        <p14:creationId xmlns:p14="http://schemas.microsoft.com/office/powerpoint/2010/main" val="378066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7C38CC9E-6AC6-AF42-B0DA-8D6072813C56}" type="datetimeFigureOut">
              <a:rPr lang="en-US" smtClean="0"/>
              <a:t>9/28/2021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E21958D6-FF3B-8A46-AF02-43FA452342F7}" type="slidenum">
              <a:rPr lang="en-US" smtClean="0"/>
              <a:t>‹#›</a:t>
            </a:fld>
            <a:endParaRPr lang="en-US"/>
          </a:p>
        </p:txBody>
      </p:sp>
    </p:spTree>
    <p:extLst>
      <p:ext uri="{BB962C8B-B14F-4D97-AF65-F5344CB8AC3E}">
        <p14:creationId xmlns:p14="http://schemas.microsoft.com/office/powerpoint/2010/main" val="58275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7C38CC9E-6AC6-AF42-B0DA-8D6072813C56}" type="datetimeFigureOut">
              <a:rPr lang="en-US" smtClean="0"/>
              <a:t>9/28/2021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E21958D6-FF3B-8A46-AF02-43FA452342F7}" type="slidenum">
              <a:rPr lang="en-US" smtClean="0"/>
              <a:t>‹#›</a:t>
            </a:fld>
            <a:endParaRPr lang="en-US"/>
          </a:p>
        </p:txBody>
      </p:sp>
    </p:spTree>
    <p:extLst>
      <p:ext uri="{BB962C8B-B14F-4D97-AF65-F5344CB8AC3E}">
        <p14:creationId xmlns:p14="http://schemas.microsoft.com/office/powerpoint/2010/main" val="18050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C38CC9E-6AC6-AF42-B0DA-8D6072813C56}"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1958D6-FF3B-8A46-AF02-43FA452342F7}" type="slidenum">
              <a:rPr lang="en-US" smtClean="0"/>
              <a:t>‹#›</a:t>
            </a:fld>
            <a:endParaRPr lang="en-US"/>
          </a:p>
        </p:txBody>
      </p:sp>
    </p:spTree>
    <p:extLst>
      <p:ext uri="{BB962C8B-B14F-4D97-AF65-F5344CB8AC3E}">
        <p14:creationId xmlns:p14="http://schemas.microsoft.com/office/powerpoint/2010/main" val="376219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C38CC9E-6AC6-AF42-B0DA-8D6072813C56}" type="datetimeFigureOut">
              <a:rPr lang="en-US" smtClean="0"/>
              <a:t>9/28/2021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21958D6-FF3B-8A46-AF02-43FA452342F7}" type="slidenum">
              <a:rPr lang="en-US" smtClean="0"/>
              <a:t>‹#›</a:t>
            </a:fld>
            <a:endParaRPr lang="en-US"/>
          </a:p>
        </p:txBody>
      </p:sp>
    </p:spTree>
    <p:extLst>
      <p:ext uri="{BB962C8B-B14F-4D97-AF65-F5344CB8AC3E}">
        <p14:creationId xmlns:p14="http://schemas.microsoft.com/office/powerpoint/2010/main" val="89686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C38CC9E-6AC6-AF42-B0DA-8D6072813C56}" type="datetimeFigureOut">
              <a:rPr lang="en-US" smtClean="0"/>
              <a:t>9/28/2021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E21958D6-FF3B-8A46-AF02-43FA452342F7}" type="slidenum">
              <a:rPr lang="en-US" smtClean="0"/>
              <a:t>‹#›</a:t>
            </a:fld>
            <a:endParaRPr lang="en-US"/>
          </a:p>
        </p:txBody>
      </p:sp>
    </p:spTree>
    <p:extLst>
      <p:ext uri="{BB962C8B-B14F-4D97-AF65-F5344CB8AC3E}">
        <p14:creationId xmlns:p14="http://schemas.microsoft.com/office/powerpoint/2010/main" val="824389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7C38CC9E-6AC6-AF42-B0DA-8D6072813C56}" type="datetimeFigureOut">
              <a:rPr lang="en-US" smtClean="0"/>
              <a:t>9/28/2021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21958D6-FF3B-8A46-AF02-43FA452342F7}" type="slidenum">
              <a:rPr lang="en-US" smtClean="0"/>
              <a:t>‹#›</a:t>
            </a:fld>
            <a:endParaRPr lang="en-US"/>
          </a:p>
        </p:txBody>
      </p:sp>
    </p:spTree>
    <p:extLst>
      <p:ext uri="{BB962C8B-B14F-4D97-AF65-F5344CB8AC3E}">
        <p14:creationId xmlns:p14="http://schemas.microsoft.com/office/powerpoint/2010/main" val="3635222937"/>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40" r:id="rId13"/>
    <p:sldLayoutId id="2147483941" r:id="rId14"/>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nsdg.un.org/sites/default/files/2019-09/UNCT%20GEM%20UN%20INFO%20final%20draft%20June%202019.pdf"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jpeg"/><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2.jpeg"/><Relationship Id="rId4" Type="http://schemas.openxmlformats.org/officeDocument/2006/relationships/image" Target="../media/image1.png"/><Relationship Id="rId9" Type="http://schemas.microsoft.com/office/2007/relationships/diagramDrawing" Target="../diagrams/drawing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jpeg"/><Relationship Id="rId7" Type="http://schemas.openxmlformats.org/officeDocument/2006/relationships/image" Target="../media/image7.jpeg"/><Relationship Id="rId12"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jpeg"/><Relationship Id="rId10" Type="http://schemas.openxmlformats.org/officeDocument/2006/relationships/diagramQuickStyle" Target="../diagrams/quickStyle1.xml"/><Relationship Id="rId4" Type="http://schemas.openxmlformats.org/officeDocument/2006/relationships/image" Target="../media/image1.pn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44F3EE18-1C53-4625-BF58-0C3BC9CE85DC}"/>
              </a:ext>
            </a:extLst>
          </p:cNvPr>
          <p:cNvGraphicFramePr>
            <a:graphicFrameLocks/>
          </p:cNvGraphicFramePr>
          <p:nvPr>
            <p:extLst>
              <p:ext uri="{D42A27DB-BD31-4B8C-83A1-F6EECF244321}">
                <p14:modId xmlns:p14="http://schemas.microsoft.com/office/powerpoint/2010/main" val="1010055231"/>
              </p:ext>
            </p:extLst>
          </p:nvPr>
        </p:nvGraphicFramePr>
        <p:xfrm>
          <a:off x="0" y="0"/>
          <a:ext cx="12192000" cy="7910961"/>
        </p:xfrm>
        <a:graphic>
          <a:graphicData uri="http://schemas.openxmlformats.org/drawingml/2006/table">
            <a:tbl>
              <a:tblPr firstRow="1" firstCol="1" bandRow="1"/>
              <a:tblGrid>
                <a:gridCol w="3835021">
                  <a:extLst>
                    <a:ext uri="{9D8B030D-6E8A-4147-A177-3AD203B41FA5}">
                      <a16:colId xmlns:a16="http://schemas.microsoft.com/office/drawing/2014/main" val="4167179375"/>
                    </a:ext>
                  </a:extLst>
                </a:gridCol>
                <a:gridCol w="2260074">
                  <a:extLst>
                    <a:ext uri="{9D8B030D-6E8A-4147-A177-3AD203B41FA5}">
                      <a16:colId xmlns:a16="http://schemas.microsoft.com/office/drawing/2014/main" val="4135344512"/>
                    </a:ext>
                  </a:extLst>
                </a:gridCol>
                <a:gridCol w="2162640">
                  <a:extLst>
                    <a:ext uri="{9D8B030D-6E8A-4147-A177-3AD203B41FA5}">
                      <a16:colId xmlns:a16="http://schemas.microsoft.com/office/drawing/2014/main" val="2886253907"/>
                    </a:ext>
                  </a:extLst>
                </a:gridCol>
                <a:gridCol w="3934265">
                  <a:extLst>
                    <a:ext uri="{9D8B030D-6E8A-4147-A177-3AD203B41FA5}">
                      <a16:colId xmlns:a16="http://schemas.microsoft.com/office/drawing/2014/main" val="3840848886"/>
                    </a:ext>
                  </a:extLst>
                </a:gridCol>
              </a:tblGrid>
              <a:tr h="88004">
                <a:tc gridSpan="4">
                  <a:txBody>
                    <a:bodyPr/>
                    <a:lstStyle/>
                    <a:p>
                      <a:pPr marL="0" marR="0" algn="ctr">
                        <a:spcBef>
                          <a:spcPts val="0"/>
                        </a:spcBef>
                        <a:spcAft>
                          <a:spcPts val="0"/>
                        </a:spcAft>
                      </a:pPr>
                      <a:r>
                        <a:rPr lang="en-US" sz="1600" b="1" dirty="0">
                          <a:solidFill>
                            <a:srgbClr val="FFFFFF"/>
                          </a:solidFill>
                          <a:effectLst/>
                          <a:latin typeface="Calibri" panose="020F0502020204030204" pitchFamily="34" charset="0"/>
                          <a:ea typeface="Brush Script MT" panose="03060802040406070304" pitchFamily="66" charset="0"/>
                          <a:cs typeface="Calibri" panose="020F0502020204030204" pitchFamily="34" charset="0"/>
                        </a:rPr>
                        <a:t>UNCT-SWAP Gender Equality Scorecard Toolkit Resource</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txBody>
                  <a:tcPr marL="21123" marR="21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6881789"/>
                  </a:ext>
                </a:extLst>
              </a:tr>
              <a:tr h="1470918">
                <a:tc gridSpan="2">
                  <a:txBody>
                    <a:bodyPr/>
                    <a:lstStyle/>
                    <a:p>
                      <a:pPr marL="0" marR="0">
                        <a:spcBef>
                          <a:spcPts val="0"/>
                        </a:spcBef>
                        <a:spcAft>
                          <a:spcPts val="0"/>
                        </a:spcAft>
                      </a:pPr>
                      <a:r>
                        <a:rPr lang="en-US" sz="1400" dirty="0">
                          <a:solidFill>
                            <a:srgbClr val="000000"/>
                          </a:solidFill>
                          <a:effectLst/>
                          <a:latin typeface="Forte" panose="03060902040502070203" pitchFamily="66" charset="0"/>
                          <a:ea typeface="Brush Script MT" panose="03060802040406070304" pitchFamily="66" charset="0"/>
                          <a:cs typeface="Brush Script MT" panose="03060802040406070304" pitchFamily="66" charset="0"/>
                        </a:rPr>
                        <a:t>What?</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p>
                      <a:pPr marL="0" marR="0">
                        <a:spcBef>
                          <a:spcPts val="0"/>
                        </a:spcBef>
                        <a:spcAft>
                          <a:spcPts val="0"/>
                        </a:spcAft>
                      </a:pPr>
                      <a:r>
                        <a:rPr lang="en-US" sz="1400" i="1" dirty="0">
                          <a:solidFill>
                            <a:srgbClr val="000000"/>
                          </a:solidFill>
                          <a:effectLst/>
                          <a:latin typeface="Calibri" panose="020F0502020204030204" pitchFamily="34" charset="0"/>
                          <a:ea typeface="Calibri" panose="020F0502020204030204" pitchFamily="34" charset="0"/>
                          <a:cs typeface="Cordia New" panose="020B0304020202020204" pitchFamily="34" charset="-34"/>
                        </a:rPr>
                        <a:t>Case study on coding key activities in the Joint Work Plan using UNCT-GEM</a:t>
                      </a:r>
                      <a:r>
                        <a:rPr lang="en-US" sz="14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rPr>
                        <a:t> (UN Women, 2020).</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ordia New" panose="020B0304020202020204" pitchFamily="34" charset="-34"/>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ordia New" panose="020B0304020202020204" pitchFamily="34" charset="-34"/>
                        </a:rPr>
                        <a:t> </a:t>
                      </a:r>
                    </a:p>
                  </a:txBody>
                  <a:tcPr marL="21123" marR="21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gridSpan="2">
                  <a:txBody>
                    <a:bodyPr/>
                    <a:lstStyle/>
                    <a:p>
                      <a:pPr marL="0" marR="0">
                        <a:spcBef>
                          <a:spcPts val="0"/>
                        </a:spcBef>
                        <a:spcAft>
                          <a:spcPts val="0"/>
                        </a:spcAft>
                      </a:pPr>
                      <a:r>
                        <a:rPr lang="en-US" sz="1400" dirty="0">
                          <a:solidFill>
                            <a:srgbClr val="000000"/>
                          </a:solidFill>
                          <a:effectLst/>
                          <a:latin typeface="Forte" panose="03060902040502070203" pitchFamily="66" charset="0"/>
                          <a:ea typeface="Brush Script MT" panose="03060802040406070304" pitchFamily="66" charset="0"/>
                          <a:cs typeface="Brush Script MT" panose="03060802040406070304" pitchFamily="66" charset="0"/>
                        </a:rPr>
                        <a:t>Why?</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rPr>
                        <a:t>This case study in the form of a PowerPoint presentation showcases how the Kyrgyzstan UN Country Team (UNCT) approached the Gender Equality Marker (GEM) based on the </a:t>
                      </a:r>
                      <a:r>
                        <a:rPr lang="en-US" sz="1400" u="sng" dirty="0">
                          <a:solidFill>
                            <a:srgbClr val="000000"/>
                          </a:solidFill>
                          <a:effectLst/>
                          <a:latin typeface="Calibri" panose="020F0502020204030204" pitchFamily="34" charset="0"/>
                          <a:ea typeface="Calibri" panose="020F0502020204030204" pitchFamily="34" charset="0"/>
                          <a:cs typeface="Cordia New" panose="020B0304020202020204" pitchFamily="34" charset="-34"/>
                          <a:hlinkClick r:id="rId2"/>
                        </a:rPr>
                        <a:t>UNCT GEM Guidance</a:t>
                      </a:r>
                      <a:r>
                        <a:rPr lang="en-US" sz="14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rPr>
                        <a:t> (2019) coding at the Key Activity/ Sub-Output level. </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ordia New" panose="020B0304020202020204" pitchFamily="34" charset="-34"/>
                        </a:rPr>
                        <a:t> </a:t>
                      </a:r>
                    </a:p>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ordia New" panose="020B0304020202020204" pitchFamily="34" charset="-34"/>
                        </a:rPr>
                        <a:t>Further, it lays out what budget thresholds were proposed for the four-point GEM codes, to track financing to advance results related to gender equality and the empowerment of women (GEWE). Lastly, the PowerPoint outlines the key learnings from the UNCT’s experience carrying out this exercise in Kyrgyzstan.</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ordia New" panose="020B0304020202020204" pitchFamily="34" charset="-34"/>
                        </a:rPr>
                        <a:t> </a:t>
                      </a:r>
                    </a:p>
                  </a:txBody>
                  <a:tcPr marL="21123" marR="21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extLst>
                  <a:ext uri="{0D108BD9-81ED-4DB2-BD59-A6C34878D82A}">
                    <a16:rowId xmlns:a16="http://schemas.microsoft.com/office/drawing/2014/main" val="3363650647"/>
                  </a:ext>
                </a:extLst>
              </a:tr>
              <a:tr h="88004">
                <a:tc gridSpan="4">
                  <a:txBody>
                    <a:bodyPr/>
                    <a:lstStyle/>
                    <a:p>
                      <a:pPr marL="0" marR="0">
                        <a:spcBef>
                          <a:spcPts val="0"/>
                        </a:spcBef>
                        <a:spcAft>
                          <a:spcPts val="0"/>
                        </a:spcAft>
                      </a:pPr>
                      <a:r>
                        <a:rPr lang="en-US" sz="1400" dirty="0">
                          <a:effectLst/>
                          <a:latin typeface="Forte" panose="03060902040502070203" pitchFamily="66" charset="0"/>
                          <a:ea typeface="Brush Script MT" panose="03060802040406070304" pitchFamily="66" charset="0"/>
                          <a:cs typeface="Brush Script MT" panose="03060802040406070304" pitchFamily="66" charset="0"/>
                        </a:rPr>
                        <a:t> </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21123" marR="21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3542382"/>
                  </a:ext>
                </a:extLst>
              </a:tr>
              <a:tr h="88004">
                <a:tc gridSpan="4">
                  <a:txBody>
                    <a:bodyPr/>
                    <a:lstStyle/>
                    <a:p>
                      <a:pPr marL="0" marR="0" algn="ctr">
                        <a:spcBef>
                          <a:spcPts val="0"/>
                        </a:spcBef>
                        <a:spcAft>
                          <a:spcPts val="0"/>
                        </a:spcAft>
                      </a:pPr>
                      <a:r>
                        <a:rPr lang="en-US" sz="1600" b="1" dirty="0">
                          <a:solidFill>
                            <a:srgbClr val="FFFFFF"/>
                          </a:solidFill>
                          <a:effectLst/>
                          <a:latin typeface="Calibri" panose="020F0502020204030204" pitchFamily="34" charset="0"/>
                          <a:ea typeface="Brush Script MT" panose="03060802040406070304" pitchFamily="66" charset="0"/>
                          <a:cs typeface="Calibri" panose="020F0502020204030204" pitchFamily="34" charset="0"/>
                        </a:rPr>
                        <a:t>Performance Indicator 6.1 Financial Resources</a:t>
                      </a:r>
                      <a:endParaRPr lang="en-US" sz="1600" dirty="0">
                        <a:effectLst/>
                        <a:latin typeface="Calibri" panose="020F0502020204030204" pitchFamily="34" charset="0"/>
                        <a:ea typeface="Calibri" panose="020F0502020204030204" pitchFamily="34" charset="0"/>
                        <a:cs typeface="Cordia New" panose="020B0304020202020204" pitchFamily="34" charset="-34"/>
                      </a:endParaRPr>
                    </a:p>
                  </a:txBody>
                  <a:tcPr marL="21123" marR="21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663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2146376"/>
                  </a:ext>
                </a:extLst>
              </a:tr>
              <a:tr h="500494">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ordia New" panose="020B0304020202020204" pitchFamily="34" charset="-34"/>
                        </a:rPr>
                        <a:t>Approaches Minimum Requirements</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21123" marR="21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2">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ordia New" panose="020B0304020202020204" pitchFamily="34" charset="-34"/>
                        </a:rPr>
                        <a:t>Meets Minimum</a:t>
                      </a:r>
                      <a:r>
                        <a:rPr lang="en-US" sz="1400" b="0" dirty="0">
                          <a:solidFill>
                            <a:schemeClr val="tx1"/>
                          </a:solidFill>
                          <a:effectLst/>
                          <a:latin typeface="Calibri" panose="020F0502020204030204" pitchFamily="34" charset="0"/>
                          <a:ea typeface="Calibri" panose="020F0502020204030204" pitchFamily="34" charset="0"/>
                          <a:cs typeface="Cordia New" panose="020B0304020202020204" pitchFamily="34" charset="-34"/>
                        </a:rPr>
                        <a:t> </a:t>
                      </a:r>
                      <a:r>
                        <a:rPr lang="en-US" sz="1400" b="1" dirty="0">
                          <a:solidFill>
                            <a:srgbClr val="000000"/>
                          </a:solidFill>
                          <a:effectLst/>
                          <a:latin typeface="Calibri" panose="020F0502020204030204" pitchFamily="34" charset="0"/>
                          <a:ea typeface="Calibri" panose="020F0502020204030204" pitchFamily="34" charset="0"/>
                          <a:cs typeface="Cordia New" panose="020B0304020202020204" pitchFamily="34" charset="-34"/>
                        </a:rPr>
                        <a:t>Requirements</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21123" marR="21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Cordia New" panose="020B0304020202020204" pitchFamily="34" charset="-34"/>
                        </a:rPr>
                        <a:t>Exceeds Minimum Requirements</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21123" marR="21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514330852"/>
                  </a:ext>
                </a:extLst>
              </a:tr>
              <a:tr h="4362467">
                <a:tc>
                  <a:txBody>
                    <a:bodyPr/>
                    <a:lstStyle/>
                    <a:p>
                      <a:pPr marL="0" marR="0">
                        <a:spcBef>
                          <a:spcPts val="0"/>
                        </a:spcBef>
                        <a:spcAft>
                          <a:spcPts val="0"/>
                        </a:spcAft>
                      </a:pPr>
                      <a:r>
                        <a:rPr lang="en-AU"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t>
                      </a:r>
                      <a:r>
                        <a:rPr lang="en-AU"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UNCT has carried out at least one capacity building event on the UNCT Gender Equality Marker over the current Cooperation Framework cycle.</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21123" marR="21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2">
                  <a:txBody>
                    <a:bodyPr/>
                    <a:lstStyle/>
                    <a:p>
                      <a:pPr marL="0" marR="0">
                        <a:spcBef>
                          <a:spcPts val="0"/>
                        </a:spcBef>
                        <a:spcAft>
                          <a:spcPts val="0"/>
                        </a:spcAft>
                      </a:pPr>
                      <a:r>
                        <a:rPr lang="en-AU"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Approaches minimum requirements</a:t>
                      </a:r>
                      <a:br>
                        <a:rPr lang="en-AU" sz="140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1400">
                        <a:effectLst/>
                        <a:latin typeface="Calibri" panose="020F0502020204030204" pitchFamily="34" charset="0"/>
                        <a:ea typeface="Calibri" panose="020F0502020204030204" pitchFamily="34" charset="0"/>
                        <a:cs typeface="Cordia New" panose="020B0304020202020204" pitchFamily="34" charset="-34"/>
                      </a:endParaRPr>
                    </a:p>
                    <a:p>
                      <a:pPr marL="0" marR="0">
                        <a:spcBef>
                          <a:spcPts val="0"/>
                        </a:spcBef>
                        <a:spcAft>
                          <a:spcPts val="0"/>
                        </a:spcAft>
                      </a:pPr>
                      <a:r>
                        <a:rPr lang="en-AU"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endParaRPr lang="en-US" sz="1400">
                        <a:effectLst/>
                        <a:latin typeface="Calibri" panose="020F0502020204030204" pitchFamily="34" charset="0"/>
                        <a:ea typeface="Calibri" panose="020F0502020204030204" pitchFamily="34" charset="0"/>
                        <a:cs typeface="Cordia New" panose="020B0304020202020204" pitchFamily="34" charset="-34"/>
                      </a:endParaRPr>
                    </a:p>
                    <a:p>
                      <a:pPr marL="0" marR="0">
                        <a:spcBef>
                          <a:spcPts val="0"/>
                        </a:spcBef>
                        <a:spcAft>
                          <a:spcPts val="0"/>
                        </a:spcAft>
                      </a:pPr>
                      <a:br>
                        <a:rPr lang="en-AU"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AU"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b)</a:t>
                      </a:r>
                      <a:r>
                        <a:rPr lang="en-AU"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The UNCT has established and met a financial target for program allocation for gender equality and empowerment of women.</a:t>
                      </a:r>
                      <a:endParaRPr lang="en-US" sz="1400">
                        <a:effectLst/>
                        <a:latin typeface="Calibri" panose="020F0502020204030204" pitchFamily="34" charset="0"/>
                        <a:ea typeface="Calibri" panose="020F0502020204030204" pitchFamily="34" charset="0"/>
                        <a:cs typeface="Cordia New" panose="020B0304020202020204" pitchFamily="34" charset="-34"/>
                      </a:endParaRPr>
                    </a:p>
                  </a:txBody>
                  <a:tcPr marL="21123" marR="21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a:txBody>
                    <a:bodyPr/>
                    <a:lstStyle/>
                    <a:p>
                      <a:pPr marL="0" marR="0">
                        <a:spcBef>
                          <a:spcPts val="0"/>
                        </a:spcBef>
                        <a:spcAft>
                          <a:spcPts val="0"/>
                        </a:spcAft>
                      </a:pPr>
                      <a:r>
                        <a:rPr lang="en-AU"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Meets minimum requirements</a:t>
                      </a:r>
                      <a:br>
                        <a:rPr lang="en-AU"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p>
                      <a:pPr marL="0" marR="0">
                        <a:spcBef>
                          <a:spcPts val="0"/>
                        </a:spcBef>
                        <a:spcAft>
                          <a:spcPts val="0"/>
                        </a:spcAft>
                      </a:pPr>
                      <a:r>
                        <a:rPr lang="en-AU"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p>
                      <a:pPr marL="0" marR="0">
                        <a:spcBef>
                          <a:spcPts val="0"/>
                        </a:spcBef>
                        <a:spcAft>
                          <a:spcPts val="0"/>
                        </a:spcAft>
                      </a:pPr>
                      <a:br>
                        <a:rPr lang="en-AU"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AU"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r>
                        <a:rPr lang="en-AU"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UNCT has established and exceeded a financial target for program allocation for gender equality and empowerment of women.</a:t>
                      </a:r>
                      <a:endParaRPr lang="en-US" sz="1400" dirty="0">
                        <a:effectLst/>
                        <a:latin typeface="Calibri" panose="020F0502020204030204" pitchFamily="34" charset="0"/>
                        <a:ea typeface="Calibri" panose="020F0502020204030204" pitchFamily="34" charset="0"/>
                        <a:cs typeface="Cordia New" panose="020B0304020202020204" pitchFamily="34" charset="-34"/>
                      </a:endParaRPr>
                    </a:p>
                  </a:txBody>
                  <a:tcPr marL="21123" marR="211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09614545"/>
                  </a:ext>
                </a:extLst>
              </a:tr>
            </a:tbl>
          </a:graphicData>
        </a:graphic>
      </p:graphicFrame>
    </p:spTree>
    <p:extLst>
      <p:ext uri="{BB962C8B-B14F-4D97-AF65-F5344CB8AC3E}">
        <p14:creationId xmlns:p14="http://schemas.microsoft.com/office/powerpoint/2010/main" val="3235756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798B258-5A7A-4141-A609-E49EC1DFC6E4}"/>
              </a:ext>
            </a:extLst>
          </p:cNvPr>
          <p:cNvGraphicFramePr/>
          <p:nvPr>
            <p:extLst>
              <p:ext uri="{D42A27DB-BD31-4B8C-83A1-F6EECF244321}">
                <p14:modId xmlns:p14="http://schemas.microsoft.com/office/powerpoint/2010/main" val="665759603"/>
              </p:ext>
            </p:extLst>
          </p:nvPr>
        </p:nvGraphicFramePr>
        <p:xfrm>
          <a:off x="179294" y="-1927099"/>
          <a:ext cx="11761696" cy="891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CB3870A-3505-4103-80DA-409AD02D92A6}"/>
              </a:ext>
            </a:extLst>
          </p:cNvPr>
          <p:cNvSpPr txBox="1"/>
          <p:nvPr/>
        </p:nvSpPr>
        <p:spPr>
          <a:xfrm>
            <a:off x="5435297" y="6119336"/>
            <a:ext cx="6756703" cy="738664"/>
          </a:xfrm>
          <a:prstGeom prst="rect">
            <a:avLst/>
          </a:prstGeom>
          <a:noFill/>
        </p:spPr>
        <p:txBody>
          <a:bodyPr wrap="square" rtlCol="0" anchor="t">
            <a:spAutoFit/>
          </a:bodyPr>
          <a:lstStyle/>
          <a:p>
            <a:pPr marL="285750" indent="-285750">
              <a:buFont typeface="Arial" panose="020B0604020202020204" pitchFamily="34" charset="0"/>
              <a:buChar char="•"/>
            </a:pPr>
            <a:r>
              <a:rPr lang="en-US" sz="1400" b="1">
                <a:solidFill>
                  <a:schemeClr val="accent1"/>
                </a:solidFill>
              </a:rPr>
              <a:t>The scale is adapted from UNDP’s </a:t>
            </a:r>
          </a:p>
          <a:p>
            <a:r>
              <a:rPr lang="en-US" sz="2800" b="1">
                <a:solidFill>
                  <a:schemeClr val="accent1"/>
                </a:solidFill>
              </a:rPr>
              <a:t>Gender Results Effectiveness Scale (GRES)</a:t>
            </a:r>
            <a:endParaRPr lang="en-US">
              <a:solidFill>
                <a:schemeClr val="accent1"/>
              </a:solidFill>
            </a:endParaRPr>
          </a:p>
        </p:txBody>
      </p:sp>
      <p:sp>
        <p:nvSpPr>
          <p:cNvPr id="4" name="Title 1">
            <a:extLst>
              <a:ext uri="{FF2B5EF4-FFF2-40B4-BE49-F238E27FC236}">
                <a16:creationId xmlns:a16="http://schemas.microsoft.com/office/drawing/2014/main" id="{89A3BCD9-5270-40C5-A257-3DF3967AC9EB}"/>
              </a:ext>
            </a:extLst>
          </p:cNvPr>
          <p:cNvSpPr txBox="1">
            <a:spLocks/>
          </p:cNvSpPr>
          <p:nvPr/>
        </p:nvSpPr>
        <p:spPr>
          <a:xfrm>
            <a:off x="324072" y="0"/>
            <a:ext cx="11616918" cy="784105"/>
          </a:xfrm>
          <a:prstGeom prst="rect">
            <a:avLst/>
          </a:prstGeom>
        </p:spPr>
        <p:txBody>
          <a:bodyPr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a:solidFill>
                  <a:srgbClr val="C00000"/>
                </a:solidFill>
              </a:rPr>
              <a:t>Element 2. Results-based: GEM codes + link to GEWE </a:t>
            </a:r>
            <a:r>
              <a:rPr lang="en-US" sz="3200" b="1" u="sng">
                <a:solidFill>
                  <a:srgbClr val="C00000"/>
                </a:solidFill>
              </a:rPr>
              <a:t>results</a:t>
            </a:r>
          </a:p>
        </p:txBody>
      </p:sp>
    </p:spTree>
    <p:extLst>
      <p:ext uri="{BB962C8B-B14F-4D97-AF65-F5344CB8AC3E}">
        <p14:creationId xmlns:p14="http://schemas.microsoft.com/office/powerpoint/2010/main" val="773019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23EDD0-3236-4344-ACC0-E2A7DF66ABE0}"/>
              </a:ext>
            </a:extLst>
          </p:cNvPr>
          <p:cNvPicPr>
            <a:picLocks noChangeAspect="1"/>
          </p:cNvPicPr>
          <p:nvPr/>
        </p:nvPicPr>
        <p:blipFill rotWithShape="1">
          <a:blip r:embed="rId3">
            <a:extLst>
              <a:ext uri="{28A0092B-C50C-407E-A947-70E740481C1C}">
                <a14:useLocalDpi xmlns:a14="http://schemas.microsoft.com/office/drawing/2010/main" val="0"/>
              </a:ext>
            </a:extLst>
          </a:blip>
          <a:srcRect t="43351" b="6744"/>
          <a:stretch/>
        </p:blipFill>
        <p:spPr>
          <a:xfrm>
            <a:off x="-1790" y="6290626"/>
            <a:ext cx="12192000" cy="670787"/>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4E7B3BCF-FD04-42A1-A6BD-D247BE34DC93}"/>
              </a:ext>
            </a:extLst>
          </p:cNvPr>
          <p:cNvPicPr/>
          <p:nvPr/>
        </p:nvPicPr>
        <p:blipFill>
          <a:blip r:embed="rId4">
            <a:extLst>
              <a:ext uri="{28A0092B-C50C-407E-A947-70E740481C1C}">
                <a14:useLocalDpi xmlns:a14="http://schemas.microsoft.com/office/drawing/2010/main" val="0"/>
              </a:ext>
            </a:extLst>
          </a:blip>
          <a:stretch>
            <a:fillRect/>
          </a:stretch>
        </p:blipFill>
        <p:spPr>
          <a:xfrm>
            <a:off x="199707" y="187503"/>
            <a:ext cx="1757135" cy="356781"/>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DDC4EFB-3C83-4FC9-9A27-1F57E4A7DE5B}"/>
              </a:ext>
            </a:extLst>
          </p:cNvPr>
          <p:cNvPicPr/>
          <p:nvPr/>
        </p:nvPicPr>
        <p:blipFill>
          <a:blip r:embed="rId5">
            <a:extLst>
              <a:ext uri="{28A0092B-C50C-407E-A947-70E740481C1C}">
                <a14:useLocalDpi xmlns:a14="http://schemas.microsoft.com/office/drawing/2010/main" val="0"/>
              </a:ext>
            </a:extLst>
          </a:blip>
          <a:stretch>
            <a:fillRect/>
          </a:stretch>
        </p:blipFill>
        <p:spPr>
          <a:xfrm>
            <a:off x="10349702" y="73177"/>
            <a:ext cx="1757135" cy="585192"/>
          </a:xfrm>
          <a:prstGeom prst="rect">
            <a:avLst/>
          </a:prstGeom>
        </p:spPr>
      </p:pic>
      <p:sp>
        <p:nvSpPr>
          <p:cNvPr id="7" name="Title 1">
            <a:extLst>
              <a:ext uri="{FF2B5EF4-FFF2-40B4-BE49-F238E27FC236}">
                <a16:creationId xmlns:a16="http://schemas.microsoft.com/office/drawing/2014/main" id="{196AC106-81EA-4951-9DDD-830140A92869}"/>
              </a:ext>
            </a:extLst>
          </p:cNvPr>
          <p:cNvSpPr txBox="1">
            <a:spLocks/>
          </p:cNvSpPr>
          <p:nvPr/>
        </p:nvSpPr>
        <p:spPr>
          <a:xfrm>
            <a:off x="-68385" y="958617"/>
            <a:ext cx="11616918" cy="784105"/>
          </a:xfrm>
          <a:prstGeom prst="rect">
            <a:avLst/>
          </a:prstGeom>
        </p:spPr>
        <p:txBody>
          <a:bodyPr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a:solidFill>
                  <a:schemeClr val="tx1">
                    <a:lumMod val="75000"/>
                    <a:lumOff val="25000"/>
                  </a:schemeClr>
                </a:solidFill>
              </a:rPr>
              <a:t>Element 2. Results-based: GEM codes + link to GEWE </a:t>
            </a:r>
            <a:r>
              <a:rPr lang="en-US" sz="3200" u="sng">
                <a:solidFill>
                  <a:schemeClr val="tx1">
                    <a:lumMod val="75000"/>
                    <a:lumOff val="25000"/>
                  </a:schemeClr>
                </a:solidFill>
              </a:rPr>
              <a:t>results</a:t>
            </a:r>
          </a:p>
        </p:txBody>
      </p:sp>
      <p:sp>
        <p:nvSpPr>
          <p:cNvPr id="9" name="Title 1">
            <a:extLst>
              <a:ext uri="{FF2B5EF4-FFF2-40B4-BE49-F238E27FC236}">
                <a16:creationId xmlns:a16="http://schemas.microsoft.com/office/drawing/2014/main" id="{1762557A-B71E-4FA7-931F-045BFE6A4A01}"/>
              </a:ext>
            </a:extLst>
          </p:cNvPr>
          <p:cNvSpPr txBox="1">
            <a:spLocks/>
          </p:cNvSpPr>
          <p:nvPr/>
        </p:nvSpPr>
        <p:spPr>
          <a:xfrm>
            <a:off x="285751" y="5041766"/>
            <a:ext cx="11616918" cy="784105"/>
          </a:xfrm>
          <a:prstGeom prst="rect">
            <a:avLst/>
          </a:prstGeom>
        </p:spPr>
        <p:txBody>
          <a:bodyPr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a:solidFill>
                  <a:srgbClr val="C00000"/>
                </a:solidFill>
              </a:rPr>
              <a:t>Element 3. Establishing budget thresholds per GEM code: </a:t>
            </a:r>
          </a:p>
          <a:p>
            <a:pPr algn="ctr"/>
            <a:r>
              <a:rPr lang="en-US" sz="3200">
                <a:solidFill>
                  <a:srgbClr val="C00000"/>
                </a:solidFill>
              </a:rPr>
              <a:t>tracking financing for GEWE </a:t>
            </a:r>
          </a:p>
        </p:txBody>
      </p:sp>
      <p:pic>
        <p:nvPicPr>
          <p:cNvPr id="2" name="Picture 2" descr="A close up of a logo&#10;&#10;Description automatically generated">
            <a:extLst>
              <a:ext uri="{FF2B5EF4-FFF2-40B4-BE49-F238E27FC236}">
                <a16:creationId xmlns:a16="http://schemas.microsoft.com/office/drawing/2014/main" id="{A2CD812A-AA92-4C49-B0EF-FE637F013E0F}"/>
              </a:ext>
            </a:extLst>
          </p:cNvPr>
          <p:cNvPicPr>
            <a:picLocks noChangeAspect="1"/>
          </p:cNvPicPr>
          <p:nvPr/>
        </p:nvPicPr>
        <p:blipFill>
          <a:blip r:embed="rId6"/>
          <a:stretch>
            <a:fillRect/>
          </a:stretch>
        </p:blipFill>
        <p:spPr>
          <a:xfrm>
            <a:off x="770626" y="1703111"/>
            <a:ext cx="10550105" cy="3293626"/>
          </a:xfrm>
          <a:prstGeom prst="rect">
            <a:avLst/>
          </a:prstGeom>
        </p:spPr>
      </p:pic>
    </p:spTree>
    <p:extLst>
      <p:ext uri="{BB962C8B-B14F-4D97-AF65-F5344CB8AC3E}">
        <p14:creationId xmlns:p14="http://schemas.microsoft.com/office/powerpoint/2010/main" val="77593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EAB0-116F-9A45-AF34-ECEA8B26D202}"/>
              </a:ext>
            </a:extLst>
          </p:cNvPr>
          <p:cNvSpPr>
            <a:spLocks noGrp="1"/>
          </p:cNvSpPr>
          <p:nvPr>
            <p:ph type="title"/>
          </p:nvPr>
        </p:nvSpPr>
        <p:spPr/>
        <p:txBody>
          <a:bodyPr anchor="ctr">
            <a:noAutofit/>
          </a:bodyPr>
          <a:lstStyle/>
          <a:p>
            <a:pPr algn="ctr"/>
            <a:r>
              <a:rPr lang="en-US" sz="3600">
                <a:solidFill>
                  <a:schemeClr val="bg1"/>
                </a:solidFill>
              </a:rPr>
              <a:t>Monitoring GEM codes + tracking $$$:</a:t>
            </a:r>
            <a:br>
              <a:rPr lang="en-US" sz="3600">
                <a:solidFill>
                  <a:schemeClr val="bg1"/>
                </a:solidFill>
              </a:rPr>
            </a:br>
            <a:br>
              <a:rPr lang="en-US" sz="3600">
                <a:solidFill>
                  <a:schemeClr val="bg1"/>
                </a:solidFill>
              </a:rPr>
            </a:br>
            <a:r>
              <a:rPr lang="en-US" sz="3600" u="sng">
                <a:solidFill>
                  <a:schemeClr val="bg1"/>
                </a:solidFill>
              </a:rPr>
              <a:t>planned</a:t>
            </a:r>
            <a:br>
              <a:rPr lang="en-US" sz="3600">
                <a:solidFill>
                  <a:schemeClr val="bg1"/>
                </a:solidFill>
              </a:rPr>
            </a:br>
            <a:r>
              <a:rPr lang="en-US" sz="3600">
                <a:solidFill>
                  <a:schemeClr val="bg1"/>
                </a:solidFill>
              </a:rPr>
              <a:t>progress &amp;</a:t>
            </a:r>
            <a:br>
              <a:rPr lang="en-US" sz="3600">
                <a:solidFill>
                  <a:schemeClr val="bg1"/>
                </a:solidFill>
              </a:rPr>
            </a:br>
            <a:r>
              <a:rPr lang="en-US" sz="3600" u="sng">
                <a:solidFill>
                  <a:schemeClr val="bg1"/>
                </a:solidFill>
              </a:rPr>
              <a:t>actual</a:t>
            </a:r>
          </a:p>
        </p:txBody>
      </p:sp>
      <p:sp>
        <p:nvSpPr>
          <p:cNvPr id="3" name="Subtitle 2">
            <a:extLst>
              <a:ext uri="{FF2B5EF4-FFF2-40B4-BE49-F238E27FC236}">
                <a16:creationId xmlns:a16="http://schemas.microsoft.com/office/drawing/2014/main" id="{87EE4E10-9005-C348-8283-8E6EDE5F5EE7}"/>
              </a:ext>
            </a:extLst>
          </p:cNvPr>
          <p:cNvSpPr>
            <a:spLocks noGrp="1"/>
          </p:cNvSpPr>
          <p:nvPr>
            <p:ph idx="1"/>
          </p:nvPr>
        </p:nvSpPr>
        <p:spPr>
          <a:xfrm>
            <a:off x="3521796" y="1292649"/>
            <a:ext cx="3950208" cy="4742248"/>
          </a:xfrm>
        </p:spPr>
        <p:txBody>
          <a:bodyPr vert="horz" lIns="91440" tIns="45720" rIns="91440" bIns="45720" rtlCol="0" anchor="t">
            <a:normAutofit/>
          </a:bodyPr>
          <a:lstStyle/>
          <a:p>
            <a:pPr>
              <a:spcBef>
                <a:spcPts val="1969"/>
              </a:spcBef>
              <a:buClr>
                <a:srgbClr val="C00000"/>
              </a:buClr>
              <a:buSzPct val="125000"/>
              <a:defRPr sz="2400"/>
            </a:pPr>
            <a:r>
              <a:rPr lang="en-US" sz="2200">
                <a:solidFill>
                  <a:schemeClr val="tx1"/>
                </a:solidFill>
              </a:rPr>
              <a:t>How to </a:t>
            </a:r>
            <a:r>
              <a:rPr lang="en-US" sz="2200" b="1">
                <a:solidFill>
                  <a:schemeClr val="tx1"/>
                </a:solidFill>
              </a:rPr>
              <a:t>assign GEM code/ calculate budget </a:t>
            </a:r>
            <a:r>
              <a:rPr lang="en-US" sz="2200">
                <a:solidFill>
                  <a:schemeClr val="tx1"/>
                </a:solidFill>
              </a:rPr>
              <a:t>in support of GEWE at the planning stage of project design</a:t>
            </a:r>
          </a:p>
          <a:p>
            <a:pPr>
              <a:spcBef>
                <a:spcPts val="1969"/>
              </a:spcBef>
              <a:buClr>
                <a:srgbClr val="C00000"/>
              </a:buClr>
              <a:buSzPct val="125000"/>
              <a:defRPr sz="2400"/>
            </a:pPr>
            <a:r>
              <a:rPr lang="en-US" sz="2200">
                <a:solidFill>
                  <a:schemeClr val="tx1"/>
                </a:solidFill>
              </a:rPr>
              <a:t>How to </a:t>
            </a:r>
            <a:r>
              <a:rPr lang="en-US" sz="2200" b="1">
                <a:solidFill>
                  <a:schemeClr val="tx1"/>
                </a:solidFill>
              </a:rPr>
              <a:t>monitor GEM code/ budget spending </a:t>
            </a:r>
            <a:r>
              <a:rPr lang="en-US" sz="2200">
                <a:solidFill>
                  <a:schemeClr val="tx1"/>
                </a:solidFill>
              </a:rPr>
              <a:t>in support of GEWE during implementation stage of the project</a:t>
            </a:r>
          </a:p>
          <a:p>
            <a:pPr>
              <a:spcBef>
                <a:spcPts val="1969"/>
              </a:spcBef>
              <a:buClr>
                <a:srgbClr val="C00000"/>
              </a:buClr>
              <a:buSzPct val="125000"/>
              <a:defRPr sz="2400"/>
            </a:pPr>
            <a:r>
              <a:rPr lang="en-US" sz="2200">
                <a:solidFill>
                  <a:schemeClr val="tx1"/>
                </a:solidFill>
              </a:rPr>
              <a:t>How to </a:t>
            </a:r>
            <a:r>
              <a:rPr lang="en-US" sz="2200" b="1">
                <a:solidFill>
                  <a:schemeClr val="tx1"/>
                </a:solidFill>
              </a:rPr>
              <a:t>confirm GEM code/ calculate actual budget </a:t>
            </a:r>
            <a:r>
              <a:rPr lang="en-US" sz="2200">
                <a:solidFill>
                  <a:schemeClr val="tx1"/>
                </a:solidFill>
              </a:rPr>
              <a:t>in support of actual contributions to GEWE after the project completion</a:t>
            </a:r>
            <a:endParaRPr lang="en-US" sz="2200">
              <a:solidFill>
                <a:schemeClr val="bg1"/>
              </a:solidFill>
            </a:endParaRPr>
          </a:p>
        </p:txBody>
      </p:sp>
      <p:pic>
        <p:nvPicPr>
          <p:cNvPr id="122" name="Picture 121" descr="A picture containing drawing&#10;&#10;Description automatically generated">
            <a:extLst>
              <a:ext uri="{FF2B5EF4-FFF2-40B4-BE49-F238E27FC236}">
                <a16:creationId xmlns:a16="http://schemas.microsoft.com/office/drawing/2014/main" id="{9032FC0B-EAEB-914B-BC37-30023488FBBC}"/>
              </a:ext>
            </a:extLst>
          </p:cNvPr>
          <p:cNvPicPr/>
          <p:nvPr/>
        </p:nvPicPr>
        <p:blipFill>
          <a:blip r:embed="rId3">
            <a:extLst>
              <a:ext uri="{28A0092B-C50C-407E-A947-70E740481C1C}">
                <a14:useLocalDpi xmlns:a14="http://schemas.microsoft.com/office/drawing/2010/main" val="0"/>
              </a:ext>
            </a:extLst>
          </a:blip>
          <a:stretch>
            <a:fillRect/>
          </a:stretch>
        </p:blipFill>
        <p:spPr>
          <a:xfrm>
            <a:off x="199707" y="187503"/>
            <a:ext cx="1757135" cy="356781"/>
          </a:xfrm>
          <a:prstGeom prst="rect">
            <a:avLst/>
          </a:prstGeom>
        </p:spPr>
      </p:pic>
      <p:pic>
        <p:nvPicPr>
          <p:cNvPr id="9" name="Picture 8">
            <a:extLst>
              <a:ext uri="{FF2B5EF4-FFF2-40B4-BE49-F238E27FC236}">
                <a16:creationId xmlns:a16="http://schemas.microsoft.com/office/drawing/2014/main" id="{E3B393DE-1EF2-E843-A781-89AA61F97F1C}"/>
              </a:ext>
            </a:extLst>
          </p:cNvPr>
          <p:cNvPicPr>
            <a:picLocks noChangeAspect="1"/>
          </p:cNvPicPr>
          <p:nvPr/>
        </p:nvPicPr>
        <p:blipFill rotWithShape="1">
          <a:blip r:embed="rId4">
            <a:extLst>
              <a:ext uri="{28A0092B-C50C-407E-A947-70E740481C1C}">
                <a14:useLocalDpi xmlns:a14="http://schemas.microsoft.com/office/drawing/2010/main" val="0"/>
              </a:ext>
            </a:extLst>
          </a:blip>
          <a:srcRect t="43351" b="6744"/>
          <a:stretch/>
        </p:blipFill>
        <p:spPr>
          <a:xfrm>
            <a:off x="-1790" y="6290626"/>
            <a:ext cx="12192000" cy="670787"/>
          </a:xfrm>
          <a:prstGeom prst="rect">
            <a:avLst/>
          </a:prstGeom>
        </p:spPr>
      </p:pic>
      <p:graphicFrame>
        <p:nvGraphicFramePr>
          <p:cNvPr id="8" name="Diagram 7">
            <a:extLst>
              <a:ext uri="{FF2B5EF4-FFF2-40B4-BE49-F238E27FC236}">
                <a16:creationId xmlns:a16="http://schemas.microsoft.com/office/drawing/2014/main" id="{4B9C0E97-2EEE-4602-993F-47AA23A57078}"/>
              </a:ext>
            </a:extLst>
          </p:cNvPr>
          <p:cNvGraphicFramePr/>
          <p:nvPr>
            <p:extLst>
              <p:ext uri="{D42A27DB-BD31-4B8C-83A1-F6EECF244321}">
                <p14:modId xmlns:p14="http://schemas.microsoft.com/office/powerpoint/2010/main" val="1617947797"/>
              </p:ext>
            </p:extLst>
          </p:nvPr>
        </p:nvGraphicFramePr>
        <p:xfrm>
          <a:off x="7662672" y="1249540"/>
          <a:ext cx="3950208" cy="43390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Picture 10" descr="A picture containing drawing&#10;&#10;Description automatically generated">
            <a:extLst>
              <a:ext uri="{FF2B5EF4-FFF2-40B4-BE49-F238E27FC236}">
                <a16:creationId xmlns:a16="http://schemas.microsoft.com/office/drawing/2014/main" id="{4BE2B802-0AB1-4CDC-99E4-4E443D2B2F65}"/>
              </a:ext>
            </a:extLst>
          </p:cNvPr>
          <p:cNvPicPr/>
          <p:nvPr/>
        </p:nvPicPr>
        <p:blipFill>
          <a:blip r:embed="rId10">
            <a:extLst>
              <a:ext uri="{28A0092B-C50C-407E-A947-70E740481C1C}">
                <a14:useLocalDpi xmlns:a14="http://schemas.microsoft.com/office/drawing/2010/main" val="0"/>
              </a:ext>
            </a:extLst>
          </a:blip>
          <a:stretch>
            <a:fillRect/>
          </a:stretch>
        </p:blipFill>
        <p:spPr>
          <a:xfrm>
            <a:off x="10404566" y="36601"/>
            <a:ext cx="1757135" cy="585192"/>
          </a:xfrm>
          <a:prstGeom prst="rect">
            <a:avLst/>
          </a:prstGeom>
        </p:spPr>
      </p:pic>
      <p:sp>
        <p:nvSpPr>
          <p:cNvPr id="10" name="Title 1">
            <a:extLst>
              <a:ext uri="{FF2B5EF4-FFF2-40B4-BE49-F238E27FC236}">
                <a16:creationId xmlns:a16="http://schemas.microsoft.com/office/drawing/2014/main" id="{5E4374BC-CF04-4E89-9A65-88EC8AD376C2}"/>
              </a:ext>
            </a:extLst>
          </p:cNvPr>
          <p:cNvSpPr txBox="1">
            <a:spLocks/>
          </p:cNvSpPr>
          <p:nvPr/>
        </p:nvSpPr>
        <p:spPr>
          <a:xfrm>
            <a:off x="1988050" y="252815"/>
            <a:ext cx="10004243" cy="784105"/>
          </a:xfrm>
          <a:prstGeom prst="rect">
            <a:avLst/>
          </a:prstGeom>
        </p:spPr>
        <p:txBody>
          <a:bodyPr anchor="ctr">
            <a:normAutofit fontScale="9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a:solidFill>
                  <a:srgbClr val="C00000"/>
                </a:solidFill>
              </a:rPr>
              <a:t>Element 4. Looking at the GEM code &amp; </a:t>
            </a:r>
          </a:p>
          <a:p>
            <a:pPr algn="ctr"/>
            <a:r>
              <a:rPr lang="en-US" sz="3200">
                <a:solidFill>
                  <a:srgbClr val="C00000"/>
                </a:solidFill>
              </a:rPr>
              <a:t>financial tracking across the Project cycle</a:t>
            </a:r>
          </a:p>
        </p:txBody>
      </p:sp>
    </p:spTree>
    <p:extLst>
      <p:ext uri="{BB962C8B-B14F-4D97-AF65-F5344CB8AC3E}">
        <p14:creationId xmlns:p14="http://schemas.microsoft.com/office/powerpoint/2010/main" val="89008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Image" descr="Image"/>
          <p:cNvPicPr>
            <a:picLocks noGrp="1" noChangeAspect="1"/>
          </p:cNvPicPr>
          <p:nvPr>
            <p:ph type="pic" idx="13"/>
          </p:nvPr>
        </p:nvPicPr>
        <p:blipFill>
          <a:blip r:embed="rId3"/>
          <a:srcRect l="6172" t="129" r="6044" b="129"/>
          <a:stretch>
            <a:fillRect/>
          </a:stretch>
        </p:blipFill>
        <p:spPr>
          <a:prstGeom prst="rect">
            <a:avLst/>
          </a:prstGeom>
        </p:spPr>
      </p:pic>
      <p:sp>
        <p:nvSpPr>
          <p:cNvPr id="205" name="Line"/>
          <p:cNvSpPr>
            <a:spLocks noGrp="1"/>
          </p:cNvSpPr>
          <p:nvPr>
            <p:ph type="body" idx="14"/>
          </p:nvPr>
        </p:nvSpPr>
        <p:spPr>
          <a:prstGeom prst="line">
            <a:avLst/>
          </a:prstGeom>
        </p:spPr>
        <p:txBody>
          <a:bodyPr/>
          <a:lstStyle/>
          <a:p>
            <a:pPr>
              <a:defRPr sz="1100">
                <a:solidFill>
                  <a:srgbClr val="000000"/>
                </a:solidFill>
                <a:latin typeface="Helvetica"/>
                <a:ea typeface="Helvetica"/>
                <a:cs typeface="Helvetica"/>
                <a:sym typeface="Helvetica"/>
              </a:defRPr>
            </a:pPr>
            <a:endParaRPr/>
          </a:p>
        </p:txBody>
      </p:sp>
      <p:sp>
        <p:nvSpPr>
          <p:cNvPr id="206" name="Methodology on tracking financing for gene"/>
          <p:cNvSpPr txBox="1">
            <a:spLocks noGrp="1"/>
          </p:cNvSpPr>
          <p:nvPr>
            <p:ph type="title"/>
          </p:nvPr>
        </p:nvSpPr>
        <p:spPr>
          <a:prstGeom prst="rect">
            <a:avLst/>
          </a:prstGeom>
        </p:spPr>
        <p:txBody>
          <a:bodyPr/>
          <a:lstStyle/>
          <a:p>
            <a:r>
              <a:rPr lang="en-US"/>
              <a:t>Piloting the m</a:t>
            </a:r>
            <a:r>
              <a:t>ethodology on tracking financing for </a:t>
            </a:r>
            <a:r>
              <a:rPr lang="en-US"/>
              <a:t>GEWE in GPI project (gender promotion initiative)</a:t>
            </a:r>
            <a:endParaRPr/>
          </a:p>
        </p:txBody>
      </p:sp>
      <p:sp>
        <p:nvSpPr>
          <p:cNvPr id="207" name="Case example: pbf funded projects"/>
          <p:cNvSpPr txBox="1">
            <a:spLocks noGrp="1"/>
          </p:cNvSpPr>
          <p:nvPr>
            <p:ph type="body" sz="quarter" idx="1"/>
          </p:nvPr>
        </p:nvSpPr>
        <p:spPr>
          <a:prstGeom prst="rect">
            <a:avLst/>
          </a:prstGeom>
        </p:spPr>
        <p:txBody>
          <a:bodyPr/>
          <a:lstStyle>
            <a:lvl1pPr>
              <a:defRPr>
                <a:solidFill>
                  <a:srgbClr val="FFFFFF"/>
                </a:solidFill>
              </a:defRPr>
            </a:lvl1pPr>
          </a:lstStyle>
          <a:p>
            <a:r>
              <a:rPr lang="en-US"/>
              <a:t>Example of a joint project in Kyrgyzstan</a:t>
            </a:r>
            <a:r>
              <a:t>:</a:t>
            </a:r>
            <a:endParaRPr lang="en-US"/>
          </a:p>
          <a:p>
            <a:r>
              <a:rPr lang="en-US"/>
              <a:t>IOM, ILO, UN Women</a:t>
            </a: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9328-D8FA-432D-94F2-6A30B0510A06}"/>
              </a:ext>
            </a:extLst>
          </p:cNvPr>
          <p:cNvSpPr>
            <a:spLocks noGrp="1"/>
          </p:cNvSpPr>
          <p:nvPr>
            <p:ph type="title"/>
          </p:nvPr>
        </p:nvSpPr>
        <p:spPr/>
        <p:txBody>
          <a:bodyPr>
            <a:normAutofit/>
          </a:bodyPr>
          <a:lstStyle/>
          <a:p>
            <a:r>
              <a:rPr lang="en-US"/>
              <a:t>Quick poll!</a:t>
            </a:r>
          </a:p>
        </p:txBody>
      </p:sp>
      <p:sp>
        <p:nvSpPr>
          <p:cNvPr id="3" name="Content Placeholder 2">
            <a:extLst>
              <a:ext uri="{FF2B5EF4-FFF2-40B4-BE49-F238E27FC236}">
                <a16:creationId xmlns:a16="http://schemas.microsoft.com/office/drawing/2014/main" id="{4A8A6977-5F1B-4E1A-A7E1-624011C1B8EB}"/>
              </a:ext>
            </a:extLst>
          </p:cNvPr>
          <p:cNvSpPr>
            <a:spLocks noGrp="1"/>
          </p:cNvSpPr>
          <p:nvPr>
            <p:ph idx="1"/>
          </p:nvPr>
        </p:nvSpPr>
        <p:spPr>
          <a:xfrm>
            <a:off x="3704675" y="128016"/>
            <a:ext cx="8051525" cy="6601968"/>
          </a:xfrm>
        </p:spPr>
        <p:txBody>
          <a:bodyPr>
            <a:normAutofit/>
          </a:bodyPr>
          <a:lstStyle/>
          <a:p>
            <a:pPr marL="0" indent="0">
              <a:buNone/>
            </a:pPr>
            <a:r>
              <a:rPr lang="en-US" b="1">
                <a:solidFill>
                  <a:srgbClr val="FF0000"/>
                </a:solidFill>
              </a:rPr>
              <a:t>How does your UNCT and/or your UN organization assign a GEM code at the </a:t>
            </a:r>
            <a:r>
              <a:rPr lang="en-US" b="1" u="sng">
                <a:solidFill>
                  <a:srgbClr val="FF0000"/>
                </a:solidFill>
              </a:rPr>
              <a:t>Key Activity</a:t>
            </a:r>
            <a:r>
              <a:rPr lang="en-US" b="1">
                <a:solidFill>
                  <a:srgbClr val="FF0000"/>
                </a:solidFill>
              </a:rPr>
              <a:t> level for the UNCT Joint Work Plan (JWP)?</a:t>
            </a:r>
          </a:p>
          <a:p>
            <a:pPr marL="0" indent="0">
              <a:buNone/>
            </a:pPr>
            <a:endParaRPr lang="en-US" b="1"/>
          </a:p>
          <a:p>
            <a:pPr marL="0" indent="0">
              <a:buNone/>
            </a:pPr>
            <a:r>
              <a:rPr lang="en-US" b="1"/>
              <a:t>Answer options:</a:t>
            </a:r>
          </a:p>
          <a:p>
            <a:pPr marL="457200" indent="-457200">
              <a:spcBef>
                <a:spcPts val="0"/>
              </a:spcBef>
              <a:buFont typeface="+mj-lt"/>
              <a:buAutoNum type="alphaLcParenR"/>
            </a:pPr>
            <a:r>
              <a:rPr lang="en-US"/>
              <a:t>Relevant UN entities look at the title of the </a:t>
            </a:r>
            <a:r>
              <a:rPr lang="en-US" err="1"/>
              <a:t>programme</a:t>
            </a:r>
            <a:r>
              <a:rPr lang="en-US"/>
              <a:t> document which the Key Activity relates to and assign a GEM code based on this </a:t>
            </a:r>
          </a:p>
          <a:p>
            <a:pPr marL="457200" indent="-457200">
              <a:spcBef>
                <a:spcPts val="0"/>
              </a:spcBef>
              <a:buFont typeface="+mj-lt"/>
              <a:buAutoNum type="alphaLcParenR"/>
            </a:pPr>
            <a:r>
              <a:rPr lang="en-US"/>
              <a:t>It’s a dialogue process between relevant UN entities (i.e. </a:t>
            </a:r>
            <a:r>
              <a:rPr lang="en-US" err="1"/>
              <a:t>programme</a:t>
            </a:r>
            <a:r>
              <a:rPr lang="en-US"/>
              <a:t> staff, gender focal points, M&amp;E) to assign GEM code based on detailed discussion of the project goal, outcomes, outputs, indicators</a:t>
            </a:r>
          </a:p>
          <a:p>
            <a:pPr marL="457200" indent="-457200">
              <a:spcBef>
                <a:spcPts val="0"/>
              </a:spcBef>
              <a:buFont typeface="+mj-lt"/>
              <a:buAutoNum type="alphaLcParenR"/>
            </a:pPr>
            <a:r>
              <a:rPr lang="en-US"/>
              <a:t>UN INFO administrator assigns GEM codes in the UNCT JWP </a:t>
            </a:r>
          </a:p>
          <a:p>
            <a:pPr marL="457200" indent="-457200">
              <a:spcBef>
                <a:spcPts val="0"/>
              </a:spcBef>
              <a:buFont typeface="+mj-lt"/>
              <a:buAutoNum type="alphaLcParenR"/>
            </a:pPr>
            <a:r>
              <a:rPr lang="en-US"/>
              <a:t>Don’t know/not sure  </a:t>
            </a:r>
          </a:p>
        </p:txBody>
      </p:sp>
    </p:spTree>
    <p:extLst>
      <p:ext uri="{BB962C8B-B14F-4D97-AF65-F5344CB8AC3E}">
        <p14:creationId xmlns:p14="http://schemas.microsoft.com/office/powerpoint/2010/main" val="297527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automatically generated">
            <a:extLst>
              <a:ext uri="{FF2B5EF4-FFF2-40B4-BE49-F238E27FC236}">
                <a16:creationId xmlns:a16="http://schemas.microsoft.com/office/drawing/2014/main" id="{2EBBA379-10EC-4790-B2CA-14EEBC020DCC}"/>
              </a:ext>
            </a:extLst>
          </p:cNvPr>
          <p:cNvPicPr>
            <a:picLocks noChangeAspect="1"/>
          </p:cNvPicPr>
          <p:nvPr/>
        </p:nvPicPr>
        <p:blipFill>
          <a:blip r:embed="rId3"/>
          <a:stretch>
            <a:fillRect/>
          </a:stretch>
        </p:blipFill>
        <p:spPr>
          <a:xfrm>
            <a:off x="2352136" y="6019"/>
            <a:ext cx="7760898" cy="6874716"/>
          </a:xfrm>
          <a:prstGeom prst="rect">
            <a:avLst/>
          </a:prstGeom>
        </p:spPr>
      </p:pic>
    </p:spTree>
    <p:extLst>
      <p:ext uri="{BB962C8B-B14F-4D97-AF65-F5344CB8AC3E}">
        <p14:creationId xmlns:p14="http://schemas.microsoft.com/office/powerpoint/2010/main" val="294950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CAAC7EA9-89E6-44F0-848C-A0EF48391BE3}"/>
              </a:ext>
            </a:extLst>
          </p:cNvPr>
          <p:cNvSpPr txBox="1">
            <a:spLocks/>
          </p:cNvSpPr>
          <p:nvPr/>
        </p:nvSpPr>
        <p:spPr>
          <a:xfrm>
            <a:off x="313764" y="457199"/>
            <a:ext cx="11564471" cy="98779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800">
                <a:solidFill>
                  <a:srgbClr val="C00000"/>
                </a:solidFill>
              </a:rPr>
              <a:t>Reflecting a GEM code at the Key Activity / Project level in the UNCT JWP</a:t>
            </a:r>
          </a:p>
        </p:txBody>
      </p:sp>
      <p:pic>
        <p:nvPicPr>
          <p:cNvPr id="2" name="Picture 1">
            <a:extLst>
              <a:ext uri="{FF2B5EF4-FFF2-40B4-BE49-F238E27FC236}">
                <a16:creationId xmlns:a16="http://schemas.microsoft.com/office/drawing/2014/main" id="{A9A7F545-9E54-4370-923A-EF49447E0110}"/>
              </a:ext>
            </a:extLst>
          </p:cNvPr>
          <p:cNvPicPr>
            <a:picLocks noChangeAspect="1"/>
          </p:cNvPicPr>
          <p:nvPr/>
        </p:nvPicPr>
        <p:blipFill rotWithShape="1">
          <a:blip r:embed="rId3"/>
          <a:srcRect b="18702"/>
          <a:stretch/>
        </p:blipFill>
        <p:spPr>
          <a:xfrm>
            <a:off x="0" y="1285300"/>
            <a:ext cx="12192000" cy="5572700"/>
          </a:xfrm>
          <a:prstGeom prst="rect">
            <a:avLst/>
          </a:prstGeom>
        </p:spPr>
      </p:pic>
    </p:spTree>
    <p:extLst>
      <p:ext uri="{BB962C8B-B14F-4D97-AF65-F5344CB8AC3E}">
        <p14:creationId xmlns:p14="http://schemas.microsoft.com/office/powerpoint/2010/main" val="284785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7" name="Rectangle 126">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Rectangle 128">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itle 18">
            <a:extLst>
              <a:ext uri="{FF2B5EF4-FFF2-40B4-BE49-F238E27FC236}">
                <a16:creationId xmlns:a16="http://schemas.microsoft.com/office/drawing/2014/main" id="{2575C8A5-3F60-4D40-924B-9446F12F7AB6}"/>
              </a:ext>
            </a:extLst>
          </p:cNvPr>
          <p:cNvSpPr>
            <a:spLocks noGrp="1"/>
          </p:cNvSpPr>
          <p:nvPr>
            <p:ph type="title"/>
          </p:nvPr>
        </p:nvSpPr>
        <p:spPr>
          <a:xfrm>
            <a:off x="252919" y="1123837"/>
            <a:ext cx="2947482" cy="4601183"/>
          </a:xfrm>
        </p:spPr>
        <p:txBody>
          <a:bodyPr vert="horz" lIns="91440" tIns="45720" rIns="91440" bIns="45720" rtlCol="0" anchor="ctr">
            <a:normAutofit/>
          </a:bodyPr>
          <a:lstStyle/>
          <a:p>
            <a:pPr algn="ctr"/>
            <a:r>
              <a:rPr lang="en-US"/>
              <a:t>Learnings from the Kyrgyzstan experience</a:t>
            </a:r>
          </a:p>
        </p:txBody>
      </p:sp>
      <p:sp>
        <p:nvSpPr>
          <p:cNvPr id="154" name="Content Placeholder 20">
            <a:extLst>
              <a:ext uri="{FF2B5EF4-FFF2-40B4-BE49-F238E27FC236}">
                <a16:creationId xmlns:a16="http://schemas.microsoft.com/office/drawing/2014/main" id="{A7228F90-40C6-AF41-A765-50D21AFFCE41}"/>
              </a:ext>
            </a:extLst>
          </p:cNvPr>
          <p:cNvSpPr>
            <a:spLocks noGrp="1"/>
          </p:cNvSpPr>
          <p:nvPr>
            <p:ph sz="half" idx="2"/>
          </p:nvPr>
        </p:nvSpPr>
        <p:spPr>
          <a:xfrm>
            <a:off x="3580713" y="864108"/>
            <a:ext cx="3874445" cy="5120640"/>
          </a:xfrm>
        </p:spPr>
        <p:txBody>
          <a:bodyPr vert="horz" lIns="91440" tIns="45720" rIns="91440" bIns="45720" rtlCol="0" anchor="ctr">
            <a:normAutofit/>
          </a:bodyPr>
          <a:lstStyle/>
          <a:p>
            <a:pPr marL="457200" indent="-457200">
              <a:buFont typeface="+mj-lt"/>
              <a:buAutoNum type="arabicPeriod"/>
            </a:pPr>
            <a:r>
              <a:rPr lang="en-US" sz="2200"/>
              <a:t>Uphold commitment and leadership in support of GEWE (UNCT/UN entity)</a:t>
            </a:r>
          </a:p>
          <a:p>
            <a:pPr marL="0" indent="0">
              <a:buNone/>
            </a:pPr>
            <a:endParaRPr lang="en-US" sz="2200"/>
          </a:p>
          <a:p>
            <a:pPr marL="457200" indent="-457200">
              <a:buFont typeface="+mj-lt"/>
              <a:buAutoNum type="arabicPeriod" startAt="2"/>
            </a:pPr>
            <a:r>
              <a:rPr lang="en-US" sz="2200"/>
              <a:t>Apply GEM codes and understand definitions; subjectivity vs objectivity</a:t>
            </a:r>
          </a:p>
          <a:p>
            <a:pPr marL="0" indent="0">
              <a:buNone/>
            </a:pPr>
            <a:endParaRPr lang="en-US" sz="2200"/>
          </a:p>
          <a:p>
            <a:pPr marL="457200" indent="-457200">
              <a:buFont typeface="+mj-lt"/>
              <a:buAutoNum type="arabicPeriod" startAt="3"/>
            </a:pPr>
            <a:r>
              <a:rPr lang="en-US" sz="2200"/>
              <a:t>Decide at which level to apply GEM codes: Key Activity/project level, project outcomes, project outputs, project activities</a:t>
            </a:r>
          </a:p>
          <a:p>
            <a:pPr marL="0" indent="0">
              <a:buNone/>
            </a:pPr>
            <a:endParaRPr lang="en-US"/>
          </a:p>
        </p:txBody>
      </p:sp>
      <p:pic>
        <p:nvPicPr>
          <p:cNvPr id="9" name="Picture 8">
            <a:extLst>
              <a:ext uri="{FF2B5EF4-FFF2-40B4-BE49-F238E27FC236}">
                <a16:creationId xmlns:a16="http://schemas.microsoft.com/office/drawing/2014/main" id="{E3B393DE-1EF2-E843-A781-89AA61F97F1C}"/>
              </a:ext>
            </a:extLst>
          </p:cNvPr>
          <p:cNvPicPr>
            <a:picLocks noChangeAspect="1"/>
          </p:cNvPicPr>
          <p:nvPr/>
        </p:nvPicPr>
        <p:blipFill rotWithShape="1">
          <a:blip r:embed="rId3">
            <a:extLst>
              <a:ext uri="{28A0092B-C50C-407E-A947-70E740481C1C}">
                <a14:useLocalDpi xmlns:a14="http://schemas.microsoft.com/office/drawing/2010/main" val="0"/>
              </a:ext>
            </a:extLst>
          </a:blip>
          <a:srcRect l="42803" r="49733"/>
          <a:stretch/>
        </p:blipFill>
        <p:spPr>
          <a:xfrm>
            <a:off x="7818120" y="758952"/>
            <a:ext cx="3617432" cy="5330952"/>
          </a:xfrm>
          <a:prstGeom prst="rect">
            <a:avLst/>
          </a:prstGeom>
        </p:spPr>
      </p:pic>
      <p:pic>
        <p:nvPicPr>
          <p:cNvPr id="122" name="Picture 121" descr="A picture containing drawing&#10;&#10;Description automatically generated">
            <a:extLst>
              <a:ext uri="{FF2B5EF4-FFF2-40B4-BE49-F238E27FC236}">
                <a16:creationId xmlns:a16="http://schemas.microsoft.com/office/drawing/2014/main" id="{9032FC0B-EAEB-914B-BC37-30023488FBBC}"/>
              </a:ext>
            </a:extLst>
          </p:cNvPr>
          <p:cNvPicPr/>
          <p:nvPr/>
        </p:nvPicPr>
        <p:blipFill>
          <a:blip r:embed="rId4">
            <a:extLst>
              <a:ext uri="{28A0092B-C50C-407E-A947-70E740481C1C}">
                <a14:useLocalDpi xmlns:a14="http://schemas.microsoft.com/office/drawing/2010/main" val="0"/>
              </a:ext>
            </a:extLst>
          </a:blip>
          <a:stretch>
            <a:fillRect/>
          </a:stretch>
        </p:blipFill>
        <p:spPr>
          <a:xfrm>
            <a:off x="199707" y="187503"/>
            <a:ext cx="1757135" cy="35678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259C048-EE79-49CC-ADC7-014860C1D224}"/>
              </a:ext>
            </a:extLst>
          </p:cNvPr>
          <p:cNvPicPr/>
          <p:nvPr/>
        </p:nvPicPr>
        <p:blipFill>
          <a:blip r:embed="rId5">
            <a:extLst>
              <a:ext uri="{28A0092B-C50C-407E-A947-70E740481C1C}">
                <a14:useLocalDpi xmlns:a14="http://schemas.microsoft.com/office/drawing/2010/main" val="0"/>
              </a:ext>
            </a:extLst>
          </a:blip>
          <a:stretch>
            <a:fillRect/>
          </a:stretch>
        </p:blipFill>
        <p:spPr>
          <a:xfrm>
            <a:off x="10434865" y="0"/>
            <a:ext cx="1757135" cy="658585"/>
          </a:xfrm>
          <a:prstGeom prst="rect">
            <a:avLst/>
          </a:prstGeom>
        </p:spPr>
      </p:pic>
    </p:spTree>
    <p:extLst>
      <p:ext uri="{BB962C8B-B14F-4D97-AF65-F5344CB8AC3E}">
        <p14:creationId xmlns:p14="http://schemas.microsoft.com/office/powerpoint/2010/main" val="3374098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 name="Rectangle 18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Rectangle 18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5" name="Rectangle 184">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itle 18">
            <a:extLst>
              <a:ext uri="{FF2B5EF4-FFF2-40B4-BE49-F238E27FC236}">
                <a16:creationId xmlns:a16="http://schemas.microsoft.com/office/drawing/2014/main" id="{2575C8A5-3F60-4D40-924B-9446F12F7AB6}"/>
              </a:ext>
            </a:extLst>
          </p:cNvPr>
          <p:cNvSpPr>
            <a:spLocks noGrp="1"/>
          </p:cNvSpPr>
          <p:nvPr>
            <p:ph type="title"/>
          </p:nvPr>
        </p:nvSpPr>
        <p:spPr>
          <a:xfrm>
            <a:off x="5440202" y="919935"/>
            <a:ext cx="6451110" cy="1010465"/>
          </a:xfrm>
        </p:spPr>
        <p:txBody>
          <a:bodyPr vert="horz" lIns="91440" tIns="45720" rIns="91440" bIns="45720" rtlCol="0" anchor="ctr">
            <a:normAutofit/>
          </a:bodyPr>
          <a:lstStyle/>
          <a:p>
            <a:r>
              <a:rPr lang="en-US"/>
              <a:t>Learnings </a:t>
            </a:r>
          </a:p>
        </p:txBody>
      </p:sp>
      <p:sp>
        <p:nvSpPr>
          <p:cNvPr id="189" name="Rectangle 188">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E3B393DE-1EF2-E843-A781-89AA61F97F1C}"/>
              </a:ext>
            </a:extLst>
          </p:cNvPr>
          <p:cNvPicPr>
            <a:picLocks noChangeAspect="1"/>
          </p:cNvPicPr>
          <p:nvPr/>
        </p:nvPicPr>
        <p:blipFill rotWithShape="1">
          <a:blip r:embed="rId3">
            <a:extLst>
              <a:ext uri="{28A0092B-C50C-407E-A947-70E740481C1C}">
                <a14:useLocalDpi xmlns:a14="http://schemas.microsoft.com/office/drawing/2010/main" val="0"/>
              </a:ext>
            </a:extLst>
          </a:blip>
          <a:srcRect l="42803" r="49733"/>
          <a:stretch/>
        </p:blipFill>
        <p:spPr>
          <a:xfrm>
            <a:off x="941371" y="758953"/>
            <a:ext cx="3617086" cy="5330650"/>
          </a:xfrm>
          <a:prstGeom prst="rect">
            <a:avLst/>
          </a:prstGeom>
        </p:spPr>
      </p:pic>
      <p:sp>
        <p:nvSpPr>
          <p:cNvPr id="154" name="Content Placeholder 20">
            <a:extLst>
              <a:ext uri="{FF2B5EF4-FFF2-40B4-BE49-F238E27FC236}">
                <a16:creationId xmlns:a16="http://schemas.microsoft.com/office/drawing/2014/main" id="{A7228F90-40C6-AF41-A765-50D21AFFCE41}"/>
              </a:ext>
            </a:extLst>
          </p:cNvPr>
          <p:cNvSpPr>
            <a:spLocks noGrp="1"/>
          </p:cNvSpPr>
          <p:nvPr>
            <p:ph sz="half" idx="2"/>
          </p:nvPr>
        </p:nvSpPr>
        <p:spPr>
          <a:xfrm>
            <a:off x="5252135" y="1815493"/>
            <a:ext cx="6451109" cy="3801535"/>
          </a:xfrm>
        </p:spPr>
        <p:txBody>
          <a:bodyPr vert="horz" lIns="91440" tIns="45720" rIns="91440" bIns="45720" rtlCol="0" anchor="t">
            <a:normAutofit/>
          </a:bodyPr>
          <a:lstStyle/>
          <a:p>
            <a:pPr marL="457200" indent="-457200">
              <a:buClr>
                <a:schemeClr val="bg1"/>
              </a:buClr>
              <a:buSzPct val="120000"/>
              <a:buFont typeface="+mj-lt"/>
              <a:buAutoNum type="arabicPeriod" startAt="4"/>
            </a:pPr>
            <a:r>
              <a:rPr lang="en-US" sz="2200">
                <a:solidFill>
                  <a:schemeClr val="bg1"/>
                </a:solidFill>
              </a:rPr>
              <a:t> Discuss formulations at the project planning stage to ensure GEWE considerations; recommend adaptations to meet desired GEWE outcomes </a:t>
            </a:r>
            <a:endParaRPr lang="en-US">
              <a:solidFill>
                <a:schemeClr val="bg1"/>
              </a:solidFill>
            </a:endParaRPr>
          </a:p>
          <a:p>
            <a:pPr marL="514350" indent="-514350">
              <a:buClr>
                <a:schemeClr val="bg1"/>
              </a:buClr>
              <a:buSzPct val="120000"/>
              <a:buAutoNum type="arabicPeriod" startAt="4"/>
            </a:pPr>
            <a:endParaRPr lang="en-US" sz="2200"/>
          </a:p>
          <a:p>
            <a:pPr marL="457200" indent="-457200">
              <a:buClr>
                <a:schemeClr val="bg1"/>
              </a:buClr>
              <a:buSzPct val="120000"/>
              <a:buAutoNum type="arabicPeriod" startAt="4"/>
            </a:pPr>
            <a:r>
              <a:rPr lang="en-US" sz="2200">
                <a:solidFill>
                  <a:schemeClr val="bg1"/>
                </a:solidFill>
              </a:rPr>
              <a:t>Document joint reflection by writing up justification in a separate document </a:t>
            </a:r>
          </a:p>
          <a:p>
            <a:pPr marL="514350" indent="-514350">
              <a:buClr>
                <a:schemeClr val="bg1"/>
              </a:buClr>
              <a:buSzPct val="120000"/>
              <a:buAutoNum type="arabicPeriod" startAt="4"/>
            </a:pPr>
            <a:endParaRPr lang="en-US" sz="2200"/>
          </a:p>
          <a:p>
            <a:pPr marL="514350" indent="-514350">
              <a:buClr>
                <a:schemeClr val="bg1"/>
              </a:buClr>
              <a:buSzPct val="120000"/>
              <a:buAutoNum type="arabicPeriod" startAt="4"/>
            </a:pPr>
            <a:r>
              <a:rPr lang="en-US" sz="2200">
                <a:solidFill>
                  <a:schemeClr val="bg1"/>
                </a:solidFill>
              </a:rPr>
              <a:t>Adaptive approach: dialogue, collective effort and reflection</a:t>
            </a:r>
          </a:p>
          <a:p>
            <a:pPr marL="0" indent="0">
              <a:buNone/>
            </a:pPr>
            <a:endParaRPr lang="en-US">
              <a:solidFill>
                <a:srgbClr val="FFFFFF"/>
              </a:solidFill>
            </a:endParaRPr>
          </a:p>
        </p:txBody>
      </p:sp>
      <p:pic>
        <p:nvPicPr>
          <p:cNvPr id="122" name="Picture 121" descr="A picture containing drawing&#10;&#10;Description automatically generated">
            <a:extLst>
              <a:ext uri="{FF2B5EF4-FFF2-40B4-BE49-F238E27FC236}">
                <a16:creationId xmlns:a16="http://schemas.microsoft.com/office/drawing/2014/main" id="{9032FC0B-EAEB-914B-BC37-30023488FBBC}"/>
              </a:ext>
            </a:extLst>
          </p:cNvPr>
          <p:cNvPicPr/>
          <p:nvPr/>
        </p:nvPicPr>
        <p:blipFill>
          <a:blip r:embed="rId4">
            <a:extLst>
              <a:ext uri="{28A0092B-C50C-407E-A947-70E740481C1C}">
                <a14:useLocalDpi xmlns:a14="http://schemas.microsoft.com/office/drawing/2010/main" val="0"/>
              </a:ext>
            </a:extLst>
          </a:blip>
          <a:stretch>
            <a:fillRect/>
          </a:stretch>
        </p:blipFill>
        <p:spPr>
          <a:xfrm>
            <a:off x="199707" y="187503"/>
            <a:ext cx="1757135" cy="35678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259C048-EE79-49CC-ADC7-014860C1D224}"/>
              </a:ext>
            </a:extLst>
          </p:cNvPr>
          <p:cNvPicPr/>
          <p:nvPr/>
        </p:nvPicPr>
        <p:blipFill>
          <a:blip r:embed="rId5">
            <a:extLst>
              <a:ext uri="{28A0092B-C50C-407E-A947-70E740481C1C}">
                <a14:useLocalDpi xmlns:a14="http://schemas.microsoft.com/office/drawing/2010/main" val="0"/>
              </a:ext>
            </a:extLst>
          </a:blip>
          <a:stretch>
            <a:fillRect/>
          </a:stretch>
        </p:blipFill>
        <p:spPr>
          <a:xfrm>
            <a:off x="10434865" y="0"/>
            <a:ext cx="1757135" cy="658585"/>
          </a:xfrm>
          <a:prstGeom prst="rect">
            <a:avLst/>
          </a:prstGeom>
        </p:spPr>
      </p:pic>
    </p:spTree>
    <p:extLst>
      <p:ext uri="{BB962C8B-B14F-4D97-AF65-F5344CB8AC3E}">
        <p14:creationId xmlns:p14="http://schemas.microsoft.com/office/powerpoint/2010/main" val="382533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EE4E10-9005-C348-8283-8E6EDE5F5EE7}"/>
              </a:ext>
            </a:extLst>
          </p:cNvPr>
          <p:cNvSpPr>
            <a:spLocks noGrp="1"/>
          </p:cNvSpPr>
          <p:nvPr>
            <p:ph type="subTitle" idx="1"/>
          </p:nvPr>
        </p:nvSpPr>
        <p:spPr>
          <a:xfrm>
            <a:off x="598663" y="986176"/>
            <a:ext cx="7721566" cy="4690534"/>
          </a:xfrm>
        </p:spPr>
        <p:txBody>
          <a:bodyPr vert="horz" lIns="91440" tIns="45720" rIns="91440" bIns="45720" rtlCol="0" anchor="t">
            <a:normAutofit/>
          </a:bodyPr>
          <a:lstStyle/>
          <a:p>
            <a:pPr>
              <a:buClr>
                <a:schemeClr val="bg1"/>
              </a:buClr>
              <a:buSzPct val="120000"/>
            </a:pPr>
            <a:r>
              <a:rPr lang="en-US" sz="2400" b="1" u="sng">
                <a:solidFill>
                  <a:schemeClr val="bg1"/>
                </a:solidFill>
              </a:rPr>
              <a:t>Question prompts – we want to hear from you!</a:t>
            </a:r>
          </a:p>
          <a:p>
            <a:pPr>
              <a:buClr>
                <a:schemeClr val="bg1"/>
              </a:buClr>
              <a:buSzPct val="120000"/>
            </a:pPr>
            <a:endParaRPr lang="en-US" sz="800">
              <a:solidFill>
                <a:schemeClr val="bg1"/>
              </a:solidFill>
            </a:endParaRPr>
          </a:p>
          <a:p>
            <a:pPr marL="457200" indent="-457200">
              <a:buClr>
                <a:schemeClr val="bg1"/>
              </a:buClr>
              <a:buSzPct val="120000"/>
              <a:buFont typeface="Arial" panose="020B0604020202020204" pitchFamily="34" charset="0"/>
              <a:buChar char="•"/>
            </a:pPr>
            <a:r>
              <a:rPr lang="en-US">
                <a:solidFill>
                  <a:schemeClr val="bg1"/>
                </a:solidFill>
              </a:rPr>
              <a:t>For those who’ve worked on a UNCT Joint Work Plans (JWP), what’s been your experience applying UNCT GEM codes to Key Activities?</a:t>
            </a:r>
          </a:p>
          <a:p>
            <a:pPr>
              <a:buClr>
                <a:schemeClr val="bg1"/>
              </a:buClr>
              <a:buSzPct val="120000"/>
            </a:pPr>
            <a:endParaRPr lang="en-US" sz="800">
              <a:solidFill>
                <a:schemeClr val="bg1"/>
              </a:solidFill>
            </a:endParaRPr>
          </a:p>
          <a:p>
            <a:pPr marL="457200" indent="-457200">
              <a:buClr>
                <a:schemeClr val="bg1"/>
              </a:buClr>
              <a:buSzPct val="120000"/>
              <a:buFont typeface="Arial" panose="020B0604020202020204" pitchFamily="34" charset="0"/>
              <a:buChar char="•"/>
            </a:pPr>
            <a:r>
              <a:rPr lang="en-US">
                <a:solidFill>
                  <a:schemeClr val="bg1"/>
                </a:solidFill>
              </a:rPr>
              <a:t>For those who’ve not yet been involved in developing their UNCT’s JWP,  what opportunities/challenges do you foresee when applying the UNCT GEM?</a:t>
            </a:r>
          </a:p>
          <a:p>
            <a:pPr>
              <a:buClr>
                <a:schemeClr val="bg1"/>
              </a:buClr>
              <a:buSzPct val="120000"/>
            </a:pPr>
            <a:endParaRPr lang="en-US" sz="800">
              <a:solidFill>
                <a:schemeClr val="bg1"/>
              </a:solidFill>
            </a:endParaRPr>
          </a:p>
          <a:p>
            <a:pPr marL="457200" indent="-457200">
              <a:buClr>
                <a:schemeClr val="bg1"/>
              </a:buClr>
              <a:buSzPct val="120000"/>
              <a:buFont typeface="Arial" panose="020B0604020202020204" pitchFamily="34" charset="0"/>
              <a:buChar char="•"/>
            </a:pPr>
            <a:r>
              <a:rPr lang="en-US">
                <a:solidFill>
                  <a:schemeClr val="bg1"/>
                </a:solidFill>
              </a:rPr>
              <a:t>Has your UNCT taken any steps toward capturing trends and % budget allocations to GEWE – or setting a target? </a:t>
            </a:r>
          </a:p>
        </p:txBody>
      </p:sp>
      <p:pic>
        <p:nvPicPr>
          <p:cNvPr id="122" name="Picture 121" descr="A picture containing drawing&#10;&#10;Description automatically generated">
            <a:extLst>
              <a:ext uri="{FF2B5EF4-FFF2-40B4-BE49-F238E27FC236}">
                <a16:creationId xmlns:a16="http://schemas.microsoft.com/office/drawing/2014/main" id="{9032FC0B-EAEB-914B-BC37-30023488FBBC}"/>
              </a:ext>
            </a:extLst>
          </p:cNvPr>
          <p:cNvPicPr/>
          <p:nvPr/>
        </p:nvPicPr>
        <p:blipFill>
          <a:blip r:embed="rId3">
            <a:extLst>
              <a:ext uri="{28A0092B-C50C-407E-A947-70E740481C1C}">
                <a14:useLocalDpi xmlns:a14="http://schemas.microsoft.com/office/drawing/2010/main" val="0"/>
              </a:ext>
            </a:extLst>
          </a:blip>
          <a:stretch>
            <a:fillRect/>
          </a:stretch>
        </p:blipFill>
        <p:spPr>
          <a:xfrm>
            <a:off x="199707" y="187503"/>
            <a:ext cx="1757135" cy="356781"/>
          </a:xfrm>
          <a:prstGeom prst="rect">
            <a:avLst/>
          </a:prstGeom>
        </p:spPr>
      </p:pic>
      <p:pic>
        <p:nvPicPr>
          <p:cNvPr id="9" name="Picture 8">
            <a:extLst>
              <a:ext uri="{FF2B5EF4-FFF2-40B4-BE49-F238E27FC236}">
                <a16:creationId xmlns:a16="http://schemas.microsoft.com/office/drawing/2014/main" id="{E3B393DE-1EF2-E843-A781-89AA61F97F1C}"/>
              </a:ext>
            </a:extLst>
          </p:cNvPr>
          <p:cNvPicPr>
            <a:picLocks noChangeAspect="1"/>
          </p:cNvPicPr>
          <p:nvPr/>
        </p:nvPicPr>
        <p:blipFill rotWithShape="1">
          <a:blip r:embed="rId4">
            <a:extLst>
              <a:ext uri="{28A0092B-C50C-407E-A947-70E740481C1C}">
                <a14:useLocalDpi xmlns:a14="http://schemas.microsoft.com/office/drawing/2010/main" val="0"/>
              </a:ext>
            </a:extLst>
          </a:blip>
          <a:srcRect t="43351" b="6744"/>
          <a:stretch/>
        </p:blipFill>
        <p:spPr>
          <a:xfrm>
            <a:off x="-1790" y="6290626"/>
            <a:ext cx="12192000" cy="670787"/>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259C048-EE79-49CC-ADC7-014860C1D224}"/>
              </a:ext>
            </a:extLst>
          </p:cNvPr>
          <p:cNvPicPr/>
          <p:nvPr/>
        </p:nvPicPr>
        <p:blipFill>
          <a:blip r:embed="rId5">
            <a:extLst>
              <a:ext uri="{28A0092B-C50C-407E-A947-70E740481C1C}">
                <a14:useLocalDpi xmlns:a14="http://schemas.microsoft.com/office/drawing/2010/main" val="0"/>
              </a:ext>
            </a:extLst>
          </a:blip>
          <a:stretch>
            <a:fillRect/>
          </a:stretch>
        </p:blipFill>
        <p:spPr>
          <a:xfrm>
            <a:off x="9764486" y="103413"/>
            <a:ext cx="1757135" cy="658585"/>
          </a:xfrm>
          <a:prstGeom prst="rect">
            <a:avLst/>
          </a:prstGeom>
        </p:spPr>
      </p:pic>
      <p:sp>
        <p:nvSpPr>
          <p:cNvPr id="8" name="Subtitle 2">
            <a:extLst>
              <a:ext uri="{FF2B5EF4-FFF2-40B4-BE49-F238E27FC236}">
                <a16:creationId xmlns:a16="http://schemas.microsoft.com/office/drawing/2014/main" id="{06C30C52-693D-44D6-9FEA-62EB2B268D7F}"/>
              </a:ext>
            </a:extLst>
          </p:cNvPr>
          <p:cNvSpPr txBox="1">
            <a:spLocks/>
          </p:cNvSpPr>
          <p:nvPr/>
        </p:nvSpPr>
        <p:spPr>
          <a:xfrm>
            <a:off x="9377880" y="2381637"/>
            <a:ext cx="2761129" cy="23568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4000">
                <a:solidFill>
                  <a:schemeClr val="tx1"/>
                </a:solidFill>
              </a:rPr>
              <a:t>Discussion and</a:t>
            </a:r>
          </a:p>
          <a:p>
            <a:pPr algn="ctr"/>
            <a:r>
              <a:rPr lang="en-US" sz="4000">
                <a:solidFill>
                  <a:schemeClr val="tx1"/>
                </a:solidFill>
              </a:rPr>
              <a:t> Q&amp;A</a:t>
            </a:r>
          </a:p>
        </p:txBody>
      </p:sp>
    </p:spTree>
    <p:extLst>
      <p:ext uri="{BB962C8B-B14F-4D97-AF65-F5344CB8AC3E}">
        <p14:creationId xmlns:p14="http://schemas.microsoft.com/office/powerpoint/2010/main" val="448576400"/>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EAB0-116F-9A45-AF34-ECEA8B26D202}"/>
              </a:ext>
            </a:extLst>
          </p:cNvPr>
          <p:cNvSpPr>
            <a:spLocks noGrp="1"/>
          </p:cNvSpPr>
          <p:nvPr>
            <p:ph type="ctrTitle"/>
          </p:nvPr>
        </p:nvSpPr>
        <p:spPr>
          <a:xfrm>
            <a:off x="0" y="1686560"/>
            <a:ext cx="7884160" cy="4311904"/>
          </a:xfrm>
          <a:noFill/>
        </p:spPr>
        <p:txBody>
          <a:bodyPr anchor="ctr">
            <a:noAutofit/>
          </a:bodyPr>
          <a:lstStyle/>
          <a:p>
            <a:pPr algn="r"/>
            <a:r>
              <a:rPr lang="en-US"/>
              <a:t>Coding Key Activities</a:t>
            </a:r>
            <a:br>
              <a:rPr lang="en-US"/>
            </a:br>
            <a:r>
              <a:rPr lang="en-US"/>
              <a:t>in the Joint Work Plan</a:t>
            </a:r>
            <a:br>
              <a:rPr lang="en-US"/>
            </a:br>
            <a:r>
              <a:rPr lang="en-US"/>
              <a:t> using the UNCT GEM</a:t>
            </a:r>
            <a:br>
              <a:rPr lang="en-US" sz="4400"/>
            </a:br>
            <a:endParaRPr lang="en-US" sz="4400"/>
          </a:p>
        </p:txBody>
      </p:sp>
      <p:sp>
        <p:nvSpPr>
          <p:cNvPr id="3" name="Subtitle 2">
            <a:extLst>
              <a:ext uri="{FF2B5EF4-FFF2-40B4-BE49-F238E27FC236}">
                <a16:creationId xmlns:a16="http://schemas.microsoft.com/office/drawing/2014/main" id="{87EE4E10-9005-C348-8283-8E6EDE5F5EE7}"/>
              </a:ext>
            </a:extLst>
          </p:cNvPr>
          <p:cNvSpPr>
            <a:spLocks noGrp="1"/>
          </p:cNvSpPr>
          <p:nvPr>
            <p:ph type="subTitle" idx="1"/>
          </p:nvPr>
        </p:nvSpPr>
        <p:spPr>
          <a:xfrm>
            <a:off x="9491831" y="1307930"/>
            <a:ext cx="2520875" cy="4690534"/>
          </a:xfrm>
        </p:spPr>
        <p:txBody>
          <a:bodyPr vert="horz" lIns="91440" tIns="45720" rIns="91440" bIns="45720" rtlCol="0" anchor="ctr">
            <a:normAutofit/>
          </a:bodyPr>
          <a:lstStyle/>
          <a:p>
            <a:endParaRPr lang="en-US" sz="3600" b="1">
              <a:solidFill>
                <a:schemeClr val="tx1">
                  <a:lumMod val="75000"/>
                  <a:lumOff val="25000"/>
                </a:schemeClr>
              </a:solidFill>
            </a:endParaRPr>
          </a:p>
          <a:p>
            <a:r>
              <a:rPr lang="en-US" sz="3600" b="1">
                <a:solidFill>
                  <a:schemeClr val="tx1">
                    <a:lumMod val="75000"/>
                    <a:lumOff val="25000"/>
                  </a:schemeClr>
                </a:solidFill>
              </a:rPr>
              <a:t>Case study: Kyrgyzstan </a:t>
            </a:r>
          </a:p>
          <a:p>
            <a:endParaRPr lang="en-US" sz="3600" b="1">
              <a:solidFill>
                <a:schemeClr val="tx1">
                  <a:lumMod val="75000"/>
                  <a:lumOff val="25000"/>
                </a:schemeClr>
              </a:solidFill>
            </a:endParaRPr>
          </a:p>
        </p:txBody>
      </p:sp>
      <p:pic>
        <p:nvPicPr>
          <p:cNvPr id="122" name="Picture 121" descr="A picture containing drawing&#10;&#10;Description automatically generated">
            <a:extLst>
              <a:ext uri="{FF2B5EF4-FFF2-40B4-BE49-F238E27FC236}">
                <a16:creationId xmlns:a16="http://schemas.microsoft.com/office/drawing/2014/main" id="{9032FC0B-EAEB-914B-BC37-30023488FBBC}"/>
              </a:ext>
            </a:extLst>
          </p:cNvPr>
          <p:cNvPicPr/>
          <p:nvPr/>
        </p:nvPicPr>
        <p:blipFill>
          <a:blip r:embed="rId3">
            <a:extLst>
              <a:ext uri="{28A0092B-C50C-407E-A947-70E740481C1C}">
                <a14:useLocalDpi xmlns:a14="http://schemas.microsoft.com/office/drawing/2010/main" val="0"/>
              </a:ext>
            </a:extLst>
          </a:blip>
          <a:stretch>
            <a:fillRect/>
          </a:stretch>
        </p:blipFill>
        <p:spPr>
          <a:xfrm>
            <a:off x="199707" y="187503"/>
            <a:ext cx="1757135" cy="356781"/>
          </a:xfrm>
          <a:prstGeom prst="rect">
            <a:avLst/>
          </a:prstGeom>
        </p:spPr>
      </p:pic>
      <p:pic>
        <p:nvPicPr>
          <p:cNvPr id="9" name="Picture 8">
            <a:extLst>
              <a:ext uri="{FF2B5EF4-FFF2-40B4-BE49-F238E27FC236}">
                <a16:creationId xmlns:a16="http://schemas.microsoft.com/office/drawing/2014/main" id="{E3B393DE-1EF2-E843-A781-89AA61F97F1C}"/>
              </a:ext>
            </a:extLst>
          </p:cNvPr>
          <p:cNvPicPr>
            <a:picLocks noChangeAspect="1"/>
          </p:cNvPicPr>
          <p:nvPr/>
        </p:nvPicPr>
        <p:blipFill rotWithShape="1">
          <a:blip r:embed="rId4">
            <a:extLst>
              <a:ext uri="{28A0092B-C50C-407E-A947-70E740481C1C}">
                <a14:useLocalDpi xmlns:a14="http://schemas.microsoft.com/office/drawing/2010/main" val="0"/>
              </a:ext>
            </a:extLst>
          </a:blip>
          <a:srcRect t="43351" b="6744"/>
          <a:stretch/>
        </p:blipFill>
        <p:spPr>
          <a:xfrm>
            <a:off x="-1790" y="6290626"/>
            <a:ext cx="12192000" cy="670787"/>
          </a:xfrm>
          <a:prstGeom prst="rect">
            <a:avLst/>
          </a:prstGeom>
        </p:spPr>
      </p:pic>
    </p:spTree>
    <p:extLst>
      <p:ext uri="{BB962C8B-B14F-4D97-AF65-F5344CB8AC3E}">
        <p14:creationId xmlns:p14="http://schemas.microsoft.com/office/powerpoint/2010/main" val="163517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EAB0-116F-9A45-AF34-ECEA8B26D202}"/>
              </a:ext>
            </a:extLst>
          </p:cNvPr>
          <p:cNvSpPr>
            <a:spLocks noGrp="1"/>
          </p:cNvSpPr>
          <p:nvPr>
            <p:ph type="ctrTitle"/>
          </p:nvPr>
        </p:nvSpPr>
        <p:spPr>
          <a:xfrm>
            <a:off x="2265479" y="87007"/>
            <a:ext cx="5761832" cy="670787"/>
          </a:xfrm>
        </p:spPr>
        <p:txBody>
          <a:bodyPr anchor="ctr">
            <a:normAutofit fontScale="90000"/>
          </a:bodyPr>
          <a:lstStyle/>
          <a:p>
            <a:pPr algn="ctr"/>
            <a:r>
              <a:rPr lang="en-US" sz="6100">
                <a:solidFill>
                  <a:schemeClr val="tx1">
                    <a:lumMod val="75000"/>
                    <a:lumOff val="25000"/>
                  </a:schemeClr>
                </a:solidFill>
              </a:rPr>
              <a:t>Content</a:t>
            </a:r>
          </a:p>
        </p:txBody>
      </p:sp>
      <p:sp>
        <p:nvSpPr>
          <p:cNvPr id="3" name="Subtitle 2">
            <a:extLst>
              <a:ext uri="{FF2B5EF4-FFF2-40B4-BE49-F238E27FC236}">
                <a16:creationId xmlns:a16="http://schemas.microsoft.com/office/drawing/2014/main" id="{87EE4E10-9005-C348-8283-8E6EDE5F5EE7}"/>
              </a:ext>
            </a:extLst>
          </p:cNvPr>
          <p:cNvSpPr>
            <a:spLocks noGrp="1"/>
          </p:cNvSpPr>
          <p:nvPr>
            <p:ph type="subTitle" idx="1"/>
          </p:nvPr>
        </p:nvSpPr>
        <p:spPr>
          <a:xfrm>
            <a:off x="199707" y="1408101"/>
            <a:ext cx="8578532" cy="4094599"/>
          </a:xfrm>
        </p:spPr>
        <p:txBody>
          <a:bodyPr vert="horz" lIns="91440" tIns="45720" rIns="91440" bIns="45720" rtlCol="0" anchor="t">
            <a:normAutofit fontScale="92500" lnSpcReduction="20000"/>
          </a:bodyPr>
          <a:lstStyle/>
          <a:p>
            <a:pPr marL="571500" indent="-571500">
              <a:buClr>
                <a:schemeClr val="bg1"/>
              </a:buClr>
              <a:buSzPct val="120000"/>
              <a:buFont typeface="+mj-lt"/>
              <a:buAutoNum type="romanUcPeriod"/>
            </a:pPr>
            <a:r>
              <a:rPr lang="en-US" sz="2800">
                <a:solidFill>
                  <a:srgbClr val="FFFFFF"/>
                </a:solidFill>
              </a:rPr>
              <a:t>How UNCT members in Kyrgyzstan approached GEM coding at the Key Activity level </a:t>
            </a:r>
            <a:endParaRPr lang="en-US"/>
          </a:p>
          <a:p>
            <a:pPr>
              <a:buClr>
                <a:schemeClr val="bg1"/>
              </a:buClr>
              <a:buSzPct val="120000"/>
            </a:pPr>
            <a:endParaRPr lang="en-US" sz="1200">
              <a:solidFill>
                <a:srgbClr val="FFFFFF"/>
              </a:solidFill>
            </a:endParaRPr>
          </a:p>
          <a:p>
            <a:pPr marL="571500" indent="-571500">
              <a:buClr>
                <a:schemeClr val="bg1"/>
              </a:buClr>
              <a:buSzPct val="120000"/>
              <a:buFont typeface="+mj-lt"/>
              <a:buAutoNum type="romanUcPeriod" startAt="2"/>
            </a:pPr>
            <a:r>
              <a:rPr lang="en-US" sz="2800">
                <a:solidFill>
                  <a:srgbClr val="FFFFFF"/>
                </a:solidFill>
              </a:rPr>
              <a:t>What budget thresholds were established per GEM code in order to track financing for GEWE </a:t>
            </a:r>
          </a:p>
          <a:p>
            <a:pPr>
              <a:buClr>
                <a:schemeClr val="bg1"/>
              </a:buClr>
              <a:buSzPct val="120000"/>
            </a:pPr>
            <a:endParaRPr lang="en-US" sz="1200">
              <a:solidFill>
                <a:srgbClr val="FFFFFF"/>
              </a:solidFill>
            </a:endParaRPr>
          </a:p>
          <a:p>
            <a:pPr marL="571500" indent="-571500">
              <a:buClr>
                <a:schemeClr val="bg1"/>
              </a:buClr>
              <a:buSzPct val="120000"/>
              <a:buFont typeface="+mj-lt"/>
              <a:buAutoNum type="romanUcPeriod" startAt="3"/>
            </a:pPr>
            <a:r>
              <a:rPr lang="en-US" sz="2800">
                <a:solidFill>
                  <a:srgbClr val="FFFFFF"/>
                </a:solidFill>
              </a:rPr>
              <a:t>How UNCT members in Kyrgyzstan applied GEM code to a Key Activity and calculated financial allocations for GEWE  (through a joint UN project)</a:t>
            </a:r>
          </a:p>
          <a:p>
            <a:pPr>
              <a:buClr>
                <a:schemeClr val="bg1"/>
              </a:buClr>
              <a:buSzPct val="120000"/>
            </a:pPr>
            <a:endParaRPr lang="en-US" sz="2800">
              <a:solidFill>
                <a:srgbClr val="FFFFFF"/>
              </a:solidFill>
            </a:endParaRPr>
          </a:p>
          <a:p>
            <a:pPr marL="571500" indent="-571500">
              <a:buClr>
                <a:schemeClr val="bg1"/>
              </a:buClr>
              <a:buSzPct val="120000"/>
              <a:buFont typeface="+mj-lt"/>
              <a:buAutoNum type="romanUcPeriod" startAt="4"/>
            </a:pPr>
            <a:r>
              <a:rPr lang="en-US" sz="2800">
                <a:solidFill>
                  <a:srgbClr val="FFFFFF"/>
                </a:solidFill>
              </a:rPr>
              <a:t>What are the learnings from the Kyrgyzstan experience</a:t>
            </a:r>
          </a:p>
        </p:txBody>
      </p:sp>
      <p:pic>
        <p:nvPicPr>
          <p:cNvPr id="122" name="Picture 121" descr="A picture containing drawing&#10;&#10;Description automatically generated">
            <a:extLst>
              <a:ext uri="{FF2B5EF4-FFF2-40B4-BE49-F238E27FC236}">
                <a16:creationId xmlns:a16="http://schemas.microsoft.com/office/drawing/2014/main" id="{9032FC0B-EAEB-914B-BC37-30023488FBBC}"/>
              </a:ext>
            </a:extLst>
          </p:cNvPr>
          <p:cNvPicPr/>
          <p:nvPr/>
        </p:nvPicPr>
        <p:blipFill>
          <a:blip r:embed="rId3">
            <a:extLst>
              <a:ext uri="{28A0092B-C50C-407E-A947-70E740481C1C}">
                <a14:useLocalDpi xmlns:a14="http://schemas.microsoft.com/office/drawing/2010/main" val="0"/>
              </a:ext>
            </a:extLst>
          </a:blip>
          <a:stretch>
            <a:fillRect/>
          </a:stretch>
        </p:blipFill>
        <p:spPr>
          <a:xfrm>
            <a:off x="199707" y="187503"/>
            <a:ext cx="1757135" cy="356781"/>
          </a:xfrm>
          <a:prstGeom prst="rect">
            <a:avLst/>
          </a:prstGeom>
        </p:spPr>
      </p:pic>
      <p:pic>
        <p:nvPicPr>
          <p:cNvPr id="9" name="Picture 8">
            <a:extLst>
              <a:ext uri="{FF2B5EF4-FFF2-40B4-BE49-F238E27FC236}">
                <a16:creationId xmlns:a16="http://schemas.microsoft.com/office/drawing/2014/main" id="{E3B393DE-1EF2-E843-A781-89AA61F97F1C}"/>
              </a:ext>
            </a:extLst>
          </p:cNvPr>
          <p:cNvPicPr>
            <a:picLocks noChangeAspect="1"/>
          </p:cNvPicPr>
          <p:nvPr/>
        </p:nvPicPr>
        <p:blipFill rotWithShape="1">
          <a:blip r:embed="rId4">
            <a:extLst>
              <a:ext uri="{28A0092B-C50C-407E-A947-70E740481C1C}">
                <a14:useLocalDpi xmlns:a14="http://schemas.microsoft.com/office/drawing/2010/main" val="0"/>
              </a:ext>
            </a:extLst>
          </a:blip>
          <a:srcRect t="43351" b="6744"/>
          <a:stretch/>
        </p:blipFill>
        <p:spPr>
          <a:xfrm>
            <a:off x="-1790" y="6290626"/>
            <a:ext cx="12192000" cy="670787"/>
          </a:xfrm>
          <a:prstGeom prst="rect">
            <a:avLst/>
          </a:prstGeom>
        </p:spPr>
      </p:pic>
      <p:pic>
        <p:nvPicPr>
          <p:cNvPr id="7" name="Screen Shot 2018-11-05 at 11.06.54 PM.png" descr="Screen Shot 2018-11-05 at 11.06.54 PM.png">
            <a:extLst>
              <a:ext uri="{FF2B5EF4-FFF2-40B4-BE49-F238E27FC236}">
                <a16:creationId xmlns:a16="http://schemas.microsoft.com/office/drawing/2014/main" id="{2B803EE4-C6D4-4779-B392-F34CA97AC823}"/>
              </a:ext>
            </a:extLst>
          </p:cNvPr>
          <p:cNvPicPr>
            <a:picLocks noChangeAspect="1"/>
          </p:cNvPicPr>
          <p:nvPr/>
        </p:nvPicPr>
        <p:blipFill>
          <a:blip r:embed="rId5"/>
          <a:srcRect l="5063" t="10714" r="5063" b="10714"/>
          <a:stretch>
            <a:fillRect/>
          </a:stretch>
        </p:blipFill>
        <p:spPr>
          <a:xfrm>
            <a:off x="9286239" y="757794"/>
            <a:ext cx="2903971" cy="5155326"/>
          </a:xfrm>
          <a:prstGeom prst="rect">
            <a:avLst/>
          </a:prstGeom>
          <a:ln w="12700" cap="flat">
            <a:noFill/>
            <a:miter lim="400000"/>
          </a:ln>
          <a:effectLst/>
        </p:spPr>
      </p:pic>
    </p:spTree>
    <p:extLst>
      <p:ext uri="{BB962C8B-B14F-4D97-AF65-F5344CB8AC3E}">
        <p14:creationId xmlns:p14="http://schemas.microsoft.com/office/powerpoint/2010/main" val="133540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descr="A picture containing drawing&#10;&#10;Description automatically generated">
            <a:extLst>
              <a:ext uri="{FF2B5EF4-FFF2-40B4-BE49-F238E27FC236}">
                <a16:creationId xmlns:a16="http://schemas.microsoft.com/office/drawing/2014/main" id="{9032FC0B-EAEB-914B-BC37-30023488FBBC}"/>
              </a:ext>
            </a:extLst>
          </p:cNvPr>
          <p:cNvPicPr/>
          <p:nvPr/>
        </p:nvPicPr>
        <p:blipFill>
          <a:blip r:embed="rId3">
            <a:extLst>
              <a:ext uri="{28A0092B-C50C-407E-A947-70E740481C1C}">
                <a14:useLocalDpi xmlns:a14="http://schemas.microsoft.com/office/drawing/2010/main" val="0"/>
              </a:ext>
            </a:extLst>
          </a:blip>
          <a:stretch>
            <a:fillRect/>
          </a:stretch>
        </p:blipFill>
        <p:spPr>
          <a:xfrm>
            <a:off x="6821658" y="1556335"/>
            <a:ext cx="2853109" cy="536857"/>
          </a:xfrm>
          <a:prstGeom prst="rect">
            <a:avLst/>
          </a:prstGeom>
        </p:spPr>
      </p:pic>
      <p:pic>
        <p:nvPicPr>
          <p:cNvPr id="9" name="Picture 8">
            <a:extLst>
              <a:ext uri="{FF2B5EF4-FFF2-40B4-BE49-F238E27FC236}">
                <a16:creationId xmlns:a16="http://schemas.microsoft.com/office/drawing/2014/main" id="{E3B393DE-1EF2-E843-A781-89AA61F97F1C}"/>
              </a:ext>
            </a:extLst>
          </p:cNvPr>
          <p:cNvPicPr>
            <a:picLocks noChangeAspect="1"/>
          </p:cNvPicPr>
          <p:nvPr/>
        </p:nvPicPr>
        <p:blipFill rotWithShape="1">
          <a:blip r:embed="rId4">
            <a:extLst>
              <a:ext uri="{28A0092B-C50C-407E-A947-70E740481C1C}">
                <a14:useLocalDpi xmlns:a14="http://schemas.microsoft.com/office/drawing/2010/main" val="0"/>
              </a:ext>
            </a:extLst>
          </a:blip>
          <a:srcRect t="43351" b="6744"/>
          <a:stretch/>
        </p:blipFill>
        <p:spPr>
          <a:xfrm>
            <a:off x="-1790" y="6290626"/>
            <a:ext cx="12192000" cy="670787"/>
          </a:xfrm>
          <a:prstGeom prst="rect">
            <a:avLst/>
          </a:prstGeom>
        </p:spPr>
      </p:pic>
      <p:pic>
        <p:nvPicPr>
          <p:cNvPr id="7" name="Picture 2" descr="http://staging.undg.org/wp-content/uploads/2018/01/UNCT-SWAP-Scorecard-KR-Report-2017_Final-1-1.jpg">
            <a:extLst>
              <a:ext uri="{FF2B5EF4-FFF2-40B4-BE49-F238E27FC236}">
                <a16:creationId xmlns:a16="http://schemas.microsoft.com/office/drawing/2014/main" id="{21952C9B-DDFF-457A-BC90-26543AFFE7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8863"/>
          <a:stretch/>
        </p:blipFill>
        <p:spPr bwMode="auto">
          <a:xfrm>
            <a:off x="196234" y="314652"/>
            <a:ext cx="3863443" cy="3063174"/>
          </a:xfrm>
          <a:prstGeom prst="rect">
            <a:avLst/>
          </a:prstGeom>
          <a:noFill/>
          <a:extLst>
            <a:ext uri="{909E8E84-426E-40DD-AFC4-6F175D3DCCD1}">
              <a14:hiddenFill xmlns:a14="http://schemas.microsoft.com/office/drawing/2010/main">
                <a:solidFill>
                  <a:srgbClr val="FFFFFF"/>
                </a:solidFill>
              </a14:hiddenFill>
            </a:ext>
          </a:extLst>
        </p:spPr>
      </p:pic>
      <p:sp>
        <p:nvSpPr>
          <p:cNvPr id="8" name="Analysis: evidence-gathering through gender analysis of context and findings from summative evaluations and formative programme research;…">
            <a:extLst>
              <a:ext uri="{FF2B5EF4-FFF2-40B4-BE49-F238E27FC236}">
                <a16:creationId xmlns:a16="http://schemas.microsoft.com/office/drawing/2014/main" id="{880E2D35-2AB2-472A-9FD6-C9D34CAF5610}"/>
              </a:ext>
            </a:extLst>
          </p:cNvPr>
          <p:cNvSpPr txBox="1">
            <a:spLocks/>
          </p:cNvSpPr>
          <p:nvPr/>
        </p:nvSpPr>
        <p:spPr>
          <a:xfrm>
            <a:off x="300573" y="4321831"/>
            <a:ext cx="3654766" cy="886474"/>
          </a:xfrm>
          <a:prstGeom prst="rect">
            <a:avLst/>
          </a:prstGeom>
        </p:spPr>
        <p:txBody>
          <a:bodyPr>
            <a:noAutofit/>
          </a:bodyPr>
          <a:lst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sz="3400" b="0" i="0" u="none" strike="noStrike" cap="none" spc="0" baseline="0">
                <a:ln>
                  <a:noFill/>
                </a:ln>
                <a:solidFill>
                  <a:srgbClr val="838787"/>
                </a:solidFill>
                <a:uFillTx/>
                <a:latin typeface="Avenir Next Medium"/>
                <a:ea typeface="Avenir Next Medium"/>
                <a:cs typeface="Avenir Next Medium"/>
                <a:sym typeface="Avenir Next Medium"/>
              </a:defRPr>
            </a:lvl9pPr>
          </a:lstStyle>
          <a:p>
            <a:pPr marL="0" indent="0" defTabSz="519937" hangingPunct="1">
              <a:spcBef>
                <a:spcPts val="2400"/>
              </a:spcBef>
              <a:buClrTx/>
              <a:buSzPct val="100000"/>
              <a:buNone/>
              <a:defRPr sz="3026">
                <a:solidFill>
                  <a:srgbClr val="FFFFFF"/>
                </a:solidFill>
              </a:defRPr>
            </a:pPr>
            <a:r>
              <a:rPr lang="en-US" sz="2400">
                <a:solidFill>
                  <a:schemeClr val="tx1"/>
                </a:solidFill>
                <a:latin typeface="+mn-lt"/>
                <a:ea typeface="+mn-ea"/>
                <a:cs typeface="+mn-cs"/>
                <a:sym typeface="DIN Condensed"/>
              </a:rPr>
              <a:t>The score on financial resources - ‘missing minimum standards’ (2017)</a:t>
            </a:r>
          </a:p>
        </p:txBody>
      </p:sp>
      <p:sp>
        <p:nvSpPr>
          <p:cNvPr id="10" name="Rectangle 9">
            <a:extLst>
              <a:ext uri="{FF2B5EF4-FFF2-40B4-BE49-F238E27FC236}">
                <a16:creationId xmlns:a16="http://schemas.microsoft.com/office/drawing/2014/main" id="{736EFA5F-81E6-43AB-9D37-E12DCFEC9637}"/>
              </a:ext>
            </a:extLst>
          </p:cNvPr>
          <p:cNvSpPr/>
          <p:nvPr/>
        </p:nvSpPr>
        <p:spPr>
          <a:xfrm>
            <a:off x="4265046" y="4206831"/>
            <a:ext cx="2853109" cy="1938992"/>
          </a:xfrm>
          <a:prstGeom prst="rect">
            <a:avLst/>
          </a:prstGeom>
        </p:spPr>
        <p:txBody>
          <a:bodyPr wrap="square">
            <a:spAutoFit/>
          </a:bodyPr>
          <a:lstStyle/>
          <a:p>
            <a:pPr defTabSz="549148">
              <a:defRPr sz="5828">
                <a:solidFill>
                  <a:srgbClr val="FFFFFF"/>
                </a:solidFill>
              </a:defRPr>
            </a:pPr>
            <a:r>
              <a:rPr lang="en-US" sz="2400">
                <a:solidFill>
                  <a:schemeClr val="tx2">
                    <a:lumMod val="50000"/>
                  </a:schemeClr>
                </a:solidFill>
              </a:rPr>
              <a:t>Target of </a:t>
            </a:r>
            <a:r>
              <a:rPr lang="en-US" sz="2400">
                <a:solidFill>
                  <a:schemeClr val="tx2">
                    <a:lumMod val="50000"/>
                  </a:schemeClr>
                </a:solidFill>
                <a:sym typeface="Avenir Next Medium"/>
              </a:rPr>
              <a:t>gender-responsive peacebuilding investment 30% (2013-2018)</a:t>
            </a:r>
          </a:p>
        </p:txBody>
      </p:sp>
      <p:pic>
        <p:nvPicPr>
          <p:cNvPr id="11" name="Picture 2" descr="UN Peacebuilding Fund | UNICEF Chad">
            <a:extLst>
              <a:ext uri="{FF2B5EF4-FFF2-40B4-BE49-F238E27FC236}">
                <a16:creationId xmlns:a16="http://schemas.microsoft.com/office/drawing/2014/main" id="{9F73F090-3EA0-4BD2-B574-29F38ECB97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3008" y="532816"/>
            <a:ext cx="2198197" cy="26268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One UN Programme | United Nations in Pakistan">
            <a:extLst>
              <a:ext uri="{FF2B5EF4-FFF2-40B4-BE49-F238E27FC236}">
                <a16:creationId xmlns:a16="http://schemas.microsoft.com/office/drawing/2014/main" id="{4125C6A2-C60D-4E81-955C-B9F22D076C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5220" y="1043052"/>
            <a:ext cx="2182092" cy="185202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FE8E735-DAE7-4BA7-A77E-A2298A32A0B3}"/>
              </a:ext>
            </a:extLst>
          </p:cNvPr>
          <p:cNvSpPr/>
          <p:nvPr/>
        </p:nvSpPr>
        <p:spPr>
          <a:xfrm>
            <a:off x="7079017" y="4349146"/>
            <a:ext cx="2512781" cy="1200329"/>
          </a:xfrm>
          <a:prstGeom prst="rect">
            <a:avLst/>
          </a:prstGeom>
        </p:spPr>
        <p:txBody>
          <a:bodyPr wrap="square">
            <a:spAutoFit/>
          </a:bodyPr>
          <a:lstStyle/>
          <a:p>
            <a:pPr defTabSz="549148">
              <a:defRPr sz="5828">
                <a:solidFill>
                  <a:srgbClr val="FFFFFF"/>
                </a:solidFill>
              </a:defRPr>
            </a:pPr>
            <a:r>
              <a:rPr lang="en-US" sz="2400">
                <a:solidFill>
                  <a:schemeClr val="tx2">
                    <a:lumMod val="50000"/>
                  </a:schemeClr>
                </a:solidFill>
                <a:sym typeface="Avenir Next Medium"/>
              </a:rPr>
              <a:t>UNCT Kyrgyzstan joined UN INFO platform (2019)</a:t>
            </a:r>
          </a:p>
        </p:txBody>
      </p:sp>
      <p:sp>
        <p:nvSpPr>
          <p:cNvPr id="18" name="Rectangle 17">
            <a:extLst>
              <a:ext uri="{FF2B5EF4-FFF2-40B4-BE49-F238E27FC236}">
                <a16:creationId xmlns:a16="http://schemas.microsoft.com/office/drawing/2014/main" id="{4E8871A6-D997-4C9F-995D-712BAD280567}"/>
              </a:ext>
            </a:extLst>
          </p:cNvPr>
          <p:cNvSpPr/>
          <p:nvPr/>
        </p:nvSpPr>
        <p:spPr>
          <a:xfrm>
            <a:off x="10241833" y="4304512"/>
            <a:ext cx="1765462" cy="1200329"/>
          </a:xfrm>
          <a:prstGeom prst="rect">
            <a:avLst/>
          </a:prstGeom>
        </p:spPr>
        <p:txBody>
          <a:bodyPr wrap="square">
            <a:spAutoFit/>
          </a:bodyPr>
          <a:lstStyle/>
          <a:p>
            <a:pPr defTabSz="549148">
              <a:defRPr sz="5828">
                <a:solidFill>
                  <a:srgbClr val="FFFFFF"/>
                </a:solidFill>
              </a:defRPr>
            </a:pPr>
            <a:r>
              <a:rPr lang="en-US" sz="2400">
                <a:solidFill>
                  <a:schemeClr val="tx2">
                    <a:lumMod val="50000"/>
                  </a:schemeClr>
                </a:solidFill>
                <a:sym typeface="Avenir Next Medium"/>
              </a:rPr>
              <a:t>ONE UN reform (present)</a:t>
            </a:r>
          </a:p>
        </p:txBody>
      </p:sp>
      <p:graphicFrame>
        <p:nvGraphicFramePr>
          <p:cNvPr id="16" name="Diagram 15">
            <a:extLst>
              <a:ext uri="{FF2B5EF4-FFF2-40B4-BE49-F238E27FC236}">
                <a16:creationId xmlns:a16="http://schemas.microsoft.com/office/drawing/2014/main" id="{2CE635CC-A779-4462-B73D-FEF85ADAF72E}"/>
              </a:ext>
            </a:extLst>
          </p:cNvPr>
          <p:cNvGraphicFramePr/>
          <p:nvPr>
            <p:extLst>
              <p:ext uri="{D42A27DB-BD31-4B8C-83A1-F6EECF244321}">
                <p14:modId xmlns:p14="http://schemas.microsoft.com/office/powerpoint/2010/main" val="3237242638"/>
              </p:ext>
            </p:extLst>
          </p:nvPr>
        </p:nvGraphicFramePr>
        <p:xfrm>
          <a:off x="595739" y="3597540"/>
          <a:ext cx="11213321" cy="505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1129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EAB0-116F-9A45-AF34-ECEA8B26D202}"/>
              </a:ext>
            </a:extLst>
          </p:cNvPr>
          <p:cNvSpPr>
            <a:spLocks noGrp="1"/>
          </p:cNvSpPr>
          <p:nvPr>
            <p:ph type="title"/>
          </p:nvPr>
        </p:nvSpPr>
        <p:spPr/>
        <p:txBody>
          <a:bodyPr anchor="ctr">
            <a:noAutofit/>
          </a:bodyPr>
          <a:lstStyle/>
          <a:p>
            <a:br>
              <a:rPr lang="en-US" sz="2400"/>
            </a:br>
            <a:r>
              <a:rPr lang="en-US" sz="2400"/>
              <a:t>Key challenge was: </a:t>
            </a:r>
            <a:br>
              <a:rPr lang="en-US" sz="2400"/>
            </a:br>
            <a:br>
              <a:rPr lang="en-US" sz="2400"/>
            </a:br>
            <a:r>
              <a:rPr lang="en-US" sz="2400"/>
              <a:t>Agree on definition what legitimately can be counted towards GEWE expenditure </a:t>
            </a:r>
            <a:br>
              <a:rPr lang="en-US" sz="2400"/>
            </a:br>
            <a:br>
              <a:rPr lang="en-US" sz="2400"/>
            </a:br>
            <a:br>
              <a:rPr lang="en-US" sz="2400"/>
            </a:br>
            <a:r>
              <a:rPr lang="en-US" sz="2400"/>
              <a:t>and </a:t>
            </a:r>
            <a:br>
              <a:rPr lang="en-US" sz="2400"/>
            </a:br>
            <a:br>
              <a:rPr lang="en-US" sz="2400"/>
            </a:br>
            <a:br>
              <a:rPr lang="en-US" sz="2400"/>
            </a:br>
            <a:br>
              <a:rPr lang="en-US" sz="2400"/>
            </a:br>
            <a:br>
              <a:rPr lang="en-US" sz="2400"/>
            </a:br>
            <a:r>
              <a:rPr lang="en-US" sz="2400"/>
              <a:t>How to calculate? </a:t>
            </a:r>
            <a:br>
              <a:rPr lang="en-US" sz="2400"/>
            </a:br>
            <a:br>
              <a:rPr lang="en-US" sz="2400"/>
            </a:br>
            <a:endParaRPr lang="en-US" sz="2000">
              <a:solidFill>
                <a:schemeClr val="tx1">
                  <a:lumMod val="75000"/>
                  <a:lumOff val="25000"/>
                </a:schemeClr>
              </a:solidFill>
            </a:endParaRPr>
          </a:p>
        </p:txBody>
      </p:sp>
      <p:pic>
        <p:nvPicPr>
          <p:cNvPr id="122" name="Picture 121" descr="A picture containing drawing&#10;&#10;Description automatically generated">
            <a:extLst>
              <a:ext uri="{FF2B5EF4-FFF2-40B4-BE49-F238E27FC236}">
                <a16:creationId xmlns:a16="http://schemas.microsoft.com/office/drawing/2014/main" id="{9032FC0B-EAEB-914B-BC37-30023488FBBC}"/>
              </a:ext>
            </a:extLst>
          </p:cNvPr>
          <p:cNvPicPr/>
          <p:nvPr/>
        </p:nvPicPr>
        <p:blipFill>
          <a:blip r:embed="rId3">
            <a:extLst>
              <a:ext uri="{28A0092B-C50C-407E-A947-70E740481C1C}">
                <a14:useLocalDpi xmlns:a14="http://schemas.microsoft.com/office/drawing/2010/main" val="0"/>
              </a:ext>
            </a:extLst>
          </a:blip>
          <a:stretch>
            <a:fillRect/>
          </a:stretch>
        </p:blipFill>
        <p:spPr>
          <a:xfrm>
            <a:off x="199707" y="187503"/>
            <a:ext cx="1757135" cy="356781"/>
          </a:xfrm>
          <a:prstGeom prst="rect">
            <a:avLst/>
          </a:prstGeom>
        </p:spPr>
      </p:pic>
      <p:pic>
        <p:nvPicPr>
          <p:cNvPr id="9" name="Picture 8">
            <a:extLst>
              <a:ext uri="{FF2B5EF4-FFF2-40B4-BE49-F238E27FC236}">
                <a16:creationId xmlns:a16="http://schemas.microsoft.com/office/drawing/2014/main" id="{E3B393DE-1EF2-E843-A781-89AA61F97F1C}"/>
              </a:ext>
            </a:extLst>
          </p:cNvPr>
          <p:cNvPicPr>
            <a:picLocks noChangeAspect="1"/>
          </p:cNvPicPr>
          <p:nvPr/>
        </p:nvPicPr>
        <p:blipFill rotWithShape="1">
          <a:blip r:embed="rId4">
            <a:extLst>
              <a:ext uri="{28A0092B-C50C-407E-A947-70E740481C1C}">
                <a14:useLocalDpi xmlns:a14="http://schemas.microsoft.com/office/drawing/2010/main" val="0"/>
              </a:ext>
            </a:extLst>
          </a:blip>
          <a:srcRect t="43351" b="6744"/>
          <a:stretch/>
        </p:blipFill>
        <p:spPr>
          <a:xfrm>
            <a:off x="-1790" y="6290626"/>
            <a:ext cx="12192000" cy="670787"/>
          </a:xfrm>
          <a:prstGeom prst="rect">
            <a:avLst/>
          </a:prstGeom>
        </p:spPr>
      </p:pic>
      <p:graphicFrame>
        <p:nvGraphicFramePr>
          <p:cNvPr id="7" name="Table 6">
            <a:extLst>
              <a:ext uri="{FF2B5EF4-FFF2-40B4-BE49-F238E27FC236}">
                <a16:creationId xmlns:a16="http://schemas.microsoft.com/office/drawing/2014/main" id="{37D0505C-D8CD-4DC8-990B-1EC9A92762F2}"/>
              </a:ext>
            </a:extLst>
          </p:cNvPr>
          <p:cNvGraphicFramePr>
            <a:graphicFrameLocks noGrp="1"/>
          </p:cNvGraphicFramePr>
          <p:nvPr>
            <p:extLst>
              <p:ext uri="{D42A27DB-BD31-4B8C-83A1-F6EECF244321}">
                <p14:modId xmlns:p14="http://schemas.microsoft.com/office/powerpoint/2010/main" val="3123485716"/>
              </p:ext>
            </p:extLst>
          </p:nvPr>
        </p:nvGraphicFramePr>
        <p:xfrm>
          <a:off x="4475462" y="762192"/>
          <a:ext cx="6296170" cy="3882961"/>
        </p:xfrm>
        <a:graphic>
          <a:graphicData uri="http://schemas.openxmlformats.org/drawingml/2006/table">
            <a:tbl>
              <a:tblPr firstRow="1" firstCol="1" bandRow="1">
                <a:tableStyleId>{5940675A-B579-460E-94D1-54222C63F5DA}</a:tableStyleId>
              </a:tblPr>
              <a:tblGrid>
                <a:gridCol w="1127566">
                  <a:extLst>
                    <a:ext uri="{9D8B030D-6E8A-4147-A177-3AD203B41FA5}">
                      <a16:colId xmlns:a16="http://schemas.microsoft.com/office/drawing/2014/main" val="529739548"/>
                    </a:ext>
                  </a:extLst>
                </a:gridCol>
                <a:gridCol w="5168604">
                  <a:extLst>
                    <a:ext uri="{9D8B030D-6E8A-4147-A177-3AD203B41FA5}">
                      <a16:colId xmlns:a16="http://schemas.microsoft.com/office/drawing/2014/main" val="2542320800"/>
                    </a:ext>
                  </a:extLst>
                </a:gridCol>
              </a:tblGrid>
              <a:tr h="639390">
                <a:tc gridSpan="2">
                  <a:txBody>
                    <a:bodyPr/>
                    <a:lstStyle/>
                    <a:p>
                      <a:pPr marL="0" marR="0" algn="l">
                        <a:spcBef>
                          <a:spcPts val="0"/>
                        </a:spcBef>
                        <a:spcAft>
                          <a:spcPts val="0"/>
                        </a:spcAft>
                      </a:pPr>
                      <a:r>
                        <a:rPr lang="en-US" sz="2400">
                          <a:solidFill>
                            <a:schemeClr val="tx2">
                              <a:lumMod val="50000"/>
                            </a:schemeClr>
                          </a:solidFill>
                          <a:effectLst/>
                        </a:rPr>
                        <a:t>UNCT GEM Codes and Definitions</a:t>
                      </a:r>
                      <a:endParaRPr lang="en-US" sz="28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2869350055"/>
                  </a:ext>
                </a:extLst>
              </a:tr>
              <a:tr h="319885">
                <a:tc>
                  <a:txBody>
                    <a:bodyPr/>
                    <a:lstStyle/>
                    <a:p>
                      <a:pPr marL="0" marR="0" algn="l">
                        <a:spcBef>
                          <a:spcPts val="0"/>
                        </a:spcBef>
                        <a:spcAft>
                          <a:spcPts val="0"/>
                        </a:spcAft>
                      </a:pPr>
                      <a:r>
                        <a:rPr lang="en-US" sz="2000">
                          <a:solidFill>
                            <a:schemeClr val="tx2">
                              <a:lumMod val="50000"/>
                            </a:schemeClr>
                          </a:solidFill>
                          <a:effectLst/>
                        </a:rPr>
                        <a:t>Code</a:t>
                      </a:r>
                      <a:endParaRPr lang="en-US" sz="24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tc>
                  <a:txBody>
                    <a:bodyPr/>
                    <a:lstStyle/>
                    <a:p>
                      <a:pPr marL="0" marR="0" algn="l">
                        <a:spcBef>
                          <a:spcPts val="0"/>
                        </a:spcBef>
                        <a:spcAft>
                          <a:spcPts val="0"/>
                        </a:spcAft>
                      </a:pPr>
                      <a:r>
                        <a:rPr lang="en-US" sz="2000">
                          <a:solidFill>
                            <a:schemeClr val="tx2">
                              <a:lumMod val="50000"/>
                            </a:schemeClr>
                          </a:solidFill>
                          <a:effectLst/>
                        </a:rPr>
                        <a:t>Code Definition</a:t>
                      </a:r>
                      <a:endParaRPr lang="en-US" sz="24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lumMod val="75000"/>
                      </a:schemeClr>
                    </a:solidFill>
                  </a:tcPr>
                </a:tc>
                <a:extLst>
                  <a:ext uri="{0D108BD9-81ED-4DB2-BD59-A6C34878D82A}">
                    <a16:rowId xmlns:a16="http://schemas.microsoft.com/office/drawing/2014/main" val="4103041584"/>
                  </a:ext>
                </a:extLst>
              </a:tr>
              <a:tr h="822073">
                <a:tc>
                  <a:txBody>
                    <a:bodyPr/>
                    <a:lstStyle/>
                    <a:p>
                      <a:pPr marL="0" marR="0" algn="l">
                        <a:spcBef>
                          <a:spcPts val="0"/>
                        </a:spcBef>
                        <a:spcAft>
                          <a:spcPts val="0"/>
                        </a:spcAft>
                      </a:pPr>
                      <a:r>
                        <a:rPr lang="en-US" sz="2000">
                          <a:solidFill>
                            <a:schemeClr val="tx2">
                              <a:lumMod val="50000"/>
                            </a:schemeClr>
                          </a:solidFill>
                          <a:effectLst/>
                        </a:rPr>
                        <a:t>GEM-0</a:t>
                      </a:r>
                      <a:endParaRPr lang="en-US" sz="24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GB" sz="2000">
                          <a:solidFill>
                            <a:schemeClr val="tx2">
                              <a:lumMod val="50000"/>
                            </a:schemeClr>
                          </a:solidFill>
                          <a:effectLst/>
                        </a:rPr>
                        <a:t>The Key Activity is not expected to contribute to GEWE</a:t>
                      </a:r>
                      <a:endParaRPr lang="en-US" sz="24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7303022"/>
                  </a:ext>
                </a:extLst>
              </a:tr>
              <a:tr h="639770">
                <a:tc>
                  <a:txBody>
                    <a:bodyPr/>
                    <a:lstStyle/>
                    <a:p>
                      <a:pPr marL="0" marR="0" algn="l">
                        <a:spcBef>
                          <a:spcPts val="0"/>
                        </a:spcBef>
                        <a:spcAft>
                          <a:spcPts val="0"/>
                        </a:spcAft>
                      </a:pPr>
                      <a:r>
                        <a:rPr lang="en-US" sz="2000">
                          <a:solidFill>
                            <a:schemeClr val="tx2">
                              <a:lumMod val="50000"/>
                            </a:schemeClr>
                          </a:solidFill>
                          <a:effectLst/>
                        </a:rPr>
                        <a:t>GEM-1</a:t>
                      </a:r>
                      <a:endParaRPr lang="en-US" sz="24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GB" sz="2000">
                          <a:solidFill>
                            <a:schemeClr val="tx2">
                              <a:lumMod val="50000"/>
                            </a:schemeClr>
                          </a:solidFill>
                          <a:effectLst/>
                        </a:rPr>
                        <a:t>The Key Activity contributes to GEWE in a limited way</a:t>
                      </a:r>
                      <a:endParaRPr lang="en-US" sz="24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49778176"/>
                  </a:ext>
                </a:extLst>
              </a:tr>
              <a:tr h="822073">
                <a:tc>
                  <a:txBody>
                    <a:bodyPr/>
                    <a:lstStyle/>
                    <a:p>
                      <a:pPr marL="0" marR="0" algn="l">
                        <a:spcBef>
                          <a:spcPts val="0"/>
                        </a:spcBef>
                        <a:spcAft>
                          <a:spcPts val="0"/>
                        </a:spcAft>
                      </a:pPr>
                      <a:r>
                        <a:rPr lang="en-US" sz="2000">
                          <a:solidFill>
                            <a:schemeClr val="tx2">
                              <a:lumMod val="50000"/>
                            </a:schemeClr>
                          </a:solidFill>
                          <a:effectLst/>
                        </a:rPr>
                        <a:t>GEM-2</a:t>
                      </a:r>
                      <a:endParaRPr lang="en-US" sz="24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GB" sz="2000">
                          <a:solidFill>
                            <a:schemeClr val="tx2">
                              <a:lumMod val="50000"/>
                            </a:schemeClr>
                          </a:solidFill>
                          <a:effectLst/>
                        </a:rPr>
                        <a:t>GEWE is a significant objective of the Key Activity’s overall intent</a:t>
                      </a:r>
                      <a:endParaRPr lang="en-US" sz="24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1287138"/>
                  </a:ext>
                </a:extLst>
              </a:tr>
              <a:tr h="639770">
                <a:tc>
                  <a:txBody>
                    <a:bodyPr/>
                    <a:lstStyle/>
                    <a:p>
                      <a:pPr marL="0" marR="0" algn="l">
                        <a:spcBef>
                          <a:spcPts val="0"/>
                        </a:spcBef>
                        <a:spcAft>
                          <a:spcPts val="0"/>
                        </a:spcAft>
                      </a:pPr>
                      <a:r>
                        <a:rPr lang="en-US" sz="2000">
                          <a:solidFill>
                            <a:schemeClr val="tx2">
                              <a:lumMod val="50000"/>
                            </a:schemeClr>
                          </a:solidFill>
                          <a:effectLst/>
                        </a:rPr>
                        <a:t>GEM-3</a:t>
                      </a:r>
                      <a:endParaRPr lang="en-US" sz="24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GB" sz="2000">
                          <a:solidFill>
                            <a:schemeClr val="tx2">
                              <a:lumMod val="50000"/>
                            </a:schemeClr>
                          </a:solidFill>
                          <a:effectLst/>
                        </a:rPr>
                        <a:t>GEWE is the principal objective of the Key Activity</a:t>
                      </a:r>
                      <a:endParaRPr lang="en-US" sz="2400">
                        <a:solidFill>
                          <a:schemeClr val="tx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5710478"/>
                  </a:ext>
                </a:extLst>
              </a:tr>
            </a:tbl>
          </a:graphicData>
        </a:graphic>
      </p:graphicFrame>
      <p:sp>
        <p:nvSpPr>
          <p:cNvPr id="5" name="TextBox 4">
            <a:extLst>
              <a:ext uri="{FF2B5EF4-FFF2-40B4-BE49-F238E27FC236}">
                <a16:creationId xmlns:a16="http://schemas.microsoft.com/office/drawing/2014/main" id="{9F6B15E2-5F5A-4014-B68D-69541906B797}"/>
              </a:ext>
            </a:extLst>
          </p:cNvPr>
          <p:cNvSpPr txBox="1"/>
          <p:nvPr/>
        </p:nvSpPr>
        <p:spPr>
          <a:xfrm>
            <a:off x="4475462" y="4894023"/>
            <a:ext cx="6050166" cy="830997"/>
          </a:xfrm>
          <a:prstGeom prst="rect">
            <a:avLst/>
          </a:prstGeom>
          <a:noFill/>
        </p:spPr>
        <p:txBody>
          <a:bodyPr wrap="square" rtlCol="0">
            <a:spAutoFit/>
          </a:bodyPr>
          <a:lstStyle/>
          <a:p>
            <a:r>
              <a:rPr lang="en-US" sz="2400"/>
              <a:t>Methodology on Tracking Financing for GEWE in UN Programming</a:t>
            </a:r>
          </a:p>
        </p:txBody>
      </p:sp>
      <p:pic>
        <p:nvPicPr>
          <p:cNvPr id="12" name="Picture 11" descr="A picture containing drawing&#10;&#10;Description automatically generated">
            <a:extLst>
              <a:ext uri="{FF2B5EF4-FFF2-40B4-BE49-F238E27FC236}">
                <a16:creationId xmlns:a16="http://schemas.microsoft.com/office/drawing/2014/main" id="{57DB27DF-9D4C-4F99-9A51-4753B9B58B83}"/>
              </a:ext>
            </a:extLst>
          </p:cNvPr>
          <p:cNvPicPr/>
          <p:nvPr/>
        </p:nvPicPr>
        <p:blipFill>
          <a:blip r:embed="rId5">
            <a:extLst>
              <a:ext uri="{28A0092B-C50C-407E-A947-70E740481C1C}">
                <a14:useLocalDpi xmlns:a14="http://schemas.microsoft.com/office/drawing/2010/main" val="0"/>
              </a:ext>
            </a:extLst>
          </a:blip>
          <a:stretch>
            <a:fillRect/>
          </a:stretch>
        </p:blipFill>
        <p:spPr>
          <a:xfrm>
            <a:off x="10404566" y="36601"/>
            <a:ext cx="1757135" cy="585192"/>
          </a:xfrm>
          <a:prstGeom prst="rect">
            <a:avLst/>
          </a:prstGeom>
        </p:spPr>
      </p:pic>
    </p:spTree>
    <p:extLst>
      <p:ext uri="{BB962C8B-B14F-4D97-AF65-F5344CB8AC3E}">
        <p14:creationId xmlns:p14="http://schemas.microsoft.com/office/powerpoint/2010/main" val="321073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EAB0-116F-9A45-AF34-ECEA8B26D202}"/>
              </a:ext>
            </a:extLst>
          </p:cNvPr>
          <p:cNvSpPr>
            <a:spLocks noGrp="1"/>
          </p:cNvSpPr>
          <p:nvPr>
            <p:ph type="ctrTitle"/>
          </p:nvPr>
        </p:nvSpPr>
        <p:spPr>
          <a:xfrm>
            <a:off x="2265479" y="87007"/>
            <a:ext cx="5761832" cy="670787"/>
          </a:xfrm>
        </p:spPr>
        <p:txBody>
          <a:bodyPr anchor="ctr">
            <a:normAutofit fontScale="90000"/>
          </a:bodyPr>
          <a:lstStyle/>
          <a:p>
            <a:pPr algn="ctr"/>
            <a:r>
              <a:rPr lang="en-US" sz="6100">
                <a:solidFill>
                  <a:schemeClr val="tx1">
                    <a:lumMod val="75000"/>
                    <a:lumOff val="25000"/>
                  </a:schemeClr>
                </a:solidFill>
              </a:rPr>
              <a:t>4 elements</a:t>
            </a:r>
          </a:p>
        </p:txBody>
      </p:sp>
      <p:sp>
        <p:nvSpPr>
          <p:cNvPr id="3" name="Subtitle 2">
            <a:extLst>
              <a:ext uri="{FF2B5EF4-FFF2-40B4-BE49-F238E27FC236}">
                <a16:creationId xmlns:a16="http://schemas.microsoft.com/office/drawing/2014/main" id="{87EE4E10-9005-C348-8283-8E6EDE5F5EE7}"/>
              </a:ext>
            </a:extLst>
          </p:cNvPr>
          <p:cNvSpPr>
            <a:spLocks noGrp="1"/>
          </p:cNvSpPr>
          <p:nvPr>
            <p:ph type="subTitle" idx="1"/>
          </p:nvPr>
        </p:nvSpPr>
        <p:spPr>
          <a:xfrm>
            <a:off x="540392" y="772317"/>
            <a:ext cx="7721566" cy="4690534"/>
          </a:xfrm>
        </p:spPr>
        <p:txBody>
          <a:bodyPr vert="horz" lIns="91440" tIns="45720" rIns="91440" bIns="45720" rtlCol="0" anchor="t">
            <a:normAutofit lnSpcReduction="10000"/>
          </a:bodyPr>
          <a:lstStyle/>
          <a:p>
            <a:pPr marL="514350" indent="-514350">
              <a:buFont typeface="+mj-lt"/>
              <a:buAutoNum type="arabicPeriod"/>
            </a:pPr>
            <a:endParaRPr lang="en-US" sz="2800">
              <a:solidFill>
                <a:schemeClr val="tx1"/>
              </a:solidFill>
            </a:endParaRPr>
          </a:p>
          <a:p>
            <a:pPr marL="571500" indent="-571500">
              <a:buClr>
                <a:schemeClr val="bg1"/>
              </a:buClr>
              <a:buFont typeface="+mj-lt"/>
              <a:buAutoNum type="arabicPeriod"/>
            </a:pPr>
            <a:r>
              <a:rPr lang="en-US" sz="2800">
                <a:solidFill>
                  <a:schemeClr val="bg1"/>
                </a:solidFill>
              </a:rPr>
              <a:t>Key Activity/</a:t>
            </a:r>
            <a:r>
              <a:rPr lang="en-US" sz="2800" u="sng">
                <a:solidFill>
                  <a:schemeClr val="bg1"/>
                </a:solidFill>
              </a:rPr>
              <a:t>Project level </a:t>
            </a:r>
          </a:p>
          <a:p>
            <a:pPr marL="571500" indent="-571500">
              <a:buClr>
                <a:schemeClr val="bg1"/>
              </a:buClr>
              <a:buFont typeface="+mj-lt"/>
              <a:buAutoNum type="arabicPeriod"/>
            </a:pPr>
            <a:endParaRPr lang="en-US" sz="2800">
              <a:solidFill>
                <a:schemeClr val="bg1"/>
              </a:solidFill>
            </a:endParaRPr>
          </a:p>
          <a:p>
            <a:pPr marL="571500" indent="-571500">
              <a:buClr>
                <a:schemeClr val="bg1"/>
              </a:buClr>
              <a:buFont typeface="+mj-lt"/>
              <a:buAutoNum type="arabicPeriod"/>
            </a:pPr>
            <a:r>
              <a:rPr lang="en-US" sz="2800">
                <a:solidFill>
                  <a:schemeClr val="bg1"/>
                </a:solidFill>
              </a:rPr>
              <a:t>Results-based: GEM codes + GEWE </a:t>
            </a:r>
            <a:r>
              <a:rPr lang="en-US" sz="2800" u="sng">
                <a:solidFill>
                  <a:schemeClr val="bg1"/>
                </a:solidFill>
              </a:rPr>
              <a:t>results</a:t>
            </a:r>
          </a:p>
          <a:p>
            <a:pPr marL="571500" indent="-571500">
              <a:buClr>
                <a:schemeClr val="bg1"/>
              </a:buClr>
              <a:buFont typeface="+mj-lt"/>
              <a:buAutoNum type="arabicPeriod"/>
            </a:pPr>
            <a:endParaRPr lang="en-US" sz="2800">
              <a:solidFill>
                <a:schemeClr val="bg1"/>
              </a:solidFill>
            </a:endParaRPr>
          </a:p>
          <a:p>
            <a:pPr marL="571500" indent="-571500">
              <a:buClr>
                <a:schemeClr val="bg1"/>
              </a:buClr>
              <a:buFont typeface="+mj-lt"/>
              <a:buAutoNum type="arabicPeriod"/>
            </a:pPr>
            <a:r>
              <a:rPr lang="en-US" sz="2800" u="sng">
                <a:solidFill>
                  <a:schemeClr val="bg1"/>
                </a:solidFill>
              </a:rPr>
              <a:t>Budget thresholds per GEM code</a:t>
            </a:r>
            <a:r>
              <a:rPr lang="en-US" sz="2800">
                <a:solidFill>
                  <a:schemeClr val="bg1"/>
                </a:solidFill>
              </a:rPr>
              <a:t>: tracking financing for GEWE</a:t>
            </a:r>
          </a:p>
          <a:p>
            <a:pPr marL="571500" indent="-571500">
              <a:buClr>
                <a:schemeClr val="bg1"/>
              </a:buClr>
              <a:buFont typeface="+mj-lt"/>
              <a:buAutoNum type="arabicPeriod"/>
            </a:pPr>
            <a:endParaRPr lang="en-US" sz="2800">
              <a:solidFill>
                <a:schemeClr val="bg1"/>
              </a:solidFill>
            </a:endParaRPr>
          </a:p>
          <a:p>
            <a:pPr marL="571500" indent="-571500">
              <a:buClr>
                <a:schemeClr val="bg1"/>
              </a:buClr>
              <a:buFont typeface="+mj-lt"/>
              <a:buAutoNum type="arabicPeriod"/>
            </a:pPr>
            <a:r>
              <a:rPr lang="en-US" sz="2800" u="sng">
                <a:solidFill>
                  <a:schemeClr val="bg1"/>
                </a:solidFill>
              </a:rPr>
              <a:t>Project cycle: </a:t>
            </a:r>
            <a:r>
              <a:rPr lang="en-US" sz="2800">
                <a:solidFill>
                  <a:schemeClr val="bg1"/>
                </a:solidFill>
              </a:rPr>
              <a:t>planning, progress, actual (not just planed) GEM code/GEWE results + $$$ </a:t>
            </a:r>
          </a:p>
        </p:txBody>
      </p:sp>
      <p:pic>
        <p:nvPicPr>
          <p:cNvPr id="122" name="Picture 121" descr="A picture containing drawing&#10;&#10;Description automatically generated">
            <a:extLst>
              <a:ext uri="{FF2B5EF4-FFF2-40B4-BE49-F238E27FC236}">
                <a16:creationId xmlns:a16="http://schemas.microsoft.com/office/drawing/2014/main" id="{9032FC0B-EAEB-914B-BC37-30023488FBBC}"/>
              </a:ext>
            </a:extLst>
          </p:cNvPr>
          <p:cNvPicPr/>
          <p:nvPr/>
        </p:nvPicPr>
        <p:blipFill>
          <a:blip r:embed="rId3">
            <a:extLst>
              <a:ext uri="{28A0092B-C50C-407E-A947-70E740481C1C}">
                <a14:useLocalDpi xmlns:a14="http://schemas.microsoft.com/office/drawing/2010/main" val="0"/>
              </a:ext>
            </a:extLst>
          </a:blip>
          <a:stretch>
            <a:fillRect/>
          </a:stretch>
        </p:blipFill>
        <p:spPr>
          <a:xfrm>
            <a:off x="199707" y="187503"/>
            <a:ext cx="1757135" cy="356781"/>
          </a:xfrm>
          <a:prstGeom prst="rect">
            <a:avLst/>
          </a:prstGeom>
        </p:spPr>
      </p:pic>
      <p:pic>
        <p:nvPicPr>
          <p:cNvPr id="9" name="Picture 8">
            <a:extLst>
              <a:ext uri="{FF2B5EF4-FFF2-40B4-BE49-F238E27FC236}">
                <a16:creationId xmlns:a16="http://schemas.microsoft.com/office/drawing/2014/main" id="{E3B393DE-1EF2-E843-A781-89AA61F97F1C}"/>
              </a:ext>
            </a:extLst>
          </p:cNvPr>
          <p:cNvPicPr>
            <a:picLocks noChangeAspect="1"/>
          </p:cNvPicPr>
          <p:nvPr/>
        </p:nvPicPr>
        <p:blipFill rotWithShape="1">
          <a:blip r:embed="rId4">
            <a:extLst>
              <a:ext uri="{28A0092B-C50C-407E-A947-70E740481C1C}">
                <a14:useLocalDpi xmlns:a14="http://schemas.microsoft.com/office/drawing/2010/main" val="0"/>
              </a:ext>
            </a:extLst>
          </a:blip>
          <a:srcRect t="43351" b="6744"/>
          <a:stretch/>
        </p:blipFill>
        <p:spPr>
          <a:xfrm>
            <a:off x="-1790" y="6290626"/>
            <a:ext cx="12192000" cy="670787"/>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E259C048-EE79-49CC-ADC7-014860C1D224}"/>
              </a:ext>
            </a:extLst>
          </p:cNvPr>
          <p:cNvPicPr/>
          <p:nvPr/>
        </p:nvPicPr>
        <p:blipFill>
          <a:blip r:embed="rId5">
            <a:extLst>
              <a:ext uri="{28A0092B-C50C-407E-A947-70E740481C1C}">
                <a14:useLocalDpi xmlns:a14="http://schemas.microsoft.com/office/drawing/2010/main" val="0"/>
              </a:ext>
            </a:extLst>
          </a:blip>
          <a:stretch>
            <a:fillRect/>
          </a:stretch>
        </p:blipFill>
        <p:spPr>
          <a:xfrm>
            <a:off x="9764486" y="103413"/>
            <a:ext cx="1757135" cy="658585"/>
          </a:xfrm>
          <a:prstGeom prst="rect">
            <a:avLst/>
          </a:prstGeom>
        </p:spPr>
      </p:pic>
      <p:sp>
        <p:nvSpPr>
          <p:cNvPr id="8" name="Subtitle 2">
            <a:extLst>
              <a:ext uri="{FF2B5EF4-FFF2-40B4-BE49-F238E27FC236}">
                <a16:creationId xmlns:a16="http://schemas.microsoft.com/office/drawing/2014/main" id="{520C8EC9-3B0A-4BBF-826A-8E6511E1CE98}"/>
              </a:ext>
            </a:extLst>
          </p:cNvPr>
          <p:cNvSpPr txBox="1">
            <a:spLocks/>
          </p:cNvSpPr>
          <p:nvPr/>
        </p:nvSpPr>
        <p:spPr>
          <a:xfrm>
            <a:off x="9574305" y="1108217"/>
            <a:ext cx="2420667" cy="469053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800">
                <a:solidFill>
                  <a:schemeClr val="tx1"/>
                </a:solidFill>
              </a:rPr>
              <a:t>4 elements of </a:t>
            </a:r>
            <a:r>
              <a:rPr lang="en-US" sz="2800" b="1">
                <a:solidFill>
                  <a:schemeClr val="tx1"/>
                </a:solidFill>
              </a:rPr>
              <a:t>HOW</a:t>
            </a:r>
            <a:r>
              <a:rPr lang="en-US" sz="2800">
                <a:solidFill>
                  <a:schemeClr val="tx1"/>
                </a:solidFill>
              </a:rPr>
              <a:t> Kyrgyzstan piloted methodology:</a:t>
            </a:r>
          </a:p>
          <a:p>
            <a:pPr algn="ctr"/>
            <a:endParaRPr lang="en-US" sz="2800">
              <a:solidFill>
                <a:schemeClr val="tx1"/>
              </a:solidFill>
            </a:endParaRPr>
          </a:p>
          <a:p>
            <a:pPr algn="ctr"/>
            <a:r>
              <a:rPr lang="en-US" sz="2800">
                <a:solidFill>
                  <a:schemeClr val="tx1"/>
                </a:solidFill>
              </a:rPr>
              <a:t>GEM coding</a:t>
            </a:r>
          </a:p>
          <a:p>
            <a:pPr algn="ctr"/>
            <a:r>
              <a:rPr lang="en-US" sz="2800">
                <a:solidFill>
                  <a:schemeClr val="tx1"/>
                </a:solidFill>
              </a:rPr>
              <a:t>+</a:t>
            </a:r>
          </a:p>
          <a:p>
            <a:pPr algn="ctr"/>
            <a:r>
              <a:rPr lang="en-US" sz="2800">
                <a:solidFill>
                  <a:schemeClr val="tx1"/>
                </a:solidFill>
              </a:rPr>
              <a:t>$$$</a:t>
            </a:r>
          </a:p>
        </p:txBody>
      </p:sp>
    </p:spTree>
    <p:extLst>
      <p:ext uri="{BB962C8B-B14F-4D97-AF65-F5344CB8AC3E}">
        <p14:creationId xmlns:p14="http://schemas.microsoft.com/office/powerpoint/2010/main" val="112040206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A1376CAE-2C60-4284-BC6B-43784A0B27EA}"/>
              </a:ext>
            </a:extLst>
          </p:cNvPr>
          <p:cNvGraphicFramePr/>
          <p:nvPr>
            <p:extLst>
              <p:ext uri="{D42A27DB-BD31-4B8C-83A1-F6EECF244321}">
                <p14:modId xmlns:p14="http://schemas.microsoft.com/office/powerpoint/2010/main" val="3603211077"/>
              </p:ext>
            </p:extLst>
          </p:nvPr>
        </p:nvGraphicFramePr>
        <p:xfrm>
          <a:off x="2392114" y="121446"/>
          <a:ext cx="7618989" cy="6615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a:extLst>
              <a:ext uri="{FF2B5EF4-FFF2-40B4-BE49-F238E27FC236}">
                <a16:creationId xmlns:a16="http://schemas.microsoft.com/office/drawing/2014/main" id="{CB1EA36C-4A19-4384-BDAC-F566B2724AD8}"/>
              </a:ext>
            </a:extLst>
          </p:cNvPr>
          <p:cNvSpPr txBox="1">
            <a:spLocks/>
          </p:cNvSpPr>
          <p:nvPr/>
        </p:nvSpPr>
        <p:spPr>
          <a:xfrm>
            <a:off x="10011103" y="4909252"/>
            <a:ext cx="1822309" cy="168877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3200">
                <a:solidFill>
                  <a:schemeClr val="tx1"/>
                </a:solidFill>
              </a:rPr>
              <a:t>Results chain in JWP</a:t>
            </a:r>
          </a:p>
        </p:txBody>
      </p:sp>
      <p:sp>
        <p:nvSpPr>
          <p:cNvPr id="4" name="Title 1">
            <a:extLst>
              <a:ext uri="{FF2B5EF4-FFF2-40B4-BE49-F238E27FC236}">
                <a16:creationId xmlns:a16="http://schemas.microsoft.com/office/drawing/2014/main" id="{50CF366E-BAB0-4A7F-BD70-C0DBC9019EB3}"/>
              </a:ext>
            </a:extLst>
          </p:cNvPr>
          <p:cNvSpPr txBox="1">
            <a:spLocks/>
          </p:cNvSpPr>
          <p:nvPr/>
        </p:nvSpPr>
        <p:spPr>
          <a:xfrm>
            <a:off x="0" y="292428"/>
            <a:ext cx="2904565" cy="2172865"/>
          </a:xfrm>
          <a:prstGeom prst="rect">
            <a:avLst/>
          </a:prstGeom>
        </p:spPr>
        <p:txBody>
          <a:bodyPr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a:solidFill>
                  <a:srgbClr val="C00000"/>
                </a:solidFill>
              </a:rPr>
              <a:t>Element 1.</a:t>
            </a:r>
          </a:p>
          <a:p>
            <a:pPr algn="ctr"/>
            <a:r>
              <a:rPr lang="en-US" sz="3200">
                <a:solidFill>
                  <a:srgbClr val="C00000"/>
                </a:solidFill>
              </a:rPr>
              <a:t>Key Activity</a:t>
            </a:r>
          </a:p>
          <a:p>
            <a:pPr algn="ctr"/>
            <a:r>
              <a:rPr lang="en-US" sz="3200">
                <a:solidFill>
                  <a:srgbClr val="C00000"/>
                </a:solidFill>
              </a:rPr>
              <a:t>Or </a:t>
            </a:r>
          </a:p>
          <a:p>
            <a:pPr algn="ctr"/>
            <a:r>
              <a:rPr lang="en-US" sz="3200">
                <a:solidFill>
                  <a:srgbClr val="C00000"/>
                </a:solidFill>
              </a:rPr>
              <a:t>Project level</a:t>
            </a:r>
          </a:p>
        </p:txBody>
      </p:sp>
    </p:spTree>
    <p:extLst>
      <p:ext uri="{BB962C8B-B14F-4D97-AF65-F5344CB8AC3E}">
        <p14:creationId xmlns:p14="http://schemas.microsoft.com/office/powerpoint/2010/main" val="181842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7293B3-B0B9-4805-99B7-CB4014CB2B72}"/>
              </a:ext>
            </a:extLst>
          </p:cNvPr>
          <p:cNvPicPr>
            <a:picLocks noChangeAspect="1"/>
          </p:cNvPicPr>
          <p:nvPr/>
        </p:nvPicPr>
        <p:blipFill rotWithShape="1">
          <a:blip r:embed="rId2"/>
          <a:srcRect b="20509"/>
          <a:stretch/>
        </p:blipFill>
        <p:spPr>
          <a:xfrm>
            <a:off x="0" y="1158126"/>
            <a:ext cx="12192000" cy="5448868"/>
          </a:xfrm>
          <a:prstGeom prst="rect">
            <a:avLst/>
          </a:prstGeom>
        </p:spPr>
      </p:pic>
      <p:sp>
        <p:nvSpPr>
          <p:cNvPr id="5" name="Subtitle 2">
            <a:extLst>
              <a:ext uri="{FF2B5EF4-FFF2-40B4-BE49-F238E27FC236}">
                <a16:creationId xmlns:a16="http://schemas.microsoft.com/office/drawing/2014/main" id="{CAAC7EA9-89E6-44F0-848C-A0EF48391BE3}"/>
              </a:ext>
            </a:extLst>
          </p:cNvPr>
          <p:cNvSpPr txBox="1">
            <a:spLocks/>
          </p:cNvSpPr>
          <p:nvPr/>
        </p:nvSpPr>
        <p:spPr>
          <a:xfrm>
            <a:off x="1864658" y="421340"/>
            <a:ext cx="8211671" cy="98779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800">
                <a:solidFill>
                  <a:schemeClr val="tx1"/>
                </a:solidFill>
              </a:rPr>
              <a:t>Key Activity / Project level </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BEB37B18-0D79-4C34-A88F-B4AA83395155}"/>
                  </a:ext>
                </a:extLst>
              </p14:cNvPr>
              <p14:cNvContentPartPr/>
              <p14:nvPr/>
            </p14:nvContentPartPr>
            <p14:xfrm>
              <a:off x="10698703" y="5988074"/>
              <a:ext cx="1099440" cy="665280"/>
            </p14:xfrm>
          </p:contentPart>
        </mc:Choice>
        <mc:Fallback xmlns="">
          <p:pic>
            <p:nvPicPr>
              <p:cNvPr id="9" name="Ink 8">
                <a:extLst>
                  <a:ext uri="{FF2B5EF4-FFF2-40B4-BE49-F238E27FC236}">
                    <a16:creationId xmlns:a16="http://schemas.microsoft.com/office/drawing/2014/main" id="{BEB37B18-0D79-4C34-A88F-B4AA83395155}"/>
                  </a:ext>
                </a:extLst>
              </p:cNvPr>
              <p:cNvPicPr/>
              <p:nvPr/>
            </p:nvPicPr>
            <p:blipFill>
              <a:blip r:embed="rId4"/>
              <a:stretch>
                <a:fillRect/>
              </a:stretch>
            </p:blipFill>
            <p:spPr>
              <a:xfrm>
                <a:off x="10689703" y="5979074"/>
                <a:ext cx="111708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F8AE43A2-78DD-43C0-8E6F-C04A9CE42511}"/>
                  </a:ext>
                </a:extLst>
              </p14:cNvPr>
              <p14:cNvContentPartPr/>
              <p14:nvPr/>
            </p14:nvContentPartPr>
            <p14:xfrm>
              <a:off x="52489" y="5825287"/>
              <a:ext cx="5327640" cy="954000"/>
            </p14:xfrm>
          </p:contentPart>
        </mc:Choice>
        <mc:Fallback xmlns="">
          <p:pic>
            <p:nvPicPr>
              <p:cNvPr id="10" name="Ink 9">
                <a:extLst>
                  <a:ext uri="{FF2B5EF4-FFF2-40B4-BE49-F238E27FC236}">
                    <a16:creationId xmlns:a16="http://schemas.microsoft.com/office/drawing/2014/main" id="{F8AE43A2-78DD-43C0-8E6F-C04A9CE42511}"/>
                  </a:ext>
                </a:extLst>
              </p:cNvPr>
              <p:cNvPicPr/>
              <p:nvPr/>
            </p:nvPicPr>
            <p:blipFill>
              <a:blip r:embed="rId6"/>
              <a:stretch>
                <a:fillRect/>
              </a:stretch>
            </p:blipFill>
            <p:spPr>
              <a:xfrm>
                <a:off x="43489" y="5816287"/>
                <a:ext cx="5345280" cy="971640"/>
              </a:xfrm>
              <a:prstGeom prst="rect">
                <a:avLst/>
              </a:prstGeom>
            </p:spPr>
          </p:pic>
        </mc:Fallback>
      </mc:AlternateContent>
    </p:spTree>
    <p:extLst>
      <p:ext uri="{BB962C8B-B14F-4D97-AF65-F5344CB8AC3E}">
        <p14:creationId xmlns:p14="http://schemas.microsoft.com/office/powerpoint/2010/main" val="285279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A1376CAE-2C60-4284-BC6B-43784A0B27EA}"/>
              </a:ext>
            </a:extLst>
          </p:cNvPr>
          <p:cNvGraphicFramePr/>
          <p:nvPr>
            <p:extLst>
              <p:ext uri="{D42A27DB-BD31-4B8C-83A1-F6EECF244321}">
                <p14:modId xmlns:p14="http://schemas.microsoft.com/office/powerpoint/2010/main" val="1874831790"/>
              </p:ext>
            </p:extLst>
          </p:nvPr>
        </p:nvGraphicFramePr>
        <p:xfrm>
          <a:off x="419879" y="121446"/>
          <a:ext cx="7618989" cy="6615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a:extLst>
              <a:ext uri="{FF2B5EF4-FFF2-40B4-BE49-F238E27FC236}">
                <a16:creationId xmlns:a16="http://schemas.microsoft.com/office/drawing/2014/main" id="{977CF72F-31F1-4193-9D9A-AC9F060BB6B0}"/>
              </a:ext>
            </a:extLst>
          </p:cNvPr>
          <p:cNvSpPr txBox="1">
            <a:spLocks/>
          </p:cNvSpPr>
          <p:nvPr/>
        </p:nvSpPr>
        <p:spPr>
          <a:xfrm>
            <a:off x="7816213" y="648238"/>
            <a:ext cx="4153132" cy="168877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3200">
                <a:solidFill>
                  <a:schemeClr val="tx1"/>
                </a:solidFill>
              </a:rPr>
              <a:t>Results chain</a:t>
            </a:r>
          </a:p>
          <a:p>
            <a:pPr algn="ctr"/>
            <a:r>
              <a:rPr lang="en-US" sz="3200">
                <a:solidFill>
                  <a:schemeClr val="tx1"/>
                </a:solidFill>
              </a:rPr>
              <a:t>in Key Activity/Project</a:t>
            </a:r>
          </a:p>
        </p:txBody>
      </p:sp>
      <p:graphicFrame>
        <p:nvGraphicFramePr>
          <p:cNvPr id="4" name="Diagram 3">
            <a:extLst>
              <a:ext uri="{FF2B5EF4-FFF2-40B4-BE49-F238E27FC236}">
                <a16:creationId xmlns:a16="http://schemas.microsoft.com/office/drawing/2014/main" id="{8EA55849-E266-4336-91D8-8F764303C550}"/>
              </a:ext>
            </a:extLst>
          </p:cNvPr>
          <p:cNvGraphicFramePr/>
          <p:nvPr>
            <p:extLst>
              <p:ext uri="{D42A27DB-BD31-4B8C-83A1-F6EECF244321}">
                <p14:modId xmlns:p14="http://schemas.microsoft.com/office/powerpoint/2010/main" val="2874358771"/>
              </p:ext>
            </p:extLst>
          </p:nvPr>
        </p:nvGraphicFramePr>
        <p:xfrm>
          <a:off x="8634473" y="1912888"/>
          <a:ext cx="3137648" cy="40396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89217742"/>
      </p:ext>
    </p:extLst>
  </p:cSld>
  <p:clrMapOvr>
    <a:masterClrMapping/>
  </p:clrMapOvr>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822087F349D9409242F8C6F7905E67" ma:contentTypeVersion="4" ma:contentTypeDescription="Create a new document." ma:contentTypeScope="" ma:versionID="10a7d480ca158e7175b817e2c5a04f04">
  <xsd:schema xmlns:xsd="http://www.w3.org/2001/XMLSchema" xmlns:xs="http://www.w3.org/2001/XMLSchema" xmlns:p="http://schemas.microsoft.com/office/2006/metadata/properties" xmlns:ns2="2eef8ca7-974d-472d-b2c7-9e15019fc533" targetNamespace="http://schemas.microsoft.com/office/2006/metadata/properties" ma:root="true" ma:fieldsID="75b63116c6ce2a520da88e8060e54c8e" ns2:_="">
    <xsd:import namespace="2eef8ca7-974d-472d-b2c7-9e15019fc5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f8ca7-974d-472d-b2c7-9e15019fc5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4592AE-934A-49DC-B0DE-EE6C8C8BE2D3}">
  <ds:schemaRefs>
    <ds:schemaRef ds:uri="http://schemas.microsoft.com/sharepoint/v3/contenttype/forms"/>
  </ds:schemaRefs>
</ds:datastoreItem>
</file>

<file path=customXml/itemProps2.xml><?xml version="1.0" encoding="utf-8"?>
<ds:datastoreItem xmlns:ds="http://schemas.openxmlformats.org/officeDocument/2006/customXml" ds:itemID="{A12B8730-4E22-49A0-BA47-725B16CE2716}">
  <ds:schemaRefs>
    <ds:schemaRef ds:uri="2eef8ca7-974d-472d-b2c7-9e15019fc5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2DC58A3-AE8B-467B-A3BA-BEECA47430D6}">
  <ds:schemaRefs>
    <ds:schemaRef ds:uri="2eef8ca7-974d-472d-b2c7-9e15019fc5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1724</Words>
  <Application>Microsoft Office PowerPoint</Application>
  <PresentationFormat>Widescreen</PresentationFormat>
  <Paragraphs>190</Paragraphs>
  <Slides>19</Slides>
  <Notes>17</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Avenir Next</vt:lpstr>
      <vt:lpstr>Calibri</vt:lpstr>
      <vt:lpstr>Corbel</vt:lpstr>
      <vt:lpstr>DIN Alternate</vt:lpstr>
      <vt:lpstr>Forte</vt:lpstr>
      <vt:lpstr>Helvetica</vt:lpstr>
      <vt:lpstr>Helvetica Neue</vt:lpstr>
      <vt:lpstr>Wingdings 2</vt:lpstr>
      <vt:lpstr>Frame</vt:lpstr>
      <vt:lpstr>PowerPoint Presentation</vt:lpstr>
      <vt:lpstr>Coding Key Activities in the Joint Work Plan  using the UNCT GEM </vt:lpstr>
      <vt:lpstr>Content</vt:lpstr>
      <vt:lpstr>PowerPoint Presentation</vt:lpstr>
      <vt:lpstr> Key challenge was:   Agree on definition what legitimately can be counted towards GEWE expenditure    and      How to calculate?   </vt:lpstr>
      <vt:lpstr>4 elements</vt:lpstr>
      <vt:lpstr>PowerPoint Presentation</vt:lpstr>
      <vt:lpstr>PowerPoint Presentation</vt:lpstr>
      <vt:lpstr>PowerPoint Presentation</vt:lpstr>
      <vt:lpstr>PowerPoint Presentation</vt:lpstr>
      <vt:lpstr>PowerPoint Presentation</vt:lpstr>
      <vt:lpstr>Monitoring GEM codes + tracking $$$:  planned progress &amp; actual</vt:lpstr>
      <vt:lpstr>Piloting the methodology on tracking financing for GEWE in GPI project (gender promotion initiative)</vt:lpstr>
      <vt:lpstr>Quick poll!</vt:lpstr>
      <vt:lpstr>PowerPoint Presentation</vt:lpstr>
      <vt:lpstr>PowerPoint Presentation</vt:lpstr>
      <vt:lpstr>Learnings from the Kyrgyzstan experience</vt:lpstr>
      <vt:lpstr>Learnings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Coding Key Activities in the Joint Work Plan  using the UNCT GEM </dc:title>
  <dc:creator>Katy Pullen</dc:creator>
  <cp:lastModifiedBy>Denise Laaveri</cp:lastModifiedBy>
  <cp:revision>6</cp:revision>
  <dcterms:created xsi:type="dcterms:W3CDTF">2020-08-10T08:16:46Z</dcterms:created>
  <dcterms:modified xsi:type="dcterms:W3CDTF">2021-09-28T03:14:01Z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0x010100AD822087F349D9409242F8C6F7905E67</vt:lpwstr>
  </property>
</Properties>
</file>