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9" r:id="rId2"/>
    <p:sldId id="273" r:id="rId3"/>
    <p:sldId id="274" r:id="rId4"/>
    <p:sldId id="349" r:id="rId5"/>
    <p:sldId id="351" r:id="rId6"/>
    <p:sldId id="357" r:id="rId7"/>
    <p:sldId id="358" r:id="rId8"/>
    <p:sldId id="359" r:id="rId9"/>
    <p:sldId id="360" r:id="rId10"/>
    <p:sldId id="352" r:id="rId11"/>
    <p:sldId id="361" r:id="rId12"/>
    <p:sldId id="362" r:id="rId13"/>
    <p:sldId id="363" r:id="rId14"/>
    <p:sldId id="364" r:id="rId15"/>
    <p:sldId id="365" r:id="rId16"/>
    <p:sldId id="366" r:id="rId17"/>
    <p:sldId id="367" r:id="rId18"/>
    <p:sldId id="368" r:id="rId19"/>
    <p:sldId id="369" r:id="rId20"/>
    <p:sldId id="370" r:id="rId21"/>
    <p:sldId id="371" r:id="rId22"/>
    <p:sldId id="372" r:id="rId23"/>
    <p:sldId id="428" r:id="rId24"/>
    <p:sldId id="374" r:id="rId25"/>
    <p:sldId id="376" r:id="rId26"/>
    <p:sldId id="355" r:id="rId27"/>
    <p:sldId id="379" r:id="rId28"/>
    <p:sldId id="380" r:id="rId29"/>
    <p:sldId id="381" r:id="rId30"/>
    <p:sldId id="382" r:id="rId31"/>
    <p:sldId id="383" r:id="rId32"/>
    <p:sldId id="384" r:id="rId33"/>
    <p:sldId id="385" r:id="rId34"/>
    <p:sldId id="386" r:id="rId35"/>
    <p:sldId id="387" r:id="rId36"/>
    <p:sldId id="388" r:id="rId37"/>
    <p:sldId id="390" r:id="rId38"/>
    <p:sldId id="429"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 id="419" r:id="rId66"/>
    <p:sldId id="420" r:id="rId67"/>
    <p:sldId id="421" r:id="rId68"/>
    <p:sldId id="422" r:id="rId69"/>
    <p:sldId id="423" r:id="rId70"/>
    <p:sldId id="424" r:id="rId71"/>
    <p:sldId id="425" r:id="rId72"/>
    <p:sldId id="42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06" userDrawn="1">
          <p15:clr>
            <a:srgbClr val="A4A3A4"/>
          </p15:clr>
        </p15:guide>
        <p15:guide id="3" pos="7151" userDrawn="1">
          <p15:clr>
            <a:srgbClr val="A4A3A4"/>
          </p15:clr>
        </p15:guide>
        <p15:guide id="4" orient="horz" pos="1502" userDrawn="1">
          <p15:clr>
            <a:srgbClr val="A4A3A4"/>
          </p15:clr>
        </p15:guide>
        <p15:guide id="6" orient="horz" pos="3226" userDrawn="1">
          <p15:clr>
            <a:srgbClr val="A4A3A4"/>
          </p15:clr>
        </p15:guide>
        <p15:guide id="7" orient="horz" pos="1139" userDrawn="1">
          <p15:clr>
            <a:srgbClr val="A4A3A4"/>
          </p15:clr>
        </p15:guide>
        <p15:guide id="8" orient="horz" pos="16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 Davis" initials="LD" lastIdx="35" clrIdx="0">
    <p:extLst>
      <p:ext uri="{19B8F6BF-5375-455C-9EA6-DF929625EA0E}">
        <p15:presenceInfo xmlns:p15="http://schemas.microsoft.com/office/powerpoint/2012/main" userId="S::lesli.davis@unwomen.org::99ff7988-df97-413a-a699-ea7c63d87060" providerId="AD"/>
      </p:ext>
    </p:extLst>
  </p:cmAuthor>
  <p:cmAuthor id="2" name="Ryce CHANCHAI" initials="RC" lastIdx="6" clrIdx="1">
    <p:extLst>
      <p:ext uri="{19B8F6BF-5375-455C-9EA6-DF929625EA0E}">
        <p15:presenceInfo xmlns:p15="http://schemas.microsoft.com/office/powerpoint/2012/main" userId="S::ruangkhao.chanchai@unwomen.org::ad689895-9824-480a-8805-b696ea62168e" providerId="AD"/>
      </p:ext>
    </p:extLst>
  </p:cmAuthor>
  <p:cmAuthor id="3" name="Sarah Teitt" initials="ST" lastIdx="6" clrIdx="2">
    <p:extLst>
      <p:ext uri="{19B8F6BF-5375-455C-9EA6-DF929625EA0E}">
        <p15:presenceInfo xmlns:p15="http://schemas.microsoft.com/office/powerpoint/2012/main" userId="Sarah Teitt" providerId="None"/>
      </p:ext>
    </p:extLst>
  </p:cmAuthor>
  <p:cmAuthor id="4" name="Michelle Dunn" initials="MD" lastIdx="1" clrIdx="3">
    <p:extLst>
      <p:ext uri="{19B8F6BF-5375-455C-9EA6-DF929625EA0E}">
        <p15:presenceInfo xmlns:p15="http://schemas.microsoft.com/office/powerpoint/2012/main" userId="KaNsLRYYg4cM9vQXZq7LKMnzfeTfThvtIXITeHDOhI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ACC0"/>
    <a:srgbClr val="C59201"/>
    <a:srgbClr val="82A8AB"/>
    <a:srgbClr val="047A7B"/>
    <a:srgbClr val="0D0D0D"/>
    <a:srgbClr val="000000"/>
    <a:srgbClr val="2EACC0"/>
    <a:srgbClr val="21AAC0"/>
    <a:srgbClr val="009DD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65" autoAdjust="0"/>
    <p:restoredTop sz="75769"/>
  </p:normalViewPr>
  <p:slideViewPr>
    <p:cSldViewPr snapToGrid="0">
      <p:cViewPr varScale="1">
        <p:scale>
          <a:sx n="65" d="100"/>
          <a:sy n="65" d="100"/>
        </p:scale>
        <p:origin x="2152" y="200"/>
      </p:cViewPr>
      <p:guideLst>
        <p:guide orient="horz" pos="2160"/>
        <p:guide pos="506"/>
        <p:guide pos="7151"/>
        <p:guide orient="horz" pos="1502"/>
        <p:guide orient="horz" pos="3226"/>
        <p:guide orient="horz" pos="1139"/>
        <p:guide orient="horz" pos="16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2C695-4340-5843-BF82-B0BC305E3056}" type="datetimeFigureOut">
              <a:rPr lang="it-IT" smtClean="0"/>
              <a:t>01/09/2020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A0FD7-B167-5A4D-8AC2-A37CD6157C11}" type="slidenum">
              <a:rPr lang="it-IT" smtClean="0"/>
              <a:t>‹#›</a:t>
            </a:fld>
            <a:endParaRPr lang="it-IT"/>
          </a:p>
        </p:txBody>
      </p:sp>
    </p:spTree>
    <p:extLst>
      <p:ext uri="{BB962C8B-B14F-4D97-AF65-F5344CB8AC3E}">
        <p14:creationId xmlns:p14="http://schemas.microsoft.com/office/powerpoint/2010/main" val="20692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1A0FD7-B167-5A4D-8AC2-A37CD6157C11}" type="slidenum">
              <a:rPr lang="it-IT" smtClean="0"/>
              <a:t>5</a:t>
            </a:fld>
            <a:endParaRPr lang="it-IT"/>
          </a:p>
        </p:txBody>
      </p:sp>
    </p:spTree>
    <p:extLst>
      <p:ext uri="{BB962C8B-B14F-4D97-AF65-F5344CB8AC3E}">
        <p14:creationId xmlns:p14="http://schemas.microsoft.com/office/powerpoint/2010/main" val="407625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A0FD7-B167-5A4D-8AC2-A37CD6157C11}" type="slidenum">
              <a:rPr lang="it-IT" smtClean="0"/>
              <a:t>6</a:t>
            </a:fld>
            <a:endParaRPr lang="it-IT"/>
          </a:p>
        </p:txBody>
      </p:sp>
    </p:spTree>
    <p:extLst>
      <p:ext uri="{BB962C8B-B14F-4D97-AF65-F5344CB8AC3E}">
        <p14:creationId xmlns:p14="http://schemas.microsoft.com/office/powerpoint/2010/main" val="66033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1A0FD7-B167-5A4D-8AC2-A37CD6157C11}" type="slidenum">
              <a:rPr lang="it-IT" smtClean="0"/>
              <a:t>12</a:t>
            </a:fld>
            <a:endParaRPr lang="it-IT"/>
          </a:p>
        </p:txBody>
      </p:sp>
    </p:spTree>
    <p:extLst>
      <p:ext uri="{BB962C8B-B14F-4D97-AF65-F5344CB8AC3E}">
        <p14:creationId xmlns:p14="http://schemas.microsoft.com/office/powerpoint/2010/main" val="134484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1A0FD7-B167-5A4D-8AC2-A37CD6157C11}" type="slidenum">
              <a:rPr lang="it-IT" smtClean="0"/>
              <a:t>33</a:t>
            </a:fld>
            <a:endParaRPr lang="it-IT"/>
          </a:p>
        </p:txBody>
      </p:sp>
    </p:spTree>
    <p:extLst>
      <p:ext uri="{BB962C8B-B14F-4D97-AF65-F5344CB8AC3E}">
        <p14:creationId xmlns:p14="http://schemas.microsoft.com/office/powerpoint/2010/main" val="280743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1A0FD7-B167-5A4D-8AC2-A37CD6157C11}" type="slidenum">
              <a:rPr lang="it-IT" smtClean="0"/>
              <a:t>40</a:t>
            </a:fld>
            <a:endParaRPr lang="it-IT"/>
          </a:p>
        </p:txBody>
      </p:sp>
    </p:spTree>
    <p:extLst>
      <p:ext uri="{BB962C8B-B14F-4D97-AF65-F5344CB8AC3E}">
        <p14:creationId xmlns:p14="http://schemas.microsoft.com/office/powerpoint/2010/main" val="305617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1A0FD7-B167-5A4D-8AC2-A37CD6157C11}" type="slidenum">
              <a:rPr lang="it-IT" smtClean="0"/>
              <a:t>45</a:t>
            </a:fld>
            <a:endParaRPr lang="it-IT"/>
          </a:p>
        </p:txBody>
      </p:sp>
    </p:spTree>
    <p:extLst>
      <p:ext uri="{BB962C8B-B14F-4D97-AF65-F5344CB8AC3E}">
        <p14:creationId xmlns:p14="http://schemas.microsoft.com/office/powerpoint/2010/main" val="65511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1A0FD7-B167-5A4D-8AC2-A37CD6157C11}" type="slidenum">
              <a:rPr lang="it-IT" smtClean="0"/>
              <a:t>56</a:t>
            </a:fld>
            <a:endParaRPr lang="it-IT"/>
          </a:p>
        </p:txBody>
      </p:sp>
    </p:spTree>
    <p:extLst>
      <p:ext uri="{BB962C8B-B14F-4D97-AF65-F5344CB8AC3E}">
        <p14:creationId xmlns:p14="http://schemas.microsoft.com/office/powerpoint/2010/main" val="235372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AU" sz="1200" b="1" i="0" u="none" strike="noStrike" kern="1200" dirty="0">
                <a:solidFill>
                  <a:schemeClr val="tx1"/>
                </a:solidFill>
                <a:effectLst/>
                <a:latin typeface="+mn-lt"/>
                <a:ea typeface="+mn-ea"/>
                <a:cs typeface="+mn-cs"/>
              </a:rPr>
              <a:t> Drivers of Extremism</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err="1">
                <a:solidFill>
                  <a:schemeClr val="tx1"/>
                </a:solidFill>
                <a:effectLst/>
                <a:latin typeface="+mn-lt"/>
                <a:ea typeface="+mn-ea"/>
                <a:cs typeface="+mn-cs"/>
              </a:rPr>
              <a:t>Poverty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material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needs</a:t>
            </a:r>
            <a:r>
              <a:rPr lang="it-IT"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a:solidFill>
                  <a:schemeClr val="tx1"/>
                </a:solidFill>
                <a:effectLst/>
                <a:latin typeface="+mn-lt"/>
                <a:ea typeface="+mn-ea"/>
                <a:cs typeface="+mn-cs"/>
              </a:rPr>
              <a:t>Identity (</a:t>
            </a:r>
            <a:r>
              <a:rPr lang="it-IT" sz="1200" b="0" i="0" u="none" strike="noStrike" kern="1200" dirty="0" err="1">
                <a:solidFill>
                  <a:schemeClr val="tx1"/>
                </a:solidFill>
                <a:effectLst/>
                <a:latin typeface="+mn-lt"/>
                <a:ea typeface="+mn-ea"/>
                <a:cs typeface="+mn-cs"/>
              </a:rPr>
              <a:t>emotional</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needs</a:t>
            </a:r>
            <a:r>
              <a:rPr lang="it-IT"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err="1">
                <a:solidFill>
                  <a:schemeClr val="tx1"/>
                </a:solidFill>
                <a:effectLst/>
                <a:latin typeface="+mn-lt"/>
                <a:ea typeface="+mn-ea"/>
                <a:cs typeface="+mn-cs"/>
              </a:rPr>
              <a:t>Marginalisation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violence</a:t>
            </a:r>
            <a:r>
              <a:rPr lang="it-IT" sz="1200" b="0" i="0" u="none" strike="noStrike" kern="1200" dirty="0">
                <a:solidFill>
                  <a:schemeClr val="tx1"/>
                </a:solidFill>
                <a:effectLst/>
                <a:latin typeface="+mn-lt"/>
                <a:ea typeface="+mn-ea"/>
                <a:cs typeface="+mn-cs"/>
              </a:rPr>
              <a:t> &amp; </a:t>
            </a:r>
            <a:r>
              <a:rPr lang="it-IT" sz="1200" b="0" i="0" u="none" strike="noStrike" kern="1200" dirty="0" err="1">
                <a:solidFill>
                  <a:schemeClr val="tx1"/>
                </a:solidFill>
                <a:effectLst/>
                <a:latin typeface="+mn-lt"/>
                <a:ea typeface="+mn-ea"/>
                <a:cs typeface="+mn-cs"/>
              </a:rPr>
              <a:t>grievance</a:t>
            </a:r>
            <a:r>
              <a:rPr lang="it-IT"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err="1">
                <a:solidFill>
                  <a:schemeClr val="tx1"/>
                </a:solidFill>
                <a:effectLst/>
                <a:latin typeface="+mn-lt"/>
                <a:ea typeface="+mn-ea"/>
                <a:cs typeface="+mn-cs"/>
              </a:rPr>
              <a:t>Ideas</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a:solidFill>
                  <a:schemeClr val="tx1"/>
                </a:solidFill>
                <a:effectLst/>
                <a:latin typeface="+mn-lt"/>
                <a:ea typeface="+mn-ea"/>
                <a:cs typeface="+mn-cs"/>
              </a:rPr>
              <a:t>Negative </a:t>
            </a:r>
            <a:r>
              <a:rPr lang="it-IT" sz="1200" b="0" i="0" u="none" strike="noStrike" kern="1200" dirty="0" err="1">
                <a:solidFill>
                  <a:schemeClr val="tx1"/>
                </a:solidFill>
                <a:effectLst/>
                <a:latin typeface="+mn-lt"/>
                <a:ea typeface="+mn-ea"/>
                <a:cs typeface="+mn-cs"/>
              </a:rPr>
              <a:t>peer</a:t>
            </a:r>
            <a:r>
              <a:rPr lang="it-IT" sz="1200" b="0" i="0" u="none" strike="noStrike" kern="1200" dirty="0">
                <a:solidFill>
                  <a:schemeClr val="tx1"/>
                </a:solidFill>
                <a:effectLst/>
                <a:latin typeface="+mn-lt"/>
                <a:ea typeface="+mn-ea"/>
                <a:cs typeface="+mn-cs"/>
              </a:rPr>
              <a:t> pressure (</a:t>
            </a:r>
            <a:r>
              <a:rPr lang="it-IT" sz="1200" b="0" i="0" u="none" strike="noStrike" kern="1200" dirty="0" err="1">
                <a:solidFill>
                  <a:schemeClr val="tx1"/>
                </a:solidFill>
                <a:effectLst/>
                <a:latin typeface="+mn-lt"/>
                <a:ea typeface="+mn-ea"/>
                <a:cs typeface="+mn-cs"/>
              </a:rPr>
              <a:t>people</a:t>
            </a:r>
            <a:r>
              <a:rPr lang="it-IT" sz="1200" b="0" i="0" u="none" strike="noStrike" kern="1200" dirty="0">
                <a:solidFill>
                  <a:schemeClr val="tx1"/>
                </a:solidFill>
                <a:effectLst/>
                <a:latin typeface="+mn-lt"/>
                <a:ea typeface="+mn-ea"/>
                <a:cs typeface="+mn-cs"/>
              </a:rPr>
              <a:t>)</a:t>
            </a:r>
          </a:p>
          <a:p>
            <a:pPr rtl="0" eaLnBrk="1" fontAlgn="ctr" latinLnBrk="0" hangingPunct="1"/>
            <a:endParaRPr lang="it-IT" sz="1200" b="0" i="0" u="none" strike="noStrike" kern="1200" dirty="0">
              <a:solidFill>
                <a:schemeClr val="tx1"/>
              </a:solidFill>
              <a:effectLst/>
              <a:latin typeface="+mn-lt"/>
              <a:ea typeface="+mn-ea"/>
              <a:cs typeface="+mn-cs"/>
            </a:endParaRPr>
          </a:p>
          <a:p>
            <a:pPr rtl="0" eaLnBrk="1" fontAlgn="auto" latinLnBrk="0" hangingPunct="1"/>
            <a:r>
              <a:rPr lang="en-AU" sz="1200" b="1" i="0" u="none" strike="noStrike" kern="1200" dirty="0">
                <a:solidFill>
                  <a:schemeClr val="tx1"/>
                </a:solidFill>
                <a:effectLst/>
                <a:latin typeface="+mn-lt"/>
                <a:ea typeface="+mn-ea"/>
                <a:cs typeface="+mn-cs"/>
              </a:rPr>
              <a:t> </a:t>
            </a:r>
            <a:r>
              <a:rPr lang="it-IT" sz="1200" b="1" i="0" u="none" strike="noStrike" kern="1200" dirty="0">
                <a:solidFill>
                  <a:schemeClr val="tx1"/>
                </a:solidFill>
                <a:effectLst/>
                <a:latin typeface="+mn-lt"/>
                <a:ea typeface="+mn-ea"/>
                <a:cs typeface="+mn-cs"/>
              </a:rPr>
              <a:t>Drivers of </a:t>
            </a:r>
            <a:r>
              <a:rPr lang="it-IT" sz="1200" b="1" i="0" u="none" strike="noStrike" kern="1200" dirty="0" err="1">
                <a:solidFill>
                  <a:schemeClr val="tx1"/>
                </a:solidFill>
                <a:effectLst/>
                <a:latin typeface="+mn-lt"/>
                <a:ea typeface="+mn-ea"/>
                <a:cs typeface="+mn-cs"/>
              </a:rPr>
              <a:t>Desistance</a:t>
            </a:r>
            <a:r>
              <a:rPr lang="it-IT" sz="1200" b="1" i="0" u="none" strike="noStrike" kern="1200" dirty="0">
                <a:solidFill>
                  <a:schemeClr val="tx1"/>
                </a:solidFill>
                <a:effectLst/>
                <a:latin typeface="+mn-lt"/>
                <a:ea typeface="+mn-ea"/>
                <a:cs typeface="+mn-cs"/>
              </a:rPr>
              <a:t>/</a:t>
            </a:r>
            <a:r>
              <a:rPr lang="it-IT" sz="1200" b="1" i="0" u="none" strike="noStrike" kern="1200" dirty="0" err="1">
                <a:solidFill>
                  <a:schemeClr val="tx1"/>
                </a:solidFill>
                <a:effectLst/>
                <a:latin typeface="+mn-lt"/>
                <a:ea typeface="+mn-ea"/>
                <a:cs typeface="+mn-cs"/>
              </a:rPr>
              <a:t>Disengagement</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err="1">
                <a:solidFill>
                  <a:schemeClr val="tx1"/>
                </a:solidFill>
                <a:effectLst/>
                <a:latin typeface="+mn-lt"/>
                <a:ea typeface="+mn-ea"/>
                <a:cs typeface="+mn-cs"/>
              </a:rPr>
              <a:t>Targeted</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poverty</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eradication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programmes</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a:solidFill>
                  <a:schemeClr val="tx1"/>
                </a:solidFill>
                <a:effectLst/>
                <a:latin typeface="+mn-lt"/>
                <a:ea typeface="+mn-ea"/>
                <a:cs typeface="+mn-cs"/>
              </a:rPr>
              <a:t>Public </a:t>
            </a:r>
            <a:r>
              <a:rPr lang="it-IT" sz="1200" b="0" i="0" u="none" strike="noStrike" kern="1200" dirty="0" err="1">
                <a:solidFill>
                  <a:schemeClr val="tx1"/>
                </a:solidFill>
                <a:effectLst/>
                <a:latin typeface="+mn-lt"/>
                <a:ea typeface="+mn-ea"/>
                <a:cs typeface="+mn-cs"/>
              </a:rPr>
              <a:t>education</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campaign</a:t>
            </a:r>
            <a:r>
              <a:rPr lang="it-IT" sz="1200" b="0" i="0" u="none" strike="noStrike" kern="1200" dirty="0">
                <a:solidFill>
                  <a:schemeClr val="tx1"/>
                </a:solidFill>
                <a:effectLst/>
                <a:latin typeface="+mn-lt"/>
                <a:ea typeface="+mn-ea"/>
                <a:cs typeface="+mn-cs"/>
              </a:rPr>
              <a:t> &amp; </a:t>
            </a:r>
            <a:r>
              <a:rPr lang="it-IT" sz="1200" b="0" i="0" u="none" strike="noStrike" kern="1200" dirty="0" err="1">
                <a:solidFill>
                  <a:schemeClr val="tx1"/>
                </a:solidFill>
                <a:effectLst/>
                <a:latin typeface="+mn-lt"/>
                <a:ea typeface="+mn-ea"/>
                <a:cs typeface="+mn-cs"/>
              </a:rPr>
              <a:t>accepting</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differences</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err="1">
                <a:solidFill>
                  <a:schemeClr val="tx1"/>
                </a:solidFill>
                <a:effectLst/>
                <a:latin typeface="+mn-lt"/>
                <a:ea typeface="+mn-ea"/>
                <a:cs typeface="+mn-cs"/>
              </a:rPr>
              <a:t>Inclusion</a:t>
            </a:r>
            <a:r>
              <a:rPr lang="it-IT" sz="1200" b="0" i="0" u="none" strike="noStrike" kern="1200" dirty="0">
                <a:solidFill>
                  <a:schemeClr val="tx1"/>
                </a:solidFill>
                <a:effectLst/>
                <a:latin typeface="+mn-lt"/>
                <a:ea typeface="+mn-ea"/>
                <a:cs typeface="+mn-cs"/>
              </a:rPr>
              <a:t> and </a:t>
            </a:r>
            <a:r>
              <a:rPr lang="it-IT" sz="1200" b="0" i="0" u="none" strike="noStrike" kern="1200" dirty="0" err="1">
                <a:solidFill>
                  <a:schemeClr val="tx1"/>
                </a:solidFill>
                <a:effectLst/>
                <a:latin typeface="+mn-lt"/>
                <a:ea typeface="+mn-ea"/>
                <a:cs typeface="+mn-cs"/>
              </a:rPr>
              <a:t>respect</a:t>
            </a:r>
            <a:r>
              <a:rPr lang="it-IT" sz="1200" b="0" i="0" u="none" strike="noStrike" kern="1200" dirty="0">
                <a:solidFill>
                  <a:schemeClr val="tx1"/>
                </a:solidFill>
                <a:effectLst/>
                <a:latin typeface="+mn-lt"/>
                <a:ea typeface="+mn-ea"/>
                <a:cs typeface="+mn-cs"/>
              </a:rPr>
              <a:t> – </a:t>
            </a:r>
            <a:r>
              <a:rPr lang="it-IT" sz="1200" b="0" i="0" u="none" strike="noStrike" kern="1200" dirty="0" err="1">
                <a:solidFill>
                  <a:schemeClr val="tx1"/>
                </a:solidFill>
                <a:effectLst/>
                <a:latin typeface="+mn-lt"/>
                <a:ea typeface="+mn-ea"/>
                <a:cs typeface="+mn-cs"/>
              </a:rPr>
              <a:t>strengthening</a:t>
            </a:r>
            <a:r>
              <a:rPr lang="it-IT" sz="1200" b="0" i="0" u="none" strike="noStrike" kern="1200" dirty="0">
                <a:solidFill>
                  <a:schemeClr val="tx1"/>
                </a:solidFill>
                <a:effectLst/>
                <a:latin typeface="+mn-lt"/>
                <a:ea typeface="+mn-ea"/>
                <a:cs typeface="+mn-cs"/>
              </a:rPr>
              <a:t> positive </a:t>
            </a:r>
            <a:r>
              <a:rPr lang="it-IT" sz="1200" b="0" i="0" u="none" strike="noStrike" kern="1200" dirty="0" err="1">
                <a:solidFill>
                  <a:schemeClr val="tx1"/>
                </a:solidFill>
                <a:effectLst/>
                <a:latin typeface="+mn-lt"/>
                <a:ea typeface="+mn-ea"/>
                <a:cs typeface="+mn-cs"/>
              </a:rPr>
              <a:t>ties</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err="1">
                <a:solidFill>
                  <a:schemeClr val="tx1"/>
                </a:solidFill>
                <a:effectLst/>
                <a:latin typeface="+mn-lt"/>
                <a:ea typeface="+mn-ea"/>
                <a:cs typeface="+mn-cs"/>
              </a:rPr>
              <a:t>Promoting</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counter</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narratives</a:t>
            </a:r>
            <a:endParaRPr lang="en-US" sz="1200" b="0" i="0" u="none" strike="noStrike" kern="1200" dirty="0">
              <a:solidFill>
                <a:schemeClr val="tx1"/>
              </a:solidFill>
              <a:effectLst/>
              <a:latin typeface="+mn-lt"/>
              <a:ea typeface="+mn-ea"/>
              <a:cs typeface="+mn-cs"/>
            </a:endParaRPr>
          </a:p>
          <a:p>
            <a:pPr marL="171450" indent="-171450" rtl="0" eaLnBrk="1" fontAlgn="ctr" latinLnBrk="0" hangingPunct="1">
              <a:buFont typeface="Arial" panose="020B0604020202020204" pitchFamily="34" charset="0"/>
              <a:buChar char="•"/>
            </a:pPr>
            <a:r>
              <a:rPr lang="it-IT" sz="1200" b="0" i="0" u="none" strike="noStrike" kern="1200" dirty="0" err="1">
                <a:solidFill>
                  <a:schemeClr val="tx1"/>
                </a:solidFill>
                <a:effectLst/>
                <a:latin typeface="+mn-lt"/>
                <a:ea typeface="+mn-ea"/>
                <a:cs typeface="+mn-cs"/>
              </a:rPr>
              <a:t>Mentorship</a:t>
            </a:r>
            <a:r>
              <a:rPr lang="it-IT" sz="1200" b="0" i="0" u="none" strike="noStrike" kern="1200" dirty="0">
                <a:solidFill>
                  <a:schemeClr val="tx1"/>
                </a:solidFill>
                <a:effectLst/>
                <a:latin typeface="+mn-lt"/>
                <a:ea typeface="+mn-ea"/>
                <a:cs typeface="+mn-cs"/>
              </a:rPr>
              <a:t> and </a:t>
            </a:r>
            <a:r>
              <a:rPr lang="it-IT" sz="1200" b="0" i="0" u="none" strike="noStrike" kern="1200" dirty="0" err="1">
                <a:solidFill>
                  <a:schemeClr val="tx1"/>
                </a:solidFill>
                <a:effectLst/>
                <a:latin typeface="+mn-lt"/>
                <a:ea typeface="+mn-ea"/>
                <a:cs typeface="+mn-cs"/>
              </a:rPr>
              <a:t>inclusion</a:t>
            </a:r>
            <a:endParaRPr lang="en-GB" dirty="0"/>
          </a:p>
        </p:txBody>
      </p:sp>
      <p:sp>
        <p:nvSpPr>
          <p:cNvPr id="4" name="Slide Number Placeholder 3"/>
          <p:cNvSpPr>
            <a:spLocks noGrp="1"/>
          </p:cNvSpPr>
          <p:nvPr>
            <p:ph type="sldNum" sz="quarter" idx="5"/>
          </p:nvPr>
        </p:nvSpPr>
        <p:spPr/>
        <p:txBody>
          <a:bodyPr/>
          <a:lstStyle/>
          <a:p>
            <a:fld id="{5C1A0FD7-B167-5A4D-8AC2-A37CD6157C11}" type="slidenum">
              <a:rPr lang="it-IT" smtClean="0"/>
              <a:t>61</a:t>
            </a:fld>
            <a:endParaRPr lang="it-IT"/>
          </a:p>
        </p:txBody>
      </p:sp>
    </p:spTree>
    <p:extLst>
      <p:ext uri="{BB962C8B-B14F-4D97-AF65-F5344CB8AC3E}">
        <p14:creationId xmlns:p14="http://schemas.microsoft.com/office/powerpoint/2010/main" val="1164332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C1A0FD7-B167-5A4D-8AC2-A37CD6157C11}" type="slidenum">
              <a:rPr lang="it-IT" smtClean="0"/>
              <a:t>72</a:t>
            </a:fld>
            <a:endParaRPr lang="it-IT"/>
          </a:p>
        </p:txBody>
      </p:sp>
    </p:spTree>
    <p:extLst>
      <p:ext uri="{BB962C8B-B14F-4D97-AF65-F5344CB8AC3E}">
        <p14:creationId xmlns:p14="http://schemas.microsoft.com/office/powerpoint/2010/main" val="443476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Immagine 2" descr="Immagine che contiene edificio, disegnando&#10;&#10;Descrizione generata automaticamente">
            <a:extLst>
              <a:ext uri="{FF2B5EF4-FFF2-40B4-BE49-F238E27FC236}">
                <a16:creationId xmlns:a16="http://schemas.microsoft.com/office/drawing/2014/main" id="{83FE8BFE-BB34-A64C-A24D-41A52F66E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Immagine 18">
            <a:extLst>
              <a:ext uri="{FF2B5EF4-FFF2-40B4-BE49-F238E27FC236}">
                <a16:creationId xmlns:a16="http://schemas.microsoft.com/office/drawing/2014/main" id="{347728B6-D68B-1F4A-9A4D-E1E56F222F40}"/>
              </a:ext>
            </a:extLst>
          </p:cNvPr>
          <p:cNvPicPr>
            <a:picLocks noChangeAspect="1"/>
          </p:cNvPicPr>
          <p:nvPr userDrawn="1"/>
        </p:nvPicPr>
        <p:blipFill>
          <a:blip r:embed="rId3"/>
          <a:stretch>
            <a:fillRect/>
          </a:stretch>
        </p:blipFill>
        <p:spPr>
          <a:xfrm>
            <a:off x="10069136" y="6045201"/>
            <a:ext cx="1732789" cy="490412"/>
          </a:xfrm>
          <a:prstGeom prst="rect">
            <a:avLst/>
          </a:prstGeom>
        </p:spPr>
      </p:pic>
    </p:spTree>
    <p:extLst>
      <p:ext uri="{BB962C8B-B14F-4D97-AF65-F5344CB8AC3E}">
        <p14:creationId xmlns:p14="http://schemas.microsoft.com/office/powerpoint/2010/main" val="309987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4E28258-C523-9C4E-9067-41761142C6A0}"/>
              </a:ext>
            </a:extLst>
          </p:cNvPr>
          <p:cNvSpPr/>
          <p:nvPr userDrawn="1"/>
        </p:nvSpPr>
        <p:spPr>
          <a:xfrm>
            <a:off x="0" y="0"/>
            <a:ext cx="12192000" cy="6858000"/>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10F98D31-0725-E048-9EBD-AD326435F472}"/>
              </a:ext>
            </a:extLst>
          </p:cNvPr>
          <p:cNvPicPr>
            <a:picLocks noChangeAspect="1"/>
          </p:cNvPicPr>
          <p:nvPr userDrawn="1"/>
        </p:nvPicPr>
        <p:blipFill>
          <a:blip r:embed="rId2"/>
          <a:stretch>
            <a:fillRect/>
          </a:stretch>
        </p:blipFill>
        <p:spPr>
          <a:xfrm>
            <a:off x="10270313" y="6359560"/>
            <a:ext cx="1070785" cy="303052"/>
          </a:xfrm>
          <a:prstGeom prst="rect">
            <a:avLst/>
          </a:prstGeom>
        </p:spPr>
      </p:pic>
      <p:sp>
        <p:nvSpPr>
          <p:cNvPr id="4" name="Title 1">
            <a:extLst>
              <a:ext uri="{FF2B5EF4-FFF2-40B4-BE49-F238E27FC236}">
                <a16:creationId xmlns:a16="http://schemas.microsoft.com/office/drawing/2014/main" id="{66EBC0B8-BF2E-B244-8A24-5237B833768B}"/>
              </a:ext>
            </a:extLst>
          </p:cNvPr>
          <p:cNvSpPr>
            <a:spLocks noGrp="1"/>
          </p:cNvSpPr>
          <p:nvPr>
            <p:ph type="title" hasCustomPrompt="1"/>
          </p:nvPr>
        </p:nvSpPr>
        <p:spPr>
          <a:xfrm>
            <a:off x="800100" y="812807"/>
            <a:ext cx="10553700" cy="1231171"/>
          </a:xfrm>
        </p:spPr>
        <p:txBody>
          <a:bodyPr anchor="t" anchorCtr="0"/>
          <a:lstStyle>
            <a:lvl1pPr>
              <a:defRPr sz="5000">
                <a:solidFill>
                  <a:schemeClr val="tx1"/>
                </a:solidFill>
              </a:defRPr>
            </a:lvl1pPr>
          </a:lstStyle>
          <a:p>
            <a:r>
              <a:rPr lang="en-US" dirty="0"/>
              <a:t>Click to edit Master title style</a:t>
            </a:r>
            <a:endParaRPr lang="en-AU" dirty="0"/>
          </a:p>
        </p:txBody>
      </p:sp>
      <p:cxnSp>
        <p:nvCxnSpPr>
          <p:cNvPr id="5" name="Connettore 1 4">
            <a:extLst>
              <a:ext uri="{FF2B5EF4-FFF2-40B4-BE49-F238E27FC236}">
                <a16:creationId xmlns:a16="http://schemas.microsoft.com/office/drawing/2014/main" id="{DCDC535E-AD11-5E4C-8C00-82C0385675A5}"/>
              </a:ext>
            </a:extLst>
          </p:cNvPr>
          <p:cNvCxnSpPr>
            <a:cxnSpLocks/>
          </p:cNvCxnSpPr>
          <p:nvPr userDrawn="1"/>
        </p:nvCxnSpPr>
        <p:spPr>
          <a:xfrm>
            <a:off x="800100" y="569190"/>
            <a:ext cx="105537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91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26873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5"/>
          <p:cNvSpPr>
            <a:spLocks noGrp="1"/>
          </p:cNvSpPr>
          <p:nvPr>
            <p:ph type="pic" sz="quarter" idx="10"/>
          </p:nvPr>
        </p:nvSpPr>
        <p:spPr>
          <a:xfrm>
            <a:off x="0" y="0"/>
            <a:ext cx="10873317" cy="6874933"/>
          </a:xfrm>
          <a:custGeom>
            <a:avLst/>
            <a:gdLst>
              <a:gd name="connsiteX0" fmla="*/ 0 w 10890250"/>
              <a:gd name="connsiteY0" fmla="*/ 0 h 6858000"/>
              <a:gd name="connsiteX1" fmla="*/ 7461250 w 10890250"/>
              <a:gd name="connsiteY1" fmla="*/ 0 h 6858000"/>
              <a:gd name="connsiteX2" fmla="*/ 10890250 w 10890250"/>
              <a:gd name="connsiteY2" fmla="*/ 3429000 h 6858000"/>
              <a:gd name="connsiteX3" fmla="*/ 7461250 w 10890250"/>
              <a:gd name="connsiteY3" fmla="*/ 6858000 h 6858000"/>
              <a:gd name="connsiteX4" fmla="*/ 0 w 10890250"/>
              <a:gd name="connsiteY4" fmla="*/ 6858000 h 6858000"/>
              <a:gd name="connsiteX5" fmla="*/ 0 w 10890250"/>
              <a:gd name="connsiteY5" fmla="*/ 0 h 6858000"/>
              <a:gd name="connsiteX0" fmla="*/ 0 w 10890250"/>
              <a:gd name="connsiteY0" fmla="*/ 0 h 6858000"/>
              <a:gd name="connsiteX1" fmla="*/ 6445250 w 10890250"/>
              <a:gd name="connsiteY1" fmla="*/ 0 h 6858000"/>
              <a:gd name="connsiteX2" fmla="*/ 10890250 w 10890250"/>
              <a:gd name="connsiteY2" fmla="*/ 3429000 h 6858000"/>
              <a:gd name="connsiteX3" fmla="*/ 7461250 w 10890250"/>
              <a:gd name="connsiteY3" fmla="*/ 6858000 h 6858000"/>
              <a:gd name="connsiteX4" fmla="*/ 0 w 10890250"/>
              <a:gd name="connsiteY4" fmla="*/ 6858000 h 6858000"/>
              <a:gd name="connsiteX5" fmla="*/ 0 w 10890250"/>
              <a:gd name="connsiteY5" fmla="*/ 0 h 6858000"/>
              <a:gd name="connsiteX0" fmla="*/ 0 w 10890250"/>
              <a:gd name="connsiteY0" fmla="*/ 0 h 6874933"/>
              <a:gd name="connsiteX1" fmla="*/ 6445250 w 10890250"/>
              <a:gd name="connsiteY1" fmla="*/ 0 h 6874933"/>
              <a:gd name="connsiteX2" fmla="*/ 10890250 w 10890250"/>
              <a:gd name="connsiteY2" fmla="*/ 3429000 h 6874933"/>
              <a:gd name="connsiteX3" fmla="*/ 8528050 w 10890250"/>
              <a:gd name="connsiteY3" fmla="*/ 6874933 h 6874933"/>
              <a:gd name="connsiteX4" fmla="*/ 0 w 10890250"/>
              <a:gd name="connsiteY4" fmla="*/ 6858000 h 6874933"/>
              <a:gd name="connsiteX5" fmla="*/ 0 w 10890250"/>
              <a:gd name="connsiteY5" fmla="*/ 0 h 6874933"/>
              <a:gd name="connsiteX0" fmla="*/ 0 w 10873317"/>
              <a:gd name="connsiteY0" fmla="*/ 0 h 6874933"/>
              <a:gd name="connsiteX1" fmla="*/ 6445250 w 10873317"/>
              <a:gd name="connsiteY1" fmla="*/ 0 h 6874933"/>
              <a:gd name="connsiteX2" fmla="*/ 10873317 w 10873317"/>
              <a:gd name="connsiteY2" fmla="*/ 4461934 h 6874933"/>
              <a:gd name="connsiteX3" fmla="*/ 8528050 w 10873317"/>
              <a:gd name="connsiteY3" fmla="*/ 6874933 h 6874933"/>
              <a:gd name="connsiteX4" fmla="*/ 0 w 10873317"/>
              <a:gd name="connsiteY4" fmla="*/ 6858000 h 6874933"/>
              <a:gd name="connsiteX5" fmla="*/ 0 w 10873317"/>
              <a:gd name="connsiteY5" fmla="*/ 0 h 6874933"/>
              <a:gd name="connsiteX0" fmla="*/ 0 w 10873317"/>
              <a:gd name="connsiteY0" fmla="*/ 0 h 6874933"/>
              <a:gd name="connsiteX1" fmla="*/ 6445250 w 10873317"/>
              <a:gd name="connsiteY1" fmla="*/ 0 h 6874933"/>
              <a:gd name="connsiteX2" fmla="*/ 10873317 w 10873317"/>
              <a:gd name="connsiteY2" fmla="*/ 4461934 h 6874933"/>
              <a:gd name="connsiteX3" fmla="*/ 8494184 w 10873317"/>
              <a:gd name="connsiteY3" fmla="*/ 6874933 h 6874933"/>
              <a:gd name="connsiteX4" fmla="*/ 0 w 10873317"/>
              <a:gd name="connsiteY4" fmla="*/ 6858000 h 6874933"/>
              <a:gd name="connsiteX5" fmla="*/ 0 w 10873317"/>
              <a:gd name="connsiteY5" fmla="*/ 0 h 687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3317" h="6874933">
                <a:moveTo>
                  <a:pt x="0" y="0"/>
                </a:moveTo>
                <a:lnTo>
                  <a:pt x="6445250" y="0"/>
                </a:lnTo>
                <a:lnTo>
                  <a:pt x="10873317" y="4461934"/>
                </a:lnTo>
                <a:lnTo>
                  <a:pt x="8494184" y="6874933"/>
                </a:lnTo>
                <a:lnTo>
                  <a:pt x="0" y="6858000"/>
                </a:lnTo>
                <a:lnTo>
                  <a:pt x="0" y="0"/>
                </a:lnTo>
                <a:close/>
              </a:path>
            </a:pathLst>
          </a:custGeom>
          <a:solidFill>
            <a:schemeClr val="bg1">
              <a:lumMod val="85000"/>
            </a:schemeClr>
          </a:solidFill>
        </p:spPr>
        <p:txBody>
          <a:bodyPr/>
          <a:lstStyle/>
          <a:p>
            <a:endParaRPr lang="en-AU"/>
          </a:p>
        </p:txBody>
      </p:sp>
    </p:spTree>
    <p:extLst>
      <p:ext uri="{BB962C8B-B14F-4D97-AF65-F5344CB8AC3E}">
        <p14:creationId xmlns:p14="http://schemas.microsoft.com/office/powerpoint/2010/main" val="24269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2" name="Title 1"/>
          <p:cNvSpPr>
            <a:spLocks noGrp="1"/>
          </p:cNvSpPr>
          <p:nvPr>
            <p:ph type="title"/>
          </p:nvPr>
        </p:nvSpPr>
        <p:spPr>
          <a:xfrm>
            <a:off x="6494584" y="2711337"/>
            <a:ext cx="4859215" cy="1325563"/>
          </a:xfrm>
        </p:spPr>
        <p:txBody>
          <a:bodyPr/>
          <a:lstStyle/>
          <a:p>
            <a:r>
              <a:rPr lang="en-US" dirty="0"/>
              <a:t>Click to edit Master title style</a:t>
            </a:r>
            <a:endParaRPr lang="en-AU" dirty="0"/>
          </a:p>
        </p:txBody>
      </p:sp>
      <p:sp>
        <p:nvSpPr>
          <p:cNvPr id="3" name="Content Placeholder 2"/>
          <p:cNvSpPr>
            <a:spLocks noGrp="1"/>
          </p:cNvSpPr>
          <p:nvPr>
            <p:ph idx="1"/>
          </p:nvPr>
        </p:nvSpPr>
        <p:spPr>
          <a:xfrm>
            <a:off x="6494585" y="4243754"/>
            <a:ext cx="4859214" cy="1933209"/>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Picture Placeholder 7"/>
          <p:cNvSpPr>
            <a:spLocks noGrp="1"/>
          </p:cNvSpPr>
          <p:nvPr>
            <p:ph type="pic" sz="quarter" idx="10"/>
          </p:nvPr>
        </p:nvSpPr>
        <p:spPr>
          <a:xfrm>
            <a:off x="0" y="0"/>
            <a:ext cx="7189801" cy="6873903"/>
          </a:xfrm>
          <a:custGeom>
            <a:avLst/>
            <a:gdLst>
              <a:gd name="connsiteX0" fmla="*/ 0 w 7181850"/>
              <a:gd name="connsiteY0" fmla="*/ 0 h 6858000"/>
              <a:gd name="connsiteX1" fmla="*/ 3752850 w 7181850"/>
              <a:gd name="connsiteY1" fmla="*/ 0 h 6858000"/>
              <a:gd name="connsiteX2" fmla="*/ 7181850 w 7181850"/>
              <a:gd name="connsiteY2" fmla="*/ 3429000 h 6858000"/>
              <a:gd name="connsiteX3" fmla="*/ 3752850 w 7181850"/>
              <a:gd name="connsiteY3" fmla="*/ 6858000 h 6858000"/>
              <a:gd name="connsiteX4" fmla="*/ 0 w 7181850"/>
              <a:gd name="connsiteY4" fmla="*/ 6858000 h 6858000"/>
              <a:gd name="connsiteX5" fmla="*/ 0 w 7181850"/>
              <a:gd name="connsiteY5" fmla="*/ 0 h 6858000"/>
              <a:gd name="connsiteX0" fmla="*/ 0 w 7181850"/>
              <a:gd name="connsiteY0" fmla="*/ 0 h 6858000"/>
              <a:gd name="connsiteX1" fmla="*/ 5619750 w 7181850"/>
              <a:gd name="connsiteY1" fmla="*/ 0 h 6858000"/>
              <a:gd name="connsiteX2" fmla="*/ 7181850 w 7181850"/>
              <a:gd name="connsiteY2" fmla="*/ 3429000 h 6858000"/>
              <a:gd name="connsiteX3" fmla="*/ 3752850 w 7181850"/>
              <a:gd name="connsiteY3" fmla="*/ 6858000 h 6858000"/>
              <a:gd name="connsiteX4" fmla="*/ 0 w 7181850"/>
              <a:gd name="connsiteY4" fmla="*/ 6858000 h 6858000"/>
              <a:gd name="connsiteX5" fmla="*/ 0 w 7181850"/>
              <a:gd name="connsiteY5" fmla="*/ 0 h 6858000"/>
              <a:gd name="connsiteX0" fmla="*/ 0 w 7181850"/>
              <a:gd name="connsiteY0" fmla="*/ 0 h 6858000"/>
              <a:gd name="connsiteX1" fmla="*/ 5564091 w 7181850"/>
              <a:gd name="connsiteY1" fmla="*/ 0 h 6858000"/>
              <a:gd name="connsiteX2" fmla="*/ 7181850 w 7181850"/>
              <a:gd name="connsiteY2" fmla="*/ 3429000 h 6858000"/>
              <a:gd name="connsiteX3" fmla="*/ 3752850 w 7181850"/>
              <a:gd name="connsiteY3" fmla="*/ 6858000 h 6858000"/>
              <a:gd name="connsiteX4" fmla="*/ 0 w 7181850"/>
              <a:gd name="connsiteY4" fmla="*/ 6858000 h 6858000"/>
              <a:gd name="connsiteX5" fmla="*/ 0 w 7181850"/>
              <a:gd name="connsiteY5" fmla="*/ 0 h 6858000"/>
              <a:gd name="connsiteX0" fmla="*/ 0 w 7189801"/>
              <a:gd name="connsiteY0" fmla="*/ 0 h 6858000"/>
              <a:gd name="connsiteX1" fmla="*/ 5564091 w 7189801"/>
              <a:gd name="connsiteY1" fmla="*/ 0 h 6858000"/>
              <a:gd name="connsiteX2" fmla="*/ 7189801 w 7189801"/>
              <a:gd name="connsiteY2" fmla="*/ 1624054 h 6858000"/>
              <a:gd name="connsiteX3" fmla="*/ 3752850 w 7189801"/>
              <a:gd name="connsiteY3" fmla="*/ 6858000 h 6858000"/>
              <a:gd name="connsiteX4" fmla="*/ 0 w 7189801"/>
              <a:gd name="connsiteY4" fmla="*/ 6858000 h 6858000"/>
              <a:gd name="connsiteX5" fmla="*/ 0 w 7189801"/>
              <a:gd name="connsiteY5" fmla="*/ 0 h 6858000"/>
              <a:gd name="connsiteX0" fmla="*/ 0 w 7189801"/>
              <a:gd name="connsiteY0" fmla="*/ 0 h 6873903"/>
              <a:gd name="connsiteX1" fmla="*/ 5564091 w 7189801"/>
              <a:gd name="connsiteY1" fmla="*/ 0 h 6873903"/>
              <a:gd name="connsiteX2" fmla="*/ 7189801 w 7189801"/>
              <a:gd name="connsiteY2" fmla="*/ 1624054 h 6873903"/>
              <a:gd name="connsiteX3" fmla="*/ 1939953 w 7189801"/>
              <a:gd name="connsiteY3" fmla="*/ 6873903 h 6873903"/>
              <a:gd name="connsiteX4" fmla="*/ 0 w 7189801"/>
              <a:gd name="connsiteY4" fmla="*/ 6858000 h 6873903"/>
              <a:gd name="connsiteX5" fmla="*/ 0 w 7189801"/>
              <a:gd name="connsiteY5" fmla="*/ 0 h 687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801" h="6873903">
                <a:moveTo>
                  <a:pt x="0" y="0"/>
                </a:moveTo>
                <a:lnTo>
                  <a:pt x="5564091" y="0"/>
                </a:lnTo>
                <a:lnTo>
                  <a:pt x="7189801" y="1624054"/>
                </a:lnTo>
                <a:lnTo>
                  <a:pt x="1939953" y="6873903"/>
                </a:lnTo>
                <a:lnTo>
                  <a:pt x="0" y="6858000"/>
                </a:lnTo>
                <a:lnTo>
                  <a:pt x="0" y="0"/>
                </a:lnTo>
                <a:close/>
              </a:path>
            </a:pathLst>
          </a:custGeom>
          <a:solidFill>
            <a:schemeClr val="bg2">
              <a:lumMod val="90000"/>
            </a:schemeClr>
          </a:solidFill>
        </p:spPr>
        <p:txBody>
          <a:bodyPr/>
          <a:lstStyle/>
          <a:p>
            <a:endParaRPr lang="en-AU"/>
          </a:p>
        </p:txBody>
      </p:sp>
    </p:spTree>
    <p:extLst>
      <p:ext uri="{BB962C8B-B14F-4D97-AF65-F5344CB8AC3E}">
        <p14:creationId xmlns:p14="http://schemas.microsoft.com/office/powerpoint/2010/main" val="2693698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2"/>
          <p:cNvSpPr>
            <a:spLocks noGrp="1"/>
          </p:cNvSpPr>
          <p:nvPr>
            <p:ph type="pic" sz="quarter" idx="10"/>
          </p:nvPr>
        </p:nvSpPr>
        <p:spPr>
          <a:xfrm>
            <a:off x="-25267" y="-50799"/>
            <a:ext cx="3638270" cy="5042262"/>
          </a:xfrm>
          <a:custGeom>
            <a:avLst/>
            <a:gdLst>
              <a:gd name="connsiteX0" fmla="*/ 0 w 3624263"/>
              <a:gd name="connsiteY0" fmla="*/ 4978399 h 4978399"/>
              <a:gd name="connsiteX1" fmla="*/ 906066 w 3624263"/>
              <a:gd name="connsiteY1" fmla="*/ 0 h 4978399"/>
              <a:gd name="connsiteX2" fmla="*/ 3624263 w 3624263"/>
              <a:gd name="connsiteY2" fmla="*/ 0 h 4978399"/>
              <a:gd name="connsiteX3" fmla="*/ 2718197 w 3624263"/>
              <a:gd name="connsiteY3" fmla="*/ 4978399 h 4978399"/>
              <a:gd name="connsiteX4" fmla="*/ 0 w 3624263"/>
              <a:gd name="connsiteY4" fmla="*/ 4978399 h 4978399"/>
              <a:gd name="connsiteX0" fmla="*/ 25267 w 3649530"/>
              <a:gd name="connsiteY0" fmla="*/ 5012265 h 5012265"/>
              <a:gd name="connsiteX1" fmla="*/ 0 w 3649530"/>
              <a:gd name="connsiteY1" fmla="*/ 0 h 5012265"/>
              <a:gd name="connsiteX2" fmla="*/ 3649530 w 3649530"/>
              <a:gd name="connsiteY2" fmla="*/ 33866 h 5012265"/>
              <a:gd name="connsiteX3" fmla="*/ 2743464 w 3649530"/>
              <a:gd name="connsiteY3" fmla="*/ 5012265 h 5012265"/>
              <a:gd name="connsiteX4" fmla="*/ 25267 w 3649530"/>
              <a:gd name="connsiteY4" fmla="*/ 5012265 h 5012265"/>
              <a:gd name="connsiteX0" fmla="*/ 25267 w 2743464"/>
              <a:gd name="connsiteY0" fmla="*/ 5012265 h 5012265"/>
              <a:gd name="connsiteX1" fmla="*/ 0 w 2743464"/>
              <a:gd name="connsiteY1" fmla="*/ 0 h 5012265"/>
              <a:gd name="connsiteX2" fmla="*/ 2328730 w 2743464"/>
              <a:gd name="connsiteY2" fmla="*/ 0 h 5012265"/>
              <a:gd name="connsiteX3" fmla="*/ 2743464 w 2743464"/>
              <a:gd name="connsiteY3" fmla="*/ 5012265 h 5012265"/>
              <a:gd name="connsiteX4" fmla="*/ 25267 w 2743464"/>
              <a:gd name="connsiteY4" fmla="*/ 5012265 h 5012265"/>
              <a:gd name="connsiteX0" fmla="*/ 25267 w 3657864"/>
              <a:gd name="connsiteY0" fmla="*/ 5012265 h 5012265"/>
              <a:gd name="connsiteX1" fmla="*/ 0 w 3657864"/>
              <a:gd name="connsiteY1" fmla="*/ 0 h 5012265"/>
              <a:gd name="connsiteX2" fmla="*/ 2328730 w 3657864"/>
              <a:gd name="connsiteY2" fmla="*/ 0 h 5012265"/>
              <a:gd name="connsiteX3" fmla="*/ 3657864 w 3657864"/>
              <a:gd name="connsiteY3" fmla="*/ 1422399 h 5012265"/>
              <a:gd name="connsiteX4" fmla="*/ 25267 w 3657864"/>
              <a:gd name="connsiteY4" fmla="*/ 5012265 h 5012265"/>
              <a:gd name="connsiteX0" fmla="*/ 25267 w 3657864"/>
              <a:gd name="connsiteY0" fmla="*/ 5029199 h 5029199"/>
              <a:gd name="connsiteX1" fmla="*/ 0 w 3657864"/>
              <a:gd name="connsiteY1" fmla="*/ 16934 h 5029199"/>
              <a:gd name="connsiteX2" fmla="*/ 2210197 w 3657864"/>
              <a:gd name="connsiteY2" fmla="*/ 0 h 5029199"/>
              <a:gd name="connsiteX3" fmla="*/ 3657864 w 3657864"/>
              <a:gd name="connsiteY3" fmla="*/ 1439333 h 5029199"/>
              <a:gd name="connsiteX4" fmla="*/ 25267 w 3657864"/>
              <a:gd name="connsiteY4" fmla="*/ 5029199 h 5029199"/>
              <a:gd name="connsiteX0" fmla="*/ 25267 w 3638270"/>
              <a:gd name="connsiteY0" fmla="*/ 5029199 h 5029199"/>
              <a:gd name="connsiteX1" fmla="*/ 0 w 3638270"/>
              <a:gd name="connsiteY1" fmla="*/ 16934 h 5029199"/>
              <a:gd name="connsiteX2" fmla="*/ 2210197 w 3638270"/>
              <a:gd name="connsiteY2" fmla="*/ 0 h 5029199"/>
              <a:gd name="connsiteX3" fmla="*/ 3638270 w 3638270"/>
              <a:gd name="connsiteY3" fmla="*/ 1419739 h 5029199"/>
              <a:gd name="connsiteX4" fmla="*/ 25267 w 3638270"/>
              <a:gd name="connsiteY4" fmla="*/ 5029199 h 5029199"/>
              <a:gd name="connsiteX0" fmla="*/ 25267 w 3638270"/>
              <a:gd name="connsiteY0" fmla="*/ 5042262 h 5042262"/>
              <a:gd name="connsiteX1" fmla="*/ 0 w 3638270"/>
              <a:gd name="connsiteY1" fmla="*/ 16934 h 5042262"/>
              <a:gd name="connsiteX2" fmla="*/ 2210197 w 3638270"/>
              <a:gd name="connsiteY2" fmla="*/ 0 h 5042262"/>
              <a:gd name="connsiteX3" fmla="*/ 3638270 w 3638270"/>
              <a:gd name="connsiteY3" fmla="*/ 1419739 h 5042262"/>
              <a:gd name="connsiteX4" fmla="*/ 25267 w 3638270"/>
              <a:gd name="connsiteY4" fmla="*/ 5042262 h 504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270" h="5042262">
                <a:moveTo>
                  <a:pt x="25267" y="5042262"/>
                </a:moveTo>
                <a:lnTo>
                  <a:pt x="0" y="16934"/>
                </a:lnTo>
                <a:lnTo>
                  <a:pt x="2210197" y="0"/>
                </a:lnTo>
                <a:lnTo>
                  <a:pt x="3638270" y="1419739"/>
                </a:lnTo>
                <a:lnTo>
                  <a:pt x="25267" y="5042262"/>
                </a:lnTo>
                <a:close/>
              </a:path>
            </a:pathLst>
          </a:custGeom>
          <a:solidFill>
            <a:schemeClr val="bg1">
              <a:lumMod val="85000"/>
            </a:schemeClr>
          </a:solidFill>
        </p:spPr>
        <p:txBody>
          <a:bodyPr/>
          <a:lstStyle/>
          <a:p>
            <a:endParaRPr lang="en-AU"/>
          </a:p>
        </p:txBody>
      </p:sp>
      <p:sp>
        <p:nvSpPr>
          <p:cNvPr id="2" name="Title 1"/>
          <p:cNvSpPr>
            <a:spLocks noGrp="1"/>
          </p:cNvSpPr>
          <p:nvPr>
            <p:ph type="title"/>
          </p:nvPr>
        </p:nvSpPr>
        <p:spPr>
          <a:xfrm>
            <a:off x="4197928" y="718415"/>
            <a:ext cx="7155872" cy="1325563"/>
          </a:xfrm>
        </p:spPr>
        <p:txBody>
          <a:bodyPr/>
          <a:lstStyle/>
          <a:p>
            <a:r>
              <a:rPr lang="en-US" dirty="0"/>
              <a:t>Click to edit Master title style</a:t>
            </a:r>
            <a:endParaRPr lang="en-AU" dirty="0"/>
          </a:p>
        </p:txBody>
      </p:sp>
      <p:sp>
        <p:nvSpPr>
          <p:cNvPr id="3" name="Content Placeholder 2"/>
          <p:cNvSpPr>
            <a:spLocks noGrp="1"/>
          </p:cNvSpPr>
          <p:nvPr>
            <p:ph idx="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55895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2B142A30-7C5F-5844-979F-B9026083855E}"/>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800100" y="812807"/>
            <a:ext cx="10553700" cy="1231171"/>
          </a:xfrm>
        </p:spPr>
        <p:txBody>
          <a:bodyPr anchor="t" anchorCtr="0"/>
          <a:lstStyle>
            <a:lvl1pPr>
              <a:defRPr sz="5000"/>
            </a:lvl1pPr>
          </a:lstStyle>
          <a:p>
            <a:r>
              <a:rPr lang="en-US" dirty="0"/>
              <a:t>Click to edit Master title style</a:t>
            </a:r>
            <a:endParaRPr lang="en-AU" dirty="0"/>
          </a:p>
        </p:txBody>
      </p:sp>
      <p:sp>
        <p:nvSpPr>
          <p:cNvPr id="3" name="Content Placeholder 2"/>
          <p:cNvSpPr>
            <a:spLocks noGrp="1"/>
          </p:cNvSpPr>
          <p:nvPr>
            <p:ph idx="1"/>
          </p:nvPr>
        </p:nvSpPr>
        <p:spPr>
          <a:xfrm>
            <a:off x="800100" y="2327564"/>
            <a:ext cx="10553700" cy="38120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4" name="Connettore 1 3">
            <a:extLst>
              <a:ext uri="{FF2B5EF4-FFF2-40B4-BE49-F238E27FC236}">
                <a16:creationId xmlns:a16="http://schemas.microsoft.com/office/drawing/2014/main" id="{DDAD0231-C7C0-8D45-A7DD-EF87C3BF8979}"/>
              </a:ext>
            </a:extLst>
          </p:cNvPr>
          <p:cNvCxnSpPr>
            <a:cxnSpLocks/>
          </p:cNvCxnSpPr>
          <p:nvPr userDrawn="1"/>
        </p:nvCxnSpPr>
        <p:spPr>
          <a:xfrm>
            <a:off x="800100" y="569190"/>
            <a:ext cx="105537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EA857F13-6318-C944-9922-FAF56C382BBA}"/>
              </a:ext>
            </a:extLst>
          </p:cNvPr>
          <p:cNvCxnSpPr/>
          <p:nvPr userDrawn="1"/>
        </p:nvCxnSpPr>
        <p:spPr>
          <a:xfrm>
            <a:off x="3937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A639C7E6-97D1-C047-AB9C-DA9F14788664}"/>
              </a:ext>
            </a:extLst>
          </p:cNvPr>
          <p:cNvCxnSpPr/>
          <p:nvPr userDrawn="1"/>
        </p:nvCxnSpPr>
        <p:spPr>
          <a:xfrm>
            <a:off x="117602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7EF0E594-AACA-BA4B-B470-98A10D635C76}"/>
              </a:ext>
            </a:extLst>
          </p:cNvPr>
          <p:cNvPicPr>
            <a:picLocks noChangeAspect="1"/>
          </p:cNvPicPr>
          <p:nvPr userDrawn="1"/>
        </p:nvPicPr>
        <p:blipFill>
          <a:blip r:embed="rId2"/>
          <a:stretch>
            <a:fillRect/>
          </a:stretch>
        </p:blipFill>
        <p:spPr>
          <a:xfrm>
            <a:off x="10270313" y="6359560"/>
            <a:ext cx="1070785" cy="303052"/>
          </a:xfrm>
          <a:prstGeom prst="rect">
            <a:avLst/>
          </a:prstGeom>
        </p:spPr>
      </p:pic>
    </p:spTree>
    <p:extLst>
      <p:ext uri="{BB962C8B-B14F-4D97-AF65-F5344CB8AC3E}">
        <p14:creationId xmlns:p14="http://schemas.microsoft.com/office/powerpoint/2010/main" val="351588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812807"/>
            <a:ext cx="10553700" cy="1231171"/>
          </a:xfrm>
        </p:spPr>
        <p:txBody>
          <a:bodyPr anchor="t" anchorCtr="0"/>
          <a:lstStyle>
            <a:lvl1pPr>
              <a:defRPr sz="5000"/>
            </a:lvl1pPr>
          </a:lstStyle>
          <a:p>
            <a:r>
              <a:rPr lang="en-US" dirty="0"/>
              <a:t>Click to edit Master title style</a:t>
            </a:r>
            <a:endParaRPr lang="en-AU" dirty="0"/>
          </a:p>
        </p:txBody>
      </p:sp>
      <p:sp>
        <p:nvSpPr>
          <p:cNvPr id="3" name="Content Placeholder 2"/>
          <p:cNvSpPr>
            <a:spLocks noGrp="1"/>
          </p:cNvSpPr>
          <p:nvPr>
            <p:ph idx="1"/>
          </p:nvPr>
        </p:nvSpPr>
        <p:spPr>
          <a:xfrm>
            <a:off x="800100" y="2327564"/>
            <a:ext cx="10553700" cy="38120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4" name="Connettore 1 3">
            <a:extLst>
              <a:ext uri="{FF2B5EF4-FFF2-40B4-BE49-F238E27FC236}">
                <a16:creationId xmlns:a16="http://schemas.microsoft.com/office/drawing/2014/main" id="{DDAD0231-C7C0-8D45-A7DD-EF87C3BF8979}"/>
              </a:ext>
            </a:extLst>
          </p:cNvPr>
          <p:cNvCxnSpPr>
            <a:cxnSpLocks/>
          </p:cNvCxnSpPr>
          <p:nvPr userDrawn="1"/>
        </p:nvCxnSpPr>
        <p:spPr>
          <a:xfrm>
            <a:off x="800100" y="569190"/>
            <a:ext cx="105537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EA857F13-6318-C944-9922-FAF56C382BBA}"/>
              </a:ext>
            </a:extLst>
          </p:cNvPr>
          <p:cNvCxnSpPr/>
          <p:nvPr userDrawn="1"/>
        </p:nvCxnSpPr>
        <p:spPr>
          <a:xfrm>
            <a:off x="3937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A639C7E6-97D1-C047-AB9C-DA9F14788664}"/>
              </a:ext>
            </a:extLst>
          </p:cNvPr>
          <p:cNvCxnSpPr/>
          <p:nvPr userDrawn="1"/>
        </p:nvCxnSpPr>
        <p:spPr>
          <a:xfrm>
            <a:off x="117602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ED1D5A7D-C6BC-1449-A770-673C854A1817}"/>
              </a:ext>
            </a:extLst>
          </p:cNvPr>
          <p:cNvSpPr txBox="1"/>
          <p:nvPr userDrawn="1"/>
        </p:nvSpPr>
        <p:spPr>
          <a:xfrm>
            <a:off x="251012" y="950259"/>
            <a:ext cx="0" cy="0"/>
          </a:xfrm>
          <a:prstGeom prst="rect">
            <a:avLst/>
          </a:prstGeom>
        </p:spPr>
        <p:txBody>
          <a:bodyPr vert="horz" wrap="none" lIns="91440" tIns="45720" rIns="91440" bIns="45720" rtlCol="0" anchor="ctr">
            <a:noAutofit/>
          </a:bodyPr>
          <a:lstStyle/>
          <a:p>
            <a:pPr algn="l"/>
            <a:endParaRPr lang="it-IT"/>
          </a:p>
        </p:txBody>
      </p:sp>
    </p:spTree>
    <p:extLst>
      <p:ext uri="{BB962C8B-B14F-4D97-AF65-F5344CB8AC3E}">
        <p14:creationId xmlns:p14="http://schemas.microsoft.com/office/powerpoint/2010/main" val="229483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6A2F283-1FD6-8C44-A4F2-3BF532400F51}"/>
              </a:ext>
            </a:extLst>
          </p:cNvPr>
          <p:cNvPicPr>
            <a:picLocks noChangeAspect="1"/>
          </p:cNvPicPr>
          <p:nvPr userDrawn="1"/>
        </p:nvPicPr>
        <p:blipFill>
          <a:blip r:embed="rId2"/>
          <a:stretch>
            <a:fillRect/>
          </a:stretch>
        </p:blipFill>
        <p:spPr>
          <a:xfrm>
            <a:off x="0" y="0"/>
            <a:ext cx="6673850" cy="6858000"/>
          </a:xfrm>
          <a:prstGeom prst="rect">
            <a:avLst/>
          </a:prstGeom>
        </p:spPr>
      </p:pic>
      <p:sp>
        <p:nvSpPr>
          <p:cNvPr id="5" name="Ovale 4">
            <a:extLst>
              <a:ext uri="{FF2B5EF4-FFF2-40B4-BE49-F238E27FC236}">
                <a16:creationId xmlns:a16="http://schemas.microsoft.com/office/drawing/2014/main" id="{00848A7A-BD51-EF47-BC9C-EA74BBE5FEE7}"/>
              </a:ext>
            </a:extLst>
          </p:cNvPr>
          <p:cNvSpPr/>
          <p:nvPr userDrawn="1"/>
        </p:nvSpPr>
        <p:spPr>
          <a:xfrm>
            <a:off x="1361642" y="1453717"/>
            <a:ext cx="3950566" cy="3950566"/>
          </a:xfrm>
          <a:prstGeom prst="ellipse">
            <a:avLst/>
          </a:prstGeom>
          <a:solidFill>
            <a:srgbClr val="E2B900"/>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a:extLst>
              <a:ext uri="{FF2B5EF4-FFF2-40B4-BE49-F238E27FC236}">
                <a16:creationId xmlns:a16="http://schemas.microsoft.com/office/drawing/2014/main" id="{BF8C6DF8-863B-F645-BA01-3C764D6068F2}"/>
              </a:ext>
            </a:extLst>
          </p:cNvPr>
          <p:cNvCxnSpPr>
            <a:cxnSpLocks/>
          </p:cNvCxnSpPr>
          <p:nvPr userDrawn="1"/>
        </p:nvCxnSpPr>
        <p:spPr>
          <a:xfrm>
            <a:off x="6667125" y="6106390"/>
            <a:ext cx="468667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BB6F4A32-17AF-194E-888F-6D23771BD246}"/>
              </a:ext>
            </a:extLst>
          </p:cNvPr>
          <p:cNvSpPr>
            <a:spLocks noGrp="1"/>
          </p:cNvSpPr>
          <p:nvPr>
            <p:ph idx="1"/>
          </p:nvPr>
        </p:nvSpPr>
        <p:spPr>
          <a:xfrm>
            <a:off x="6673850" y="0"/>
            <a:ext cx="5518150" cy="415967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Placeholder 1">
            <a:extLst>
              <a:ext uri="{FF2B5EF4-FFF2-40B4-BE49-F238E27FC236}">
                <a16:creationId xmlns:a16="http://schemas.microsoft.com/office/drawing/2014/main" id="{8C4DAA3E-06D9-324E-885E-09CF30B27512}"/>
              </a:ext>
            </a:extLst>
          </p:cNvPr>
          <p:cNvSpPr>
            <a:spLocks noGrp="1"/>
          </p:cNvSpPr>
          <p:nvPr>
            <p:ph type="title" hasCustomPrompt="1"/>
          </p:nvPr>
        </p:nvSpPr>
        <p:spPr>
          <a:xfrm>
            <a:off x="7068127" y="4159683"/>
            <a:ext cx="4260273" cy="1858530"/>
          </a:xfrm>
          <a:prstGeom prst="rect">
            <a:avLst/>
          </a:prstGeom>
        </p:spPr>
        <p:txBody>
          <a:bodyPr vert="horz" lIns="91440" tIns="45720" rIns="91440" bIns="45720" rtlCol="0" anchor="ctr">
            <a:noAutofit/>
          </a:bodyPr>
          <a:lstStyle>
            <a:lvl1pPr>
              <a:defRPr sz="2800"/>
            </a:lvl1pPr>
          </a:lstStyle>
          <a:p>
            <a:r>
              <a:rPr lang="en-US" dirty="0"/>
              <a:t>CLICK TO EDIT MASTER TITLE STYLE</a:t>
            </a:r>
            <a:endParaRPr lang="en-AU" dirty="0"/>
          </a:p>
        </p:txBody>
      </p:sp>
    </p:spTree>
    <p:extLst>
      <p:ext uri="{BB962C8B-B14F-4D97-AF65-F5344CB8AC3E}">
        <p14:creationId xmlns:p14="http://schemas.microsoft.com/office/powerpoint/2010/main" val="286452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Immagine 8" descr="Immagine che contiene edificio, ombrello&#10;&#10;Descrizione generata automaticamente">
            <a:extLst>
              <a:ext uri="{FF2B5EF4-FFF2-40B4-BE49-F238E27FC236}">
                <a16:creationId xmlns:a16="http://schemas.microsoft.com/office/drawing/2014/main" id="{D0217859-23A6-7747-9F9B-3FC8C1D5D8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62" b="7860"/>
          <a:stretch/>
        </p:blipFill>
        <p:spPr>
          <a:xfrm>
            <a:off x="-1" y="0"/>
            <a:ext cx="6673849" cy="6858000"/>
          </a:xfrm>
          <a:prstGeom prst="rect">
            <a:avLst/>
          </a:prstGeom>
        </p:spPr>
      </p:pic>
      <p:cxnSp>
        <p:nvCxnSpPr>
          <p:cNvPr id="7" name="Connettore 1 6">
            <a:extLst>
              <a:ext uri="{FF2B5EF4-FFF2-40B4-BE49-F238E27FC236}">
                <a16:creationId xmlns:a16="http://schemas.microsoft.com/office/drawing/2014/main" id="{BF8C6DF8-863B-F645-BA01-3C764D6068F2}"/>
              </a:ext>
            </a:extLst>
          </p:cNvPr>
          <p:cNvCxnSpPr>
            <a:cxnSpLocks/>
          </p:cNvCxnSpPr>
          <p:nvPr userDrawn="1"/>
        </p:nvCxnSpPr>
        <p:spPr>
          <a:xfrm>
            <a:off x="6667125" y="6106390"/>
            <a:ext cx="468667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BB6F4A32-17AF-194E-888F-6D23771BD246}"/>
              </a:ext>
            </a:extLst>
          </p:cNvPr>
          <p:cNvSpPr>
            <a:spLocks noGrp="1"/>
          </p:cNvSpPr>
          <p:nvPr>
            <p:ph idx="1"/>
          </p:nvPr>
        </p:nvSpPr>
        <p:spPr>
          <a:xfrm>
            <a:off x="6673850" y="0"/>
            <a:ext cx="5518150" cy="415967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Placeholder 1">
            <a:extLst>
              <a:ext uri="{FF2B5EF4-FFF2-40B4-BE49-F238E27FC236}">
                <a16:creationId xmlns:a16="http://schemas.microsoft.com/office/drawing/2014/main" id="{8C4DAA3E-06D9-324E-885E-09CF30B27512}"/>
              </a:ext>
            </a:extLst>
          </p:cNvPr>
          <p:cNvSpPr>
            <a:spLocks noGrp="1"/>
          </p:cNvSpPr>
          <p:nvPr>
            <p:ph type="title" hasCustomPrompt="1"/>
          </p:nvPr>
        </p:nvSpPr>
        <p:spPr>
          <a:xfrm>
            <a:off x="7068127" y="4159683"/>
            <a:ext cx="4260273" cy="1858530"/>
          </a:xfrm>
          <a:prstGeom prst="rect">
            <a:avLst/>
          </a:prstGeom>
        </p:spPr>
        <p:txBody>
          <a:bodyPr vert="horz" lIns="91440" tIns="45720" rIns="91440" bIns="45720" rtlCol="0" anchor="ctr">
            <a:noAutofit/>
          </a:bodyPr>
          <a:lstStyle>
            <a:lvl1pPr>
              <a:defRPr sz="2800"/>
            </a:lvl1pPr>
          </a:lstStyle>
          <a:p>
            <a:r>
              <a:rPr lang="en-US" dirty="0"/>
              <a:t>CLICK TO EDIT MASTER TITLE STYLE</a:t>
            </a:r>
            <a:endParaRPr lang="en-AU" dirty="0"/>
          </a:p>
        </p:txBody>
      </p:sp>
      <p:pic>
        <p:nvPicPr>
          <p:cNvPr id="14" name="Immagine 13" descr="Immagine che contiene specchio&#10;&#10;Descrizione generata automaticamente">
            <a:extLst>
              <a:ext uri="{FF2B5EF4-FFF2-40B4-BE49-F238E27FC236}">
                <a16:creationId xmlns:a16="http://schemas.microsoft.com/office/drawing/2014/main" id="{8FE14857-D8B1-EF43-B653-46C6DD6F20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8182" y="1380745"/>
            <a:ext cx="4037481" cy="4096512"/>
          </a:xfrm>
          <a:prstGeom prst="rect">
            <a:avLst/>
          </a:prstGeom>
        </p:spPr>
      </p:pic>
    </p:spTree>
    <p:extLst>
      <p:ext uri="{BB962C8B-B14F-4D97-AF65-F5344CB8AC3E}">
        <p14:creationId xmlns:p14="http://schemas.microsoft.com/office/powerpoint/2010/main" val="145262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068F625-438A-0D46-93B6-CC148962EF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9" b="7817"/>
          <a:stretch/>
        </p:blipFill>
        <p:spPr>
          <a:xfrm>
            <a:off x="-3" y="1"/>
            <a:ext cx="6667126" cy="6858000"/>
          </a:xfrm>
          <a:prstGeom prst="rect">
            <a:avLst/>
          </a:prstGeom>
        </p:spPr>
      </p:pic>
      <p:cxnSp>
        <p:nvCxnSpPr>
          <p:cNvPr id="7" name="Connettore 1 6">
            <a:extLst>
              <a:ext uri="{FF2B5EF4-FFF2-40B4-BE49-F238E27FC236}">
                <a16:creationId xmlns:a16="http://schemas.microsoft.com/office/drawing/2014/main" id="{BF8C6DF8-863B-F645-BA01-3C764D6068F2}"/>
              </a:ext>
            </a:extLst>
          </p:cNvPr>
          <p:cNvCxnSpPr>
            <a:cxnSpLocks/>
          </p:cNvCxnSpPr>
          <p:nvPr userDrawn="1"/>
        </p:nvCxnSpPr>
        <p:spPr>
          <a:xfrm>
            <a:off x="6667125" y="6106390"/>
            <a:ext cx="468667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8C4DAA3E-06D9-324E-885E-09CF30B27512}"/>
              </a:ext>
            </a:extLst>
          </p:cNvPr>
          <p:cNvSpPr>
            <a:spLocks noGrp="1"/>
          </p:cNvSpPr>
          <p:nvPr>
            <p:ph type="title" hasCustomPrompt="1"/>
          </p:nvPr>
        </p:nvSpPr>
        <p:spPr>
          <a:xfrm>
            <a:off x="7068127" y="4159683"/>
            <a:ext cx="4260273" cy="1858530"/>
          </a:xfrm>
          <a:prstGeom prst="rect">
            <a:avLst/>
          </a:prstGeom>
        </p:spPr>
        <p:txBody>
          <a:bodyPr vert="horz" lIns="91440" tIns="45720" rIns="91440" bIns="45720" rtlCol="0" anchor="ctr">
            <a:noAutofit/>
          </a:bodyPr>
          <a:lstStyle>
            <a:lvl1pPr>
              <a:defRPr sz="2800"/>
            </a:lvl1pPr>
          </a:lstStyle>
          <a:p>
            <a:r>
              <a:rPr lang="en-US" dirty="0"/>
              <a:t>CLICK TO EDIT MASTER TITLE STYLE</a:t>
            </a:r>
            <a:endParaRPr lang="en-AU" dirty="0"/>
          </a:p>
        </p:txBody>
      </p:sp>
      <p:pic>
        <p:nvPicPr>
          <p:cNvPr id="13" name="Immagine 12" descr="Immagine che contiene disegnando&#10;&#10;Descrizione generata automaticamente">
            <a:extLst>
              <a:ext uri="{FF2B5EF4-FFF2-40B4-BE49-F238E27FC236}">
                <a16:creationId xmlns:a16="http://schemas.microsoft.com/office/drawing/2014/main" id="{6901F3D7-005C-0C4B-AFFA-E3F668CE19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8182" y="1380743"/>
            <a:ext cx="4096512" cy="4096512"/>
          </a:xfrm>
          <a:prstGeom prst="rect">
            <a:avLst/>
          </a:prstGeom>
        </p:spPr>
      </p:pic>
    </p:spTree>
    <p:extLst>
      <p:ext uri="{BB962C8B-B14F-4D97-AF65-F5344CB8AC3E}">
        <p14:creationId xmlns:p14="http://schemas.microsoft.com/office/powerpoint/2010/main" val="335369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4" name="Immagine 3" descr="Immagine che contiene tramonto, ombrello&#10;&#10;Descrizione generata automaticamente">
            <a:extLst>
              <a:ext uri="{FF2B5EF4-FFF2-40B4-BE49-F238E27FC236}">
                <a16:creationId xmlns:a16="http://schemas.microsoft.com/office/drawing/2014/main" id="{28588F89-4074-2D40-869A-763631A921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7" b="7819"/>
          <a:stretch/>
        </p:blipFill>
        <p:spPr>
          <a:xfrm>
            <a:off x="-1" y="-1"/>
            <a:ext cx="6667123" cy="6858001"/>
          </a:xfrm>
          <a:prstGeom prst="rect">
            <a:avLst/>
          </a:prstGeom>
        </p:spPr>
      </p:pic>
      <p:cxnSp>
        <p:nvCxnSpPr>
          <p:cNvPr id="7" name="Connettore 1 6">
            <a:extLst>
              <a:ext uri="{FF2B5EF4-FFF2-40B4-BE49-F238E27FC236}">
                <a16:creationId xmlns:a16="http://schemas.microsoft.com/office/drawing/2014/main" id="{BF8C6DF8-863B-F645-BA01-3C764D6068F2}"/>
              </a:ext>
            </a:extLst>
          </p:cNvPr>
          <p:cNvCxnSpPr>
            <a:cxnSpLocks/>
          </p:cNvCxnSpPr>
          <p:nvPr userDrawn="1"/>
        </p:nvCxnSpPr>
        <p:spPr>
          <a:xfrm>
            <a:off x="6667125" y="6106390"/>
            <a:ext cx="468667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8C4DAA3E-06D9-324E-885E-09CF30B27512}"/>
              </a:ext>
            </a:extLst>
          </p:cNvPr>
          <p:cNvSpPr>
            <a:spLocks noGrp="1"/>
          </p:cNvSpPr>
          <p:nvPr>
            <p:ph type="title" hasCustomPrompt="1"/>
          </p:nvPr>
        </p:nvSpPr>
        <p:spPr>
          <a:xfrm>
            <a:off x="7068127" y="4159683"/>
            <a:ext cx="4260273" cy="1858530"/>
          </a:xfrm>
          <a:prstGeom prst="rect">
            <a:avLst/>
          </a:prstGeom>
        </p:spPr>
        <p:txBody>
          <a:bodyPr vert="horz" lIns="91440" tIns="45720" rIns="91440" bIns="45720" rtlCol="0" anchor="ctr">
            <a:noAutofit/>
          </a:bodyPr>
          <a:lstStyle>
            <a:lvl1pPr>
              <a:defRPr sz="2800"/>
            </a:lvl1pPr>
          </a:lstStyle>
          <a:p>
            <a:r>
              <a:rPr lang="en-US" dirty="0"/>
              <a:t>CLICK TO EDIT MASTER TITLE STYLE</a:t>
            </a:r>
            <a:endParaRPr lang="en-AU" dirty="0"/>
          </a:p>
        </p:txBody>
      </p:sp>
      <p:pic>
        <p:nvPicPr>
          <p:cNvPr id="10" name="Immagine 9">
            <a:extLst>
              <a:ext uri="{FF2B5EF4-FFF2-40B4-BE49-F238E27FC236}">
                <a16:creationId xmlns:a16="http://schemas.microsoft.com/office/drawing/2014/main" id="{BAF02EB8-8A09-0343-91C7-EDDC56A47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8182" y="1380743"/>
            <a:ext cx="4096512" cy="4096512"/>
          </a:xfrm>
          <a:prstGeom prst="rect">
            <a:avLst/>
          </a:prstGeom>
        </p:spPr>
      </p:pic>
    </p:spTree>
    <p:extLst>
      <p:ext uri="{BB962C8B-B14F-4D97-AF65-F5344CB8AC3E}">
        <p14:creationId xmlns:p14="http://schemas.microsoft.com/office/powerpoint/2010/main" val="144173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212227A-7673-CA48-9B50-3E7D41C76BA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8" b="7818"/>
          <a:stretch/>
        </p:blipFill>
        <p:spPr>
          <a:xfrm>
            <a:off x="0" y="0"/>
            <a:ext cx="6667122" cy="6858000"/>
          </a:xfrm>
          <a:prstGeom prst="rect">
            <a:avLst/>
          </a:prstGeom>
        </p:spPr>
      </p:pic>
      <p:cxnSp>
        <p:nvCxnSpPr>
          <p:cNvPr id="7" name="Connettore 1 6">
            <a:extLst>
              <a:ext uri="{FF2B5EF4-FFF2-40B4-BE49-F238E27FC236}">
                <a16:creationId xmlns:a16="http://schemas.microsoft.com/office/drawing/2014/main" id="{BF8C6DF8-863B-F645-BA01-3C764D6068F2}"/>
              </a:ext>
            </a:extLst>
          </p:cNvPr>
          <p:cNvCxnSpPr>
            <a:cxnSpLocks/>
          </p:cNvCxnSpPr>
          <p:nvPr userDrawn="1"/>
        </p:nvCxnSpPr>
        <p:spPr>
          <a:xfrm>
            <a:off x="6667125" y="6106390"/>
            <a:ext cx="468667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8C4DAA3E-06D9-324E-885E-09CF30B27512}"/>
              </a:ext>
            </a:extLst>
          </p:cNvPr>
          <p:cNvSpPr>
            <a:spLocks noGrp="1"/>
          </p:cNvSpPr>
          <p:nvPr>
            <p:ph type="title" hasCustomPrompt="1"/>
          </p:nvPr>
        </p:nvSpPr>
        <p:spPr>
          <a:xfrm>
            <a:off x="7068127" y="4159683"/>
            <a:ext cx="4260273" cy="1858530"/>
          </a:xfrm>
          <a:prstGeom prst="rect">
            <a:avLst/>
          </a:prstGeom>
        </p:spPr>
        <p:txBody>
          <a:bodyPr vert="horz" lIns="91440" tIns="45720" rIns="91440" bIns="45720" rtlCol="0" anchor="ctr">
            <a:noAutofit/>
          </a:bodyPr>
          <a:lstStyle>
            <a:lvl1pPr>
              <a:defRPr sz="2800"/>
            </a:lvl1pPr>
          </a:lstStyle>
          <a:p>
            <a:r>
              <a:rPr lang="en-US" dirty="0"/>
              <a:t>CLICK TO EDIT MASTER TITLE STYLE</a:t>
            </a:r>
            <a:endParaRPr lang="en-AU" dirty="0"/>
          </a:p>
        </p:txBody>
      </p:sp>
      <p:pic>
        <p:nvPicPr>
          <p:cNvPr id="11" name="Immagine 10" descr="Immagine che contiene disegnando&#10;&#10;Descrizione generata automaticamente">
            <a:extLst>
              <a:ext uri="{FF2B5EF4-FFF2-40B4-BE49-F238E27FC236}">
                <a16:creationId xmlns:a16="http://schemas.microsoft.com/office/drawing/2014/main" id="{6347493D-370C-D24F-A1BE-3AC5A18F9A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9338" y="1380743"/>
            <a:ext cx="4096502" cy="4096502"/>
          </a:xfrm>
          <a:prstGeom prst="rect">
            <a:avLst/>
          </a:prstGeom>
        </p:spPr>
      </p:pic>
    </p:spTree>
    <p:extLst>
      <p:ext uri="{BB962C8B-B14F-4D97-AF65-F5344CB8AC3E}">
        <p14:creationId xmlns:p14="http://schemas.microsoft.com/office/powerpoint/2010/main" val="4610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8011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7928" y="718415"/>
            <a:ext cx="7155872" cy="1325563"/>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p:cNvSpPr>
            <a:spLocks noGrp="1"/>
          </p:cNvSpPr>
          <p:nvPr>
            <p:ph type="body" idx="1"/>
          </p:nvPr>
        </p:nvSpPr>
        <p:spPr>
          <a:xfrm>
            <a:off x="4197928" y="2327564"/>
            <a:ext cx="7155872" cy="384939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Immagine 6">
            <a:extLst>
              <a:ext uri="{FF2B5EF4-FFF2-40B4-BE49-F238E27FC236}">
                <a16:creationId xmlns:a16="http://schemas.microsoft.com/office/drawing/2014/main" id="{CC5FF26B-5126-A54D-911F-3F05EAEC8C98}"/>
              </a:ext>
            </a:extLst>
          </p:cNvPr>
          <p:cNvPicPr>
            <a:picLocks noChangeAspect="1"/>
          </p:cNvPicPr>
          <p:nvPr userDrawn="1"/>
        </p:nvPicPr>
        <p:blipFill>
          <a:blip r:embed="rId16"/>
          <a:stretch>
            <a:fillRect/>
          </a:stretch>
        </p:blipFill>
        <p:spPr>
          <a:xfrm>
            <a:off x="10270313" y="6359560"/>
            <a:ext cx="1070785" cy="303052"/>
          </a:xfrm>
          <a:prstGeom prst="rect">
            <a:avLst/>
          </a:prstGeom>
        </p:spPr>
      </p:pic>
    </p:spTree>
    <p:extLst>
      <p:ext uri="{BB962C8B-B14F-4D97-AF65-F5344CB8AC3E}">
        <p14:creationId xmlns:p14="http://schemas.microsoft.com/office/powerpoint/2010/main" val="355140672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66" r:id="rId5"/>
    <p:sldLayoutId id="2147483667" r:id="rId6"/>
    <p:sldLayoutId id="2147483668" r:id="rId7"/>
    <p:sldLayoutId id="2147483669" r:id="rId8"/>
    <p:sldLayoutId id="2147483654" r:id="rId9"/>
    <p:sldLayoutId id="2147483655" r:id="rId10"/>
    <p:sldLayoutId id="2147483660" r:id="rId11"/>
    <p:sldLayoutId id="2147483661" r:id="rId12"/>
    <p:sldLayoutId id="2147483664" r:id="rId13"/>
    <p:sldLayoutId id="2147483663" r:id="rId14"/>
  </p:sldLayoutIdLst>
  <p:txStyles>
    <p:titleStyle>
      <a:lvl1pPr algn="l" defTabSz="914400" rtl="0" eaLnBrk="1" latinLnBrk="0" hangingPunct="1">
        <a:lnSpc>
          <a:spcPct val="90000"/>
        </a:lnSpc>
        <a:spcBef>
          <a:spcPct val="0"/>
        </a:spcBef>
        <a:buNone/>
        <a:defRPr sz="3400" b="1" kern="1200">
          <a:solidFill>
            <a:schemeClr val="tx1"/>
          </a:solidFill>
          <a:latin typeface="+mn-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em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5" Type="http://schemas.openxmlformats.org/officeDocument/2006/relationships/image" Target="../media/image17.emf"/><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hyperlink" Target="https://undocs.org/en/S/RES/2122(2013)" TargetMode="External"/><Relationship Id="rId3" Type="http://schemas.openxmlformats.org/officeDocument/2006/relationships/hyperlink" Target="https://undocs.org/en/S/RES/1820(2008)" TargetMode="External"/><Relationship Id="rId7" Type="http://schemas.openxmlformats.org/officeDocument/2006/relationships/hyperlink" Target="https://undocs.org/en/S/RES/2106(2013)" TargetMode="External"/><Relationship Id="rId12" Type="http://schemas.openxmlformats.org/officeDocument/2006/relationships/hyperlink" Target="https://www.unwomen.org/en/what-we-do/peace-and-security/global-norms-and-standards" TargetMode="External"/><Relationship Id="rId2" Type="http://schemas.openxmlformats.org/officeDocument/2006/relationships/hyperlink" Target="https://undocs.org/en/S/RES/1325(2000)" TargetMode="External"/><Relationship Id="rId1" Type="http://schemas.openxmlformats.org/officeDocument/2006/relationships/slideLayout" Target="../slideLayouts/slideLayout3.xml"/><Relationship Id="rId6" Type="http://schemas.openxmlformats.org/officeDocument/2006/relationships/hyperlink" Target="https://undocs.org/en/S/RES/1960(2010)" TargetMode="External"/><Relationship Id="rId11" Type="http://schemas.openxmlformats.org/officeDocument/2006/relationships/hyperlink" Target="https://undocs.org/en/S/RES/2493(2019)" TargetMode="External"/><Relationship Id="rId5" Type="http://schemas.openxmlformats.org/officeDocument/2006/relationships/hyperlink" Target="https://undocs.org/en/S/RES/1889(2009)" TargetMode="External"/><Relationship Id="rId10" Type="http://schemas.openxmlformats.org/officeDocument/2006/relationships/hyperlink" Target="https://undocs.org/en/S/RES/2467(2019)" TargetMode="External"/><Relationship Id="rId4" Type="http://schemas.openxmlformats.org/officeDocument/2006/relationships/hyperlink" Target="https://undocs.org/en/S/RES/1888(2009)" TargetMode="External"/><Relationship Id="rId9" Type="http://schemas.openxmlformats.org/officeDocument/2006/relationships/hyperlink" Target="https://undocs.org/en/S/RES/2242(2015)"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hyperlink" Target="https://www.nytimes.com/2017/07/27/world/middleeast/isis-yazidi-women-rape-iraq-mosul-slavery.html" TargetMode="External"/><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bdnews24.com/bangladesh/2016/05/24/dhaka-court-jail-a-den-of-harassment-for-women-inmates-for-lack-of-separate-cell" TargetMode="External"/><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sundaytimes.lk/100919/International/int_11.html" TargetMode="External"/><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5579" y="0"/>
            <a:ext cx="5249653" cy="6858000"/>
          </a:xfrm>
        </p:spPr>
        <p:txBody>
          <a:bodyPr/>
          <a:lstStyle/>
          <a:p>
            <a:pPr>
              <a:lnSpc>
                <a:spcPts val="6200"/>
              </a:lnSpc>
            </a:pPr>
            <a:r>
              <a:rPr lang="it-IT" sz="7200" dirty="0">
                <a:solidFill>
                  <a:schemeClr val="tx1"/>
                </a:solidFill>
              </a:rPr>
              <a:t>TRAINING: GENDER AND PREVENTING VIOLENT EXTREMISM IN ASIA</a:t>
            </a:r>
          </a:p>
        </p:txBody>
      </p:sp>
    </p:spTree>
    <p:extLst>
      <p:ext uri="{BB962C8B-B14F-4D97-AF65-F5344CB8AC3E}">
        <p14:creationId xmlns:p14="http://schemas.microsoft.com/office/powerpoint/2010/main" val="208569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703118" y="812807"/>
            <a:ext cx="10553700" cy="1231171"/>
          </a:xfrm>
        </p:spPr>
        <p:txBody>
          <a:bodyPr/>
          <a:lstStyle/>
          <a:p>
            <a:r>
              <a:rPr lang="en-GB" dirty="0"/>
              <a:t>What is the ‘preventing violent extremism’ agenda?</a:t>
            </a:r>
          </a:p>
        </p:txBody>
      </p:sp>
      <p:pic>
        <p:nvPicPr>
          <p:cNvPr id="7" name="Immagine 6">
            <a:extLst>
              <a:ext uri="{FF2B5EF4-FFF2-40B4-BE49-F238E27FC236}">
                <a16:creationId xmlns:a16="http://schemas.microsoft.com/office/drawing/2014/main" id="{57A03303-EC61-7A45-BA7D-90C2E58DF6A6}"/>
              </a:ext>
            </a:extLst>
          </p:cNvPr>
          <p:cNvPicPr>
            <a:picLocks noChangeAspect="1"/>
          </p:cNvPicPr>
          <p:nvPr/>
        </p:nvPicPr>
        <p:blipFill>
          <a:blip r:embed="rId2"/>
          <a:stretch>
            <a:fillRect/>
          </a:stretch>
        </p:blipFill>
        <p:spPr>
          <a:xfrm>
            <a:off x="810006" y="3685674"/>
            <a:ext cx="571500" cy="571500"/>
          </a:xfrm>
          <a:prstGeom prst="rect">
            <a:avLst/>
          </a:prstGeom>
        </p:spPr>
      </p:pic>
      <p:pic>
        <p:nvPicPr>
          <p:cNvPr id="10" name="Immagine 9">
            <a:extLst>
              <a:ext uri="{FF2B5EF4-FFF2-40B4-BE49-F238E27FC236}">
                <a16:creationId xmlns:a16="http://schemas.microsoft.com/office/drawing/2014/main" id="{9B627AE7-6E08-804F-963F-E668A26E11FF}"/>
              </a:ext>
            </a:extLst>
          </p:cNvPr>
          <p:cNvPicPr>
            <a:picLocks noChangeAspect="1"/>
          </p:cNvPicPr>
          <p:nvPr/>
        </p:nvPicPr>
        <p:blipFill>
          <a:blip r:embed="rId3"/>
          <a:stretch>
            <a:fillRect/>
          </a:stretch>
        </p:blipFill>
        <p:spPr>
          <a:xfrm>
            <a:off x="810006" y="4513854"/>
            <a:ext cx="571500" cy="571500"/>
          </a:xfrm>
          <a:prstGeom prst="rect">
            <a:avLst/>
          </a:prstGeom>
        </p:spPr>
      </p:pic>
      <p:pic>
        <p:nvPicPr>
          <p:cNvPr id="11" name="Immagine 10">
            <a:extLst>
              <a:ext uri="{FF2B5EF4-FFF2-40B4-BE49-F238E27FC236}">
                <a16:creationId xmlns:a16="http://schemas.microsoft.com/office/drawing/2014/main" id="{B8D66836-479D-C849-860F-EC6FC4678CD5}"/>
              </a:ext>
            </a:extLst>
          </p:cNvPr>
          <p:cNvPicPr>
            <a:picLocks noChangeAspect="1"/>
          </p:cNvPicPr>
          <p:nvPr/>
        </p:nvPicPr>
        <p:blipFill>
          <a:blip r:embed="rId4"/>
          <a:stretch>
            <a:fillRect/>
          </a:stretch>
        </p:blipFill>
        <p:spPr>
          <a:xfrm>
            <a:off x="810006" y="5329187"/>
            <a:ext cx="571500" cy="571500"/>
          </a:xfrm>
          <a:prstGeom prst="rect">
            <a:avLst/>
          </a:prstGeom>
        </p:spPr>
      </p:pic>
      <p:pic>
        <p:nvPicPr>
          <p:cNvPr id="12" name="Immagine 11">
            <a:extLst>
              <a:ext uri="{FF2B5EF4-FFF2-40B4-BE49-F238E27FC236}">
                <a16:creationId xmlns:a16="http://schemas.microsoft.com/office/drawing/2014/main" id="{26471404-AD76-3041-9A41-C1CCC2168D83}"/>
              </a:ext>
            </a:extLst>
          </p:cNvPr>
          <p:cNvPicPr>
            <a:picLocks noChangeAspect="1"/>
          </p:cNvPicPr>
          <p:nvPr/>
        </p:nvPicPr>
        <p:blipFill>
          <a:blip r:embed="rId5"/>
          <a:stretch>
            <a:fillRect/>
          </a:stretch>
        </p:blipFill>
        <p:spPr>
          <a:xfrm>
            <a:off x="6155658" y="3685674"/>
            <a:ext cx="571500" cy="571500"/>
          </a:xfrm>
          <a:prstGeom prst="rect">
            <a:avLst/>
          </a:prstGeom>
        </p:spPr>
      </p:pic>
      <p:pic>
        <p:nvPicPr>
          <p:cNvPr id="13" name="Immagine 12">
            <a:extLst>
              <a:ext uri="{FF2B5EF4-FFF2-40B4-BE49-F238E27FC236}">
                <a16:creationId xmlns:a16="http://schemas.microsoft.com/office/drawing/2014/main" id="{41978564-19BA-DE46-A2C6-CE4E00605AE5}"/>
              </a:ext>
            </a:extLst>
          </p:cNvPr>
          <p:cNvPicPr>
            <a:picLocks noChangeAspect="1"/>
          </p:cNvPicPr>
          <p:nvPr/>
        </p:nvPicPr>
        <p:blipFill>
          <a:blip r:embed="rId6"/>
          <a:stretch>
            <a:fillRect/>
          </a:stretch>
        </p:blipFill>
        <p:spPr>
          <a:xfrm>
            <a:off x="6155658" y="4513854"/>
            <a:ext cx="571500" cy="571500"/>
          </a:xfrm>
          <a:prstGeom prst="rect">
            <a:avLst/>
          </a:prstGeom>
        </p:spPr>
      </p:pic>
      <p:pic>
        <p:nvPicPr>
          <p:cNvPr id="14" name="Immagine 13">
            <a:extLst>
              <a:ext uri="{FF2B5EF4-FFF2-40B4-BE49-F238E27FC236}">
                <a16:creationId xmlns:a16="http://schemas.microsoft.com/office/drawing/2014/main" id="{B5D0687D-6A5D-5E4D-8E14-1C3D53863E79}"/>
              </a:ext>
            </a:extLst>
          </p:cNvPr>
          <p:cNvPicPr>
            <a:picLocks noChangeAspect="1"/>
          </p:cNvPicPr>
          <p:nvPr/>
        </p:nvPicPr>
        <p:blipFill>
          <a:blip r:embed="rId7"/>
          <a:stretch>
            <a:fillRect/>
          </a:stretch>
        </p:blipFill>
        <p:spPr>
          <a:xfrm>
            <a:off x="6155658" y="5329187"/>
            <a:ext cx="571500" cy="571500"/>
          </a:xfrm>
          <a:prstGeom prst="rect">
            <a:avLst/>
          </a:prstGeom>
        </p:spPr>
      </p:pic>
      <p:sp>
        <p:nvSpPr>
          <p:cNvPr id="3" name="CasellaDiTesto 2">
            <a:extLst>
              <a:ext uri="{FF2B5EF4-FFF2-40B4-BE49-F238E27FC236}">
                <a16:creationId xmlns:a16="http://schemas.microsoft.com/office/drawing/2014/main" id="{089063E5-99AE-CB40-8D8C-AA317E5A601D}"/>
              </a:ext>
            </a:extLst>
          </p:cNvPr>
          <p:cNvSpPr txBox="1"/>
          <p:nvPr/>
        </p:nvSpPr>
        <p:spPr>
          <a:xfrm rot="10800000" flipH="1" flipV="1">
            <a:off x="1475182" y="5468633"/>
            <a:ext cx="2229170" cy="292609"/>
          </a:xfrm>
          <a:prstGeom prst="rect">
            <a:avLst/>
          </a:prstGeom>
        </p:spPr>
        <p:txBody>
          <a:bodyPr vert="horz" wrap="none" lIns="91440" tIns="45720" rIns="91440" bIns="45720" rtlCol="0" anchor="ctr">
            <a:noAutofit/>
          </a:bodyPr>
          <a:lstStyle/>
          <a:p>
            <a:r>
              <a:rPr lang="en-GB" sz="1600" dirty="0"/>
              <a:t>poor governance; </a:t>
            </a:r>
          </a:p>
        </p:txBody>
      </p:sp>
      <p:sp>
        <p:nvSpPr>
          <p:cNvPr id="15" name="CasellaDiTesto 14">
            <a:extLst>
              <a:ext uri="{FF2B5EF4-FFF2-40B4-BE49-F238E27FC236}">
                <a16:creationId xmlns:a16="http://schemas.microsoft.com/office/drawing/2014/main" id="{1565D017-CE3C-8C47-AAD4-9CB0C1C84B03}"/>
              </a:ext>
            </a:extLst>
          </p:cNvPr>
          <p:cNvSpPr txBox="1"/>
          <p:nvPr/>
        </p:nvSpPr>
        <p:spPr>
          <a:xfrm rot="10800000" flipH="1" flipV="1">
            <a:off x="1475182" y="4651780"/>
            <a:ext cx="3068182" cy="292609"/>
          </a:xfrm>
          <a:prstGeom prst="rect">
            <a:avLst/>
          </a:prstGeom>
        </p:spPr>
        <p:txBody>
          <a:bodyPr vert="horz" wrap="none" lIns="91440" tIns="45720" rIns="91440" bIns="45720" rtlCol="0" anchor="ctr">
            <a:noAutofit/>
          </a:bodyPr>
          <a:lstStyle/>
          <a:p>
            <a:pPr lvl="0">
              <a:spcBef>
                <a:spcPts val="300"/>
              </a:spcBef>
              <a:spcAft>
                <a:spcPts val="300"/>
              </a:spcAft>
            </a:pPr>
            <a:r>
              <a:rPr lang="en-GB" sz="1600" dirty="0">
                <a:ea typeface="Calibri" panose="020F0502020204030204" pitchFamily="34" charset="0"/>
                <a:cs typeface="Calibri Light" panose="020F0302020204030204" pitchFamily="34" charset="0"/>
              </a:rPr>
              <a:t>marginalization and discrimination; </a:t>
            </a:r>
          </a:p>
        </p:txBody>
      </p:sp>
      <p:sp>
        <p:nvSpPr>
          <p:cNvPr id="16" name="CasellaDiTesto 15">
            <a:extLst>
              <a:ext uri="{FF2B5EF4-FFF2-40B4-BE49-F238E27FC236}">
                <a16:creationId xmlns:a16="http://schemas.microsoft.com/office/drawing/2014/main" id="{06063F90-5683-0043-8E91-58FF5BDDFDB1}"/>
              </a:ext>
            </a:extLst>
          </p:cNvPr>
          <p:cNvSpPr txBox="1"/>
          <p:nvPr/>
        </p:nvSpPr>
        <p:spPr>
          <a:xfrm rot="10800000" flipH="1" flipV="1">
            <a:off x="1475182" y="3825119"/>
            <a:ext cx="3251062" cy="292609"/>
          </a:xfrm>
          <a:prstGeom prst="rect">
            <a:avLst/>
          </a:prstGeom>
        </p:spPr>
        <p:txBody>
          <a:bodyPr vert="horz" wrap="none" lIns="91440" tIns="45720" rIns="91440" bIns="45720" rtlCol="0" anchor="ctr">
            <a:noAutofit/>
          </a:bodyPr>
          <a:lstStyle/>
          <a:p>
            <a:pPr lvl="0">
              <a:spcBef>
                <a:spcPts val="300"/>
              </a:spcBef>
              <a:spcAft>
                <a:spcPts val="300"/>
              </a:spcAft>
            </a:pPr>
            <a:r>
              <a:rPr lang="en-GB" sz="1600" dirty="0">
                <a:ea typeface="Calibri" panose="020F0502020204030204" pitchFamily="34" charset="0"/>
                <a:cs typeface="Calibri Light" panose="020F0302020204030204" pitchFamily="34" charset="0"/>
              </a:rPr>
              <a:t>lack of socioeconomic opportunities; </a:t>
            </a:r>
          </a:p>
        </p:txBody>
      </p:sp>
      <p:sp>
        <p:nvSpPr>
          <p:cNvPr id="17" name="CasellaDiTesto 16">
            <a:extLst>
              <a:ext uri="{FF2B5EF4-FFF2-40B4-BE49-F238E27FC236}">
                <a16:creationId xmlns:a16="http://schemas.microsoft.com/office/drawing/2014/main" id="{00EC3C3E-5964-CE42-8649-C30B558EE9D7}"/>
              </a:ext>
            </a:extLst>
          </p:cNvPr>
          <p:cNvSpPr txBox="1"/>
          <p:nvPr/>
        </p:nvSpPr>
        <p:spPr>
          <a:xfrm rot="10800000" flipH="1" flipV="1">
            <a:off x="6810457" y="5468632"/>
            <a:ext cx="2229170" cy="292609"/>
          </a:xfrm>
          <a:prstGeom prst="rect">
            <a:avLst/>
          </a:prstGeom>
        </p:spPr>
        <p:txBody>
          <a:bodyPr vert="horz" wrap="none" lIns="91440" tIns="45720" rIns="91440" bIns="45720" rtlCol="0" anchor="ctr">
            <a:noAutofit/>
          </a:bodyPr>
          <a:lstStyle/>
          <a:p>
            <a:pPr lvl="0">
              <a:spcBef>
                <a:spcPts val="300"/>
              </a:spcBef>
              <a:spcAft>
                <a:spcPts val="300"/>
              </a:spcAft>
            </a:pPr>
            <a:r>
              <a:rPr lang="en-GB" sz="1600" dirty="0">
                <a:ea typeface="Calibri" panose="020F0502020204030204" pitchFamily="34" charset="0"/>
                <a:cs typeface="Calibri Light" panose="020F0302020204030204" pitchFamily="34" charset="0"/>
              </a:rPr>
              <a:t>radicalization in prisons. </a:t>
            </a:r>
          </a:p>
        </p:txBody>
      </p:sp>
      <p:sp>
        <p:nvSpPr>
          <p:cNvPr id="18" name="CasellaDiTesto 17">
            <a:extLst>
              <a:ext uri="{FF2B5EF4-FFF2-40B4-BE49-F238E27FC236}">
                <a16:creationId xmlns:a16="http://schemas.microsoft.com/office/drawing/2014/main" id="{612E4383-B7D5-C149-A094-6EEAB382AB11}"/>
              </a:ext>
            </a:extLst>
          </p:cNvPr>
          <p:cNvSpPr txBox="1"/>
          <p:nvPr/>
        </p:nvSpPr>
        <p:spPr>
          <a:xfrm rot="10800000" flipH="1" flipV="1">
            <a:off x="6810457" y="4651781"/>
            <a:ext cx="3150478" cy="292609"/>
          </a:xfrm>
          <a:prstGeom prst="rect">
            <a:avLst/>
          </a:prstGeom>
        </p:spPr>
        <p:txBody>
          <a:bodyPr vert="horz" wrap="none" lIns="91440" tIns="45720" rIns="91440" bIns="45720" rtlCol="0" anchor="ctr">
            <a:noAutofit/>
          </a:bodyPr>
          <a:lstStyle/>
          <a:p>
            <a:pPr lvl="0">
              <a:spcBef>
                <a:spcPts val="300"/>
              </a:spcBef>
              <a:spcAft>
                <a:spcPts val="300"/>
              </a:spcAft>
            </a:pPr>
            <a:r>
              <a:rPr lang="en-GB" sz="1600" dirty="0">
                <a:ea typeface="Calibri" panose="020F0502020204030204" pitchFamily="34" charset="0"/>
                <a:cs typeface="Calibri Light" panose="020F0302020204030204" pitchFamily="34" charset="0"/>
              </a:rPr>
              <a:t>prolonged and unresolved conflicts;</a:t>
            </a:r>
          </a:p>
        </p:txBody>
      </p:sp>
      <p:sp>
        <p:nvSpPr>
          <p:cNvPr id="19" name="CasellaDiTesto 18">
            <a:extLst>
              <a:ext uri="{FF2B5EF4-FFF2-40B4-BE49-F238E27FC236}">
                <a16:creationId xmlns:a16="http://schemas.microsoft.com/office/drawing/2014/main" id="{78F5F341-0E42-4345-A4A3-F2776D514EB1}"/>
              </a:ext>
            </a:extLst>
          </p:cNvPr>
          <p:cNvSpPr txBox="1"/>
          <p:nvPr/>
        </p:nvSpPr>
        <p:spPr>
          <a:xfrm rot="10800000" flipH="1" flipV="1">
            <a:off x="6810457" y="3829691"/>
            <a:ext cx="3964294" cy="297849"/>
          </a:xfrm>
          <a:prstGeom prst="rect">
            <a:avLst/>
          </a:prstGeom>
        </p:spPr>
        <p:txBody>
          <a:bodyPr vert="horz" wrap="none" lIns="91440" tIns="45720" rIns="91440" bIns="45720" rtlCol="0" anchor="ctr">
            <a:noAutofit/>
          </a:bodyPr>
          <a:lstStyle/>
          <a:p>
            <a:pPr lvl="0">
              <a:spcBef>
                <a:spcPts val="300"/>
              </a:spcBef>
              <a:spcAft>
                <a:spcPts val="300"/>
              </a:spcAft>
            </a:pPr>
            <a:r>
              <a:rPr lang="en-GB" sz="1600" dirty="0">
                <a:ea typeface="Calibri" panose="020F0502020204030204" pitchFamily="34" charset="0"/>
                <a:cs typeface="Calibri Light" panose="020F0302020204030204" pitchFamily="34" charset="0"/>
              </a:rPr>
              <a:t>violations of human rights and the rule of law; </a:t>
            </a:r>
          </a:p>
        </p:txBody>
      </p:sp>
      <p:sp>
        <p:nvSpPr>
          <p:cNvPr id="20" name="Rettangolo 19">
            <a:extLst>
              <a:ext uri="{FF2B5EF4-FFF2-40B4-BE49-F238E27FC236}">
                <a16:creationId xmlns:a16="http://schemas.microsoft.com/office/drawing/2014/main" id="{AB68E015-37B2-FE4A-9DFC-E1C7811B555E}"/>
              </a:ext>
            </a:extLst>
          </p:cNvPr>
          <p:cNvSpPr/>
          <p:nvPr/>
        </p:nvSpPr>
        <p:spPr>
          <a:xfrm>
            <a:off x="810006" y="2386752"/>
            <a:ext cx="10553700" cy="812132"/>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CasellaDiTesto 5">
            <a:extLst>
              <a:ext uri="{FF2B5EF4-FFF2-40B4-BE49-F238E27FC236}">
                <a16:creationId xmlns:a16="http://schemas.microsoft.com/office/drawing/2014/main" id="{CDCCAEA1-DA33-4247-BFC7-FA67C4E08C93}"/>
              </a:ext>
            </a:extLst>
          </p:cNvPr>
          <p:cNvSpPr txBox="1"/>
          <p:nvPr/>
        </p:nvSpPr>
        <p:spPr>
          <a:xfrm>
            <a:off x="1083563" y="2390292"/>
            <a:ext cx="10024874" cy="808592"/>
          </a:xfrm>
          <a:prstGeom prst="rect">
            <a:avLst/>
          </a:prstGeom>
        </p:spPr>
        <p:txBody>
          <a:bodyPr vert="horz" wrap="none" lIns="91440" tIns="45720" rIns="91440" bIns="45720" rtlCol="0" anchor="ctr">
            <a:noAutofit/>
          </a:bodyPr>
          <a:lstStyle/>
          <a:p>
            <a:pPr algn="ctr"/>
            <a:r>
              <a:rPr lang="en-GB" b="1" dirty="0">
                <a:solidFill>
                  <a:srgbClr val="FFFFFF"/>
                </a:solidFill>
                <a:ea typeface="Times New Roman" panose="02020603050405020304" pitchFamily="18" charset="0"/>
                <a:cs typeface="Calibri" panose="020F0502020204030204" pitchFamily="34" charset="0"/>
              </a:rPr>
              <a:t>According to the UN Secretary-General’s Plan of Action to Prevent Violent Extremism,</a:t>
            </a:r>
            <a:br>
              <a:rPr lang="en-GB" b="1" dirty="0">
                <a:solidFill>
                  <a:srgbClr val="FFFFFF"/>
                </a:solidFill>
                <a:ea typeface="Times New Roman" panose="02020603050405020304" pitchFamily="18" charset="0"/>
                <a:cs typeface="Calibri" panose="020F0502020204030204" pitchFamily="34" charset="0"/>
              </a:rPr>
            </a:br>
            <a:r>
              <a:rPr lang="en-GB" b="1" dirty="0">
                <a:solidFill>
                  <a:srgbClr val="FFFFFF"/>
                </a:solidFill>
                <a:ea typeface="Times New Roman" panose="02020603050405020304" pitchFamily="18" charset="0"/>
                <a:cs typeface="Calibri" panose="020F0502020204030204" pitchFamily="34" charset="0"/>
              </a:rPr>
              <a:t>factors conducive to violent extremism include:</a:t>
            </a:r>
          </a:p>
        </p:txBody>
      </p:sp>
      <p:sp>
        <p:nvSpPr>
          <p:cNvPr id="4" name="TextBox 3">
            <a:extLst>
              <a:ext uri="{FF2B5EF4-FFF2-40B4-BE49-F238E27FC236}">
                <a16:creationId xmlns:a16="http://schemas.microsoft.com/office/drawing/2014/main" id="{5F0C233E-DFBF-7F4D-A98B-622CA7C25FCC}"/>
              </a:ext>
            </a:extLst>
          </p:cNvPr>
          <p:cNvSpPr txBox="1"/>
          <p:nvPr/>
        </p:nvSpPr>
        <p:spPr>
          <a:xfrm>
            <a:off x="2507226" y="4395019"/>
            <a:ext cx="0" cy="0"/>
          </a:xfrm>
          <a:prstGeom prst="rect">
            <a:avLst/>
          </a:prstGeom>
        </p:spPr>
        <p:txBody>
          <a:bodyPr vert="horz" wrap="none" lIns="91440" tIns="45720" rIns="91440" bIns="45720" rtlCol="0" anchor="ctr">
            <a:noAutofit/>
          </a:bodyPr>
          <a:lstStyle/>
          <a:p>
            <a:pPr algn="l"/>
            <a:endParaRPr lang="en-GB" dirty="0"/>
          </a:p>
        </p:txBody>
      </p:sp>
    </p:spTree>
    <p:extLst>
      <p:ext uri="{BB962C8B-B14F-4D97-AF65-F5344CB8AC3E}">
        <p14:creationId xmlns:p14="http://schemas.microsoft.com/office/powerpoint/2010/main" val="2350008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710045" y="812807"/>
            <a:ext cx="10553700" cy="1231171"/>
          </a:xfrm>
        </p:spPr>
        <p:txBody>
          <a:bodyPr/>
          <a:lstStyle/>
          <a:p>
            <a:r>
              <a:rPr lang="en-AU" dirty="0"/>
              <a:t>What is the ‘preventing violent extremism’ agenda?</a:t>
            </a:r>
            <a:endParaRPr lang="it-IT" dirty="0"/>
          </a:p>
        </p:txBody>
      </p:sp>
      <p:sp>
        <p:nvSpPr>
          <p:cNvPr id="20" name="Rettangolo 19">
            <a:extLst>
              <a:ext uri="{FF2B5EF4-FFF2-40B4-BE49-F238E27FC236}">
                <a16:creationId xmlns:a16="http://schemas.microsoft.com/office/drawing/2014/main" id="{AB68E015-37B2-FE4A-9DFC-E1C7811B555E}"/>
              </a:ext>
            </a:extLst>
          </p:cNvPr>
          <p:cNvSpPr/>
          <p:nvPr/>
        </p:nvSpPr>
        <p:spPr>
          <a:xfrm>
            <a:off x="810006" y="2389038"/>
            <a:ext cx="10553700" cy="812132"/>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CDCCAEA1-DA33-4247-BFC7-FA67C4E08C93}"/>
              </a:ext>
            </a:extLst>
          </p:cNvPr>
          <p:cNvSpPr txBox="1"/>
          <p:nvPr/>
        </p:nvSpPr>
        <p:spPr>
          <a:xfrm>
            <a:off x="1083563" y="2392578"/>
            <a:ext cx="10024874" cy="808592"/>
          </a:xfrm>
          <a:prstGeom prst="rect">
            <a:avLst/>
          </a:prstGeom>
        </p:spPr>
        <p:txBody>
          <a:bodyPr vert="horz" wrap="none" lIns="91440" tIns="45720" rIns="91440" bIns="45720" rtlCol="0" anchor="ctr">
            <a:noAutofit/>
          </a:bodyPr>
          <a:lstStyle/>
          <a:p>
            <a:pPr algn="ctr">
              <a:lnSpc>
                <a:spcPct val="110000"/>
              </a:lnSpc>
              <a:spcBef>
                <a:spcPts val="1200"/>
              </a:spcBef>
              <a:spcAft>
                <a:spcPts val="0"/>
              </a:spcAft>
            </a:pPr>
            <a:r>
              <a:rPr lang="en-AU" b="1" dirty="0">
                <a:solidFill>
                  <a:srgbClr val="FFFFFF"/>
                </a:solidFill>
                <a:ea typeface="Times New Roman" panose="02020603050405020304" pitchFamily="18" charset="0"/>
                <a:cs typeface="Calibri" panose="020F0502020204030204" pitchFamily="34" charset="0"/>
              </a:rPr>
              <a:t>Factors that can push a person to become involved in violent extremism include: </a:t>
            </a:r>
          </a:p>
        </p:txBody>
      </p:sp>
      <p:pic>
        <p:nvPicPr>
          <p:cNvPr id="21" name="Immagine 20">
            <a:extLst>
              <a:ext uri="{FF2B5EF4-FFF2-40B4-BE49-F238E27FC236}">
                <a16:creationId xmlns:a16="http://schemas.microsoft.com/office/drawing/2014/main" id="{7D4CE2A3-D612-FB4E-9EE7-61D39364B452}"/>
              </a:ext>
            </a:extLst>
          </p:cNvPr>
          <p:cNvPicPr>
            <a:picLocks noChangeAspect="1"/>
          </p:cNvPicPr>
          <p:nvPr/>
        </p:nvPicPr>
        <p:blipFill>
          <a:blip r:embed="rId2"/>
          <a:stretch>
            <a:fillRect/>
          </a:stretch>
        </p:blipFill>
        <p:spPr>
          <a:xfrm>
            <a:off x="810006" y="3685674"/>
            <a:ext cx="571500" cy="571500"/>
          </a:xfrm>
          <a:prstGeom prst="rect">
            <a:avLst/>
          </a:prstGeom>
        </p:spPr>
      </p:pic>
      <p:pic>
        <p:nvPicPr>
          <p:cNvPr id="22" name="Immagine 21">
            <a:extLst>
              <a:ext uri="{FF2B5EF4-FFF2-40B4-BE49-F238E27FC236}">
                <a16:creationId xmlns:a16="http://schemas.microsoft.com/office/drawing/2014/main" id="{85F9941C-90A1-454D-AD69-30D77C51DC8C}"/>
              </a:ext>
            </a:extLst>
          </p:cNvPr>
          <p:cNvPicPr>
            <a:picLocks noChangeAspect="1"/>
          </p:cNvPicPr>
          <p:nvPr/>
        </p:nvPicPr>
        <p:blipFill>
          <a:blip r:embed="rId3"/>
          <a:stretch>
            <a:fillRect/>
          </a:stretch>
        </p:blipFill>
        <p:spPr>
          <a:xfrm>
            <a:off x="810006" y="4513854"/>
            <a:ext cx="571500" cy="571500"/>
          </a:xfrm>
          <a:prstGeom prst="rect">
            <a:avLst/>
          </a:prstGeom>
        </p:spPr>
      </p:pic>
      <p:sp>
        <p:nvSpPr>
          <p:cNvPr id="25" name="CasellaDiTesto 24">
            <a:extLst>
              <a:ext uri="{FF2B5EF4-FFF2-40B4-BE49-F238E27FC236}">
                <a16:creationId xmlns:a16="http://schemas.microsoft.com/office/drawing/2014/main" id="{F7C32226-F594-F440-8838-46F117831E0D}"/>
              </a:ext>
            </a:extLst>
          </p:cNvPr>
          <p:cNvSpPr txBox="1"/>
          <p:nvPr/>
        </p:nvSpPr>
        <p:spPr>
          <a:xfrm rot="10800000" flipH="1" flipV="1">
            <a:off x="1475182" y="4582057"/>
            <a:ext cx="3068182" cy="501778"/>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collective grievances, marginalisation,</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and victimisation; </a:t>
            </a:r>
          </a:p>
        </p:txBody>
      </p:sp>
      <p:sp>
        <p:nvSpPr>
          <p:cNvPr id="26" name="CasellaDiTesto 25">
            <a:extLst>
              <a:ext uri="{FF2B5EF4-FFF2-40B4-BE49-F238E27FC236}">
                <a16:creationId xmlns:a16="http://schemas.microsoft.com/office/drawing/2014/main" id="{0E92FECB-4D0A-4045-AAF0-EF4A23104E15}"/>
              </a:ext>
            </a:extLst>
          </p:cNvPr>
          <p:cNvSpPr txBox="1"/>
          <p:nvPr/>
        </p:nvSpPr>
        <p:spPr>
          <a:xfrm rot="10800000" flipH="1" flipV="1">
            <a:off x="1475182" y="3825119"/>
            <a:ext cx="3526142" cy="292609"/>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individual backgrounds and motivations; </a:t>
            </a:r>
          </a:p>
        </p:txBody>
      </p:sp>
      <p:sp>
        <p:nvSpPr>
          <p:cNvPr id="27" name="CasellaDiTesto 26">
            <a:extLst>
              <a:ext uri="{FF2B5EF4-FFF2-40B4-BE49-F238E27FC236}">
                <a16:creationId xmlns:a16="http://schemas.microsoft.com/office/drawing/2014/main" id="{FAD44C14-EEBD-824D-BAFC-D06B89550B53}"/>
              </a:ext>
            </a:extLst>
          </p:cNvPr>
          <p:cNvSpPr txBox="1"/>
          <p:nvPr/>
        </p:nvSpPr>
        <p:spPr>
          <a:xfrm rot="10800000" flipH="1" flipV="1">
            <a:off x="6820674" y="4653300"/>
            <a:ext cx="3846182" cy="292609"/>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the influence of leaders and social networks. </a:t>
            </a:r>
          </a:p>
        </p:txBody>
      </p:sp>
      <p:sp>
        <p:nvSpPr>
          <p:cNvPr id="28" name="CasellaDiTesto 27">
            <a:extLst>
              <a:ext uri="{FF2B5EF4-FFF2-40B4-BE49-F238E27FC236}">
                <a16:creationId xmlns:a16="http://schemas.microsoft.com/office/drawing/2014/main" id="{DFECD787-FEB7-3D44-9D65-2AFE651947BD}"/>
              </a:ext>
            </a:extLst>
          </p:cNvPr>
          <p:cNvSpPr txBox="1"/>
          <p:nvPr/>
        </p:nvSpPr>
        <p:spPr>
          <a:xfrm rot="10800000" flipH="1" flipV="1">
            <a:off x="6820674" y="3713527"/>
            <a:ext cx="3964294" cy="571500"/>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distortion and misuse of beliefs, political</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ideologies, and ethnic and cultural differences; and </a:t>
            </a:r>
          </a:p>
        </p:txBody>
      </p:sp>
      <p:pic>
        <p:nvPicPr>
          <p:cNvPr id="30" name="Immagine 29">
            <a:extLst>
              <a:ext uri="{FF2B5EF4-FFF2-40B4-BE49-F238E27FC236}">
                <a16:creationId xmlns:a16="http://schemas.microsoft.com/office/drawing/2014/main" id="{32EF7F87-648B-A044-8CFD-6CCC9F127E86}"/>
              </a:ext>
            </a:extLst>
          </p:cNvPr>
          <p:cNvPicPr>
            <a:picLocks noChangeAspect="1"/>
          </p:cNvPicPr>
          <p:nvPr/>
        </p:nvPicPr>
        <p:blipFill>
          <a:blip r:embed="rId4"/>
          <a:stretch>
            <a:fillRect/>
          </a:stretch>
        </p:blipFill>
        <p:spPr>
          <a:xfrm>
            <a:off x="6155658" y="4513854"/>
            <a:ext cx="571500" cy="571500"/>
          </a:xfrm>
          <a:prstGeom prst="rect">
            <a:avLst/>
          </a:prstGeom>
        </p:spPr>
      </p:pic>
      <p:pic>
        <p:nvPicPr>
          <p:cNvPr id="32" name="Immagine 31">
            <a:extLst>
              <a:ext uri="{FF2B5EF4-FFF2-40B4-BE49-F238E27FC236}">
                <a16:creationId xmlns:a16="http://schemas.microsoft.com/office/drawing/2014/main" id="{4C0B05FE-CA31-E343-BAB8-718CFD4897E4}"/>
              </a:ext>
            </a:extLst>
          </p:cNvPr>
          <p:cNvPicPr>
            <a:picLocks noChangeAspect="1"/>
          </p:cNvPicPr>
          <p:nvPr/>
        </p:nvPicPr>
        <p:blipFill>
          <a:blip r:embed="rId5"/>
          <a:stretch>
            <a:fillRect/>
          </a:stretch>
        </p:blipFill>
        <p:spPr>
          <a:xfrm>
            <a:off x="6155658" y="3685674"/>
            <a:ext cx="571500" cy="571500"/>
          </a:xfrm>
          <a:prstGeom prst="rect">
            <a:avLst/>
          </a:prstGeom>
        </p:spPr>
      </p:pic>
    </p:spTree>
    <p:extLst>
      <p:ext uri="{BB962C8B-B14F-4D97-AF65-F5344CB8AC3E}">
        <p14:creationId xmlns:p14="http://schemas.microsoft.com/office/powerpoint/2010/main" val="1338846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99834" y="812807"/>
            <a:ext cx="10553700" cy="1231171"/>
          </a:xfrm>
        </p:spPr>
        <p:txBody>
          <a:bodyPr/>
          <a:lstStyle/>
          <a:p>
            <a:r>
              <a:rPr lang="en-AU" dirty="0"/>
              <a:t>Why is gender so important to effective PVE?</a:t>
            </a:r>
            <a:endParaRPr lang="it-IT" dirty="0"/>
          </a:p>
        </p:txBody>
      </p:sp>
      <p:sp>
        <p:nvSpPr>
          <p:cNvPr id="20" name="Rettangolo 19">
            <a:extLst>
              <a:ext uri="{FF2B5EF4-FFF2-40B4-BE49-F238E27FC236}">
                <a16:creationId xmlns:a16="http://schemas.microsoft.com/office/drawing/2014/main" id="{AB68E015-37B2-FE4A-9DFC-E1C7811B555E}"/>
              </a:ext>
            </a:extLst>
          </p:cNvPr>
          <p:cNvSpPr/>
          <p:nvPr/>
        </p:nvSpPr>
        <p:spPr>
          <a:xfrm>
            <a:off x="810006" y="2384425"/>
            <a:ext cx="10553700" cy="812132"/>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CDCCAEA1-DA33-4247-BFC7-FA67C4E08C93}"/>
              </a:ext>
            </a:extLst>
          </p:cNvPr>
          <p:cNvSpPr txBox="1"/>
          <p:nvPr/>
        </p:nvSpPr>
        <p:spPr>
          <a:xfrm>
            <a:off x="1083563" y="2387965"/>
            <a:ext cx="10024874" cy="808592"/>
          </a:xfrm>
          <a:prstGeom prst="rect">
            <a:avLst/>
          </a:prstGeom>
        </p:spPr>
        <p:txBody>
          <a:bodyPr vert="horz" wrap="none" lIns="91440" tIns="45720" rIns="91440" bIns="45720" rtlCol="0" anchor="ctr">
            <a:noAutofit/>
          </a:bodyPr>
          <a:lstStyle/>
          <a:p>
            <a:pPr algn="ctr">
              <a:lnSpc>
                <a:spcPct val="110000"/>
              </a:lnSpc>
              <a:spcBef>
                <a:spcPts val="1200"/>
              </a:spcBef>
              <a:spcAft>
                <a:spcPts val="0"/>
              </a:spcAft>
            </a:pPr>
            <a:r>
              <a:rPr lang="en-AU" b="1" dirty="0">
                <a:solidFill>
                  <a:srgbClr val="FFFFFF"/>
                </a:solidFill>
                <a:ea typeface="Times New Roman" panose="02020603050405020304" pitchFamily="18" charset="0"/>
                <a:cs typeface="Calibri" panose="020F0502020204030204" pitchFamily="34" charset="0"/>
              </a:rPr>
              <a:t>Consequences of gender-blind PVE</a:t>
            </a:r>
          </a:p>
        </p:txBody>
      </p:sp>
      <p:pic>
        <p:nvPicPr>
          <p:cNvPr id="13" name="Immagine 12">
            <a:extLst>
              <a:ext uri="{FF2B5EF4-FFF2-40B4-BE49-F238E27FC236}">
                <a16:creationId xmlns:a16="http://schemas.microsoft.com/office/drawing/2014/main" id="{D2765C23-3967-644C-A4C8-8B3B97AA231E}"/>
              </a:ext>
            </a:extLst>
          </p:cNvPr>
          <p:cNvPicPr>
            <a:picLocks noChangeAspect="1"/>
          </p:cNvPicPr>
          <p:nvPr/>
        </p:nvPicPr>
        <p:blipFill>
          <a:blip r:embed="rId3"/>
          <a:stretch>
            <a:fillRect/>
          </a:stretch>
        </p:blipFill>
        <p:spPr>
          <a:xfrm>
            <a:off x="797813" y="3685674"/>
            <a:ext cx="571500" cy="571500"/>
          </a:xfrm>
          <a:prstGeom prst="rect">
            <a:avLst/>
          </a:prstGeom>
        </p:spPr>
      </p:pic>
      <p:pic>
        <p:nvPicPr>
          <p:cNvPr id="14" name="Immagine 13">
            <a:extLst>
              <a:ext uri="{FF2B5EF4-FFF2-40B4-BE49-F238E27FC236}">
                <a16:creationId xmlns:a16="http://schemas.microsoft.com/office/drawing/2014/main" id="{91C08AA5-FC96-9A47-AAA2-169070CEB484}"/>
              </a:ext>
            </a:extLst>
          </p:cNvPr>
          <p:cNvPicPr>
            <a:picLocks noChangeAspect="1"/>
          </p:cNvPicPr>
          <p:nvPr/>
        </p:nvPicPr>
        <p:blipFill>
          <a:blip r:embed="rId4"/>
          <a:stretch>
            <a:fillRect/>
          </a:stretch>
        </p:blipFill>
        <p:spPr>
          <a:xfrm>
            <a:off x="797813" y="4513854"/>
            <a:ext cx="571500" cy="571500"/>
          </a:xfrm>
          <a:prstGeom prst="rect">
            <a:avLst/>
          </a:prstGeom>
        </p:spPr>
      </p:pic>
      <p:pic>
        <p:nvPicPr>
          <p:cNvPr id="15" name="Immagine 14">
            <a:extLst>
              <a:ext uri="{FF2B5EF4-FFF2-40B4-BE49-F238E27FC236}">
                <a16:creationId xmlns:a16="http://schemas.microsoft.com/office/drawing/2014/main" id="{46E88540-3F74-834F-AD96-A3D9B39A5968}"/>
              </a:ext>
            </a:extLst>
          </p:cNvPr>
          <p:cNvPicPr>
            <a:picLocks noChangeAspect="1"/>
          </p:cNvPicPr>
          <p:nvPr/>
        </p:nvPicPr>
        <p:blipFill>
          <a:blip r:embed="rId5"/>
          <a:stretch>
            <a:fillRect/>
          </a:stretch>
        </p:blipFill>
        <p:spPr>
          <a:xfrm>
            <a:off x="797813" y="5329187"/>
            <a:ext cx="571500" cy="571500"/>
          </a:xfrm>
          <a:prstGeom prst="rect">
            <a:avLst/>
          </a:prstGeom>
        </p:spPr>
      </p:pic>
      <p:pic>
        <p:nvPicPr>
          <p:cNvPr id="16" name="Immagine 15">
            <a:extLst>
              <a:ext uri="{FF2B5EF4-FFF2-40B4-BE49-F238E27FC236}">
                <a16:creationId xmlns:a16="http://schemas.microsoft.com/office/drawing/2014/main" id="{8A187918-64C0-2642-9CF1-2D5BC6D17043}"/>
              </a:ext>
            </a:extLst>
          </p:cNvPr>
          <p:cNvPicPr>
            <a:picLocks noChangeAspect="1"/>
          </p:cNvPicPr>
          <p:nvPr/>
        </p:nvPicPr>
        <p:blipFill>
          <a:blip r:embed="rId6"/>
          <a:stretch>
            <a:fillRect/>
          </a:stretch>
        </p:blipFill>
        <p:spPr>
          <a:xfrm>
            <a:off x="6155658" y="3685674"/>
            <a:ext cx="571500" cy="571500"/>
          </a:xfrm>
          <a:prstGeom prst="rect">
            <a:avLst/>
          </a:prstGeom>
        </p:spPr>
      </p:pic>
      <p:pic>
        <p:nvPicPr>
          <p:cNvPr id="17" name="Immagine 16">
            <a:extLst>
              <a:ext uri="{FF2B5EF4-FFF2-40B4-BE49-F238E27FC236}">
                <a16:creationId xmlns:a16="http://schemas.microsoft.com/office/drawing/2014/main" id="{8F57244E-641B-3540-BDBB-C11ED2A27557}"/>
              </a:ext>
            </a:extLst>
          </p:cNvPr>
          <p:cNvPicPr>
            <a:picLocks noChangeAspect="1"/>
          </p:cNvPicPr>
          <p:nvPr/>
        </p:nvPicPr>
        <p:blipFill>
          <a:blip r:embed="rId7"/>
          <a:stretch>
            <a:fillRect/>
          </a:stretch>
        </p:blipFill>
        <p:spPr>
          <a:xfrm>
            <a:off x="6155658" y="4799604"/>
            <a:ext cx="571500" cy="571500"/>
          </a:xfrm>
          <a:prstGeom prst="rect">
            <a:avLst/>
          </a:prstGeom>
        </p:spPr>
      </p:pic>
      <p:pic>
        <p:nvPicPr>
          <p:cNvPr id="18" name="Immagine 17">
            <a:extLst>
              <a:ext uri="{FF2B5EF4-FFF2-40B4-BE49-F238E27FC236}">
                <a16:creationId xmlns:a16="http://schemas.microsoft.com/office/drawing/2014/main" id="{F697BE82-4A33-1B44-B265-C6C0DCB0C8FA}"/>
              </a:ext>
            </a:extLst>
          </p:cNvPr>
          <p:cNvPicPr>
            <a:picLocks noChangeAspect="1"/>
          </p:cNvPicPr>
          <p:nvPr/>
        </p:nvPicPr>
        <p:blipFill>
          <a:blip r:embed="rId8"/>
          <a:stretch>
            <a:fillRect/>
          </a:stretch>
        </p:blipFill>
        <p:spPr>
          <a:xfrm>
            <a:off x="6155658" y="5614937"/>
            <a:ext cx="571500" cy="571500"/>
          </a:xfrm>
          <a:prstGeom prst="rect">
            <a:avLst/>
          </a:prstGeom>
        </p:spPr>
      </p:pic>
      <p:sp>
        <p:nvSpPr>
          <p:cNvPr id="19" name="CasellaDiTesto 18">
            <a:extLst>
              <a:ext uri="{FF2B5EF4-FFF2-40B4-BE49-F238E27FC236}">
                <a16:creationId xmlns:a16="http://schemas.microsoft.com/office/drawing/2014/main" id="{AF689F21-AA3D-644B-92B4-CDE931FAF542}"/>
              </a:ext>
            </a:extLst>
          </p:cNvPr>
          <p:cNvSpPr txBox="1"/>
          <p:nvPr/>
        </p:nvSpPr>
        <p:spPr>
          <a:xfrm rot="10800000" flipH="1" flipV="1">
            <a:off x="1462989" y="5398910"/>
            <a:ext cx="3800462" cy="432054"/>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inability to recognise gendered root causes</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and early warning signs of violent extremism;</a:t>
            </a:r>
          </a:p>
        </p:txBody>
      </p:sp>
      <p:sp>
        <p:nvSpPr>
          <p:cNvPr id="23" name="CasellaDiTesto 22">
            <a:extLst>
              <a:ext uri="{FF2B5EF4-FFF2-40B4-BE49-F238E27FC236}">
                <a16:creationId xmlns:a16="http://schemas.microsoft.com/office/drawing/2014/main" id="{C93CC41D-E720-7947-AED4-1D9242089EA3}"/>
              </a:ext>
            </a:extLst>
          </p:cNvPr>
          <p:cNvSpPr txBox="1"/>
          <p:nvPr/>
        </p:nvSpPr>
        <p:spPr>
          <a:xfrm rot="10800000" flipH="1" flipV="1">
            <a:off x="1462989" y="4582058"/>
            <a:ext cx="3068182" cy="432056"/>
          </a:xfrm>
          <a:prstGeom prst="rect">
            <a:avLst/>
          </a:prstGeom>
        </p:spPr>
        <p:txBody>
          <a:bodyPr vert="horz" wrap="none" lIns="91440" tIns="45720" rIns="91440" bIns="45720" rtlCol="0" anchor="ctr">
            <a:noAutofit/>
          </a:bodyPr>
          <a:lstStyle/>
          <a:p>
            <a:r>
              <a:rPr lang="en-AU" sz="1600" dirty="0">
                <a:ea typeface="Calibri" panose="020F0502020204030204" pitchFamily="34" charset="0"/>
                <a:cs typeface="Calibri Light"/>
              </a:rPr>
              <a:t>a history of failure to address the complex roles of</a:t>
            </a:r>
          </a:p>
          <a:p>
            <a:r>
              <a:rPr lang="en-AU" sz="1600" dirty="0">
                <a:ea typeface="Calibri" panose="020F0502020204030204" pitchFamily="34" charset="0"/>
                <a:cs typeface="Calibri Light"/>
              </a:rPr>
              <a:t>women in countering, and in some cases perpetrating, </a:t>
            </a:r>
          </a:p>
          <a:p>
            <a:r>
              <a:rPr lang="en-AU" sz="1600" dirty="0">
                <a:ea typeface="Calibri" panose="020F0502020204030204" pitchFamily="34" charset="0"/>
                <a:cs typeface="Calibri Light"/>
              </a:rPr>
              <a:t>violent extremism  </a:t>
            </a:r>
            <a:endParaRPr lang="en-AU" sz="1600" dirty="0">
              <a:ea typeface="Calibri" panose="020F0502020204030204" pitchFamily="34" charset="0"/>
              <a:cs typeface="Calibri Light" panose="020F0302020204030204" pitchFamily="34" charset="0"/>
            </a:endParaRPr>
          </a:p>
        </p:txBody>
      </p:sp>
      <p:sp>
        <p:nvSpPr>
          <p:cNvPr id="24" name="CasellaDiTesto 23">
            <a:extLst>
              <a:ext uri="{FF2B5EF4-FFF2-40B4-BE49-F238E27FC236}">
                <a16:creationId xmlns:a16="http://schemas.microsoft.com/office/drawing/2014/main" id="{5FD59347-94FF-C24B-8A8E-B10CC2E20E73}"/>
              </a:ext>
            </a:extLst>
          </p:cNvPr>
          <p:cNvSpPr txBox="1"/>
          <p:nvPr/>
        </p:nvSpPr>
        <p:spPr>
          <a:xfrm rot="10800000" flipH="1" flipV="1">
            <a:off x="1462989" y="3755396"/>
            <a:ext cx="3251062" cy="432055"/>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impunity for extremist violence that</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deliberately targets women and girls;</a:t>
            </a:r>
          </a:p>
        </p:txBody>
      </p:sp>
      <p:sp>
        <p:nvSpPr>
          <p:cNvPr id="37" name="CasellaDiTesto 36">
            <a:extLst>
              <a:ext uri="{FF2B5EF4-FFF2-40B4-BE49-F238E27FC236}">
                <a16:creationId xmlns:a16="http://schemas.microsoft.com/office/drawing/2014/main" id="{5594C4C8-448F-9C44-AAFD-68B7150E3A45}"/>
              </a:ext>
            </a:extLst>
          </p:cNvPr>
          <p:cNvSpPr txBox="1"/>
          <p:nvPr/>
        </p:nvSpPr>
        <p:spPr>
          <a:xfrm rot="10800000" flipH="1" flipV="1">
            <a:off x="6879730" y="5684660"/>
            <a:ext cx="4493120" cy="432054"/>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the absence women’s voices and gender perspective</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in PVE/CT/CVE policy and decision-making.</a:t>
            </a:r>
          </a:p>
        </p:txBody>
      </p:sp>
      <p:sp>
        <p:nvSpPr>
          <p:cNvPr id="38" name="CasellaDiTesto 37">
            <a:extLst>
              <a:ext uri="{FF2B5EF4-FFF2-40B4-BE49-F238E27FC236}">
                <a16:creationId xmlns:a16="http://schemas.microsoft.com/office/drawing/2014/main" id="{22231CA3-5689-2B4B-8215-05BE8B963309}"/>
              </a:ext>
            </a:extLst>
          </p:cNvPr>
          <p:cNvSpPr txBox="1"/>
          <p:nvPr/>
        </p:nvSpPr>
        <p:spPr>
          <a:xfrm rot="10800000" flipH="1" flipV="1">
            <a:off x="6879730" y="4823927"/>
            <a:ext cx="4083926" cy="682600"/>
          </a:xfrm>
          <a:prstGeom prst="rect">
            <a:avLst/>
          </a:prstGeom>
        </p:spPr>
        <p:txBody>
          <a:bodyPr vert="horz" wrap="none" lIns="91440" tIns="45720" rIns="91440" bIns="45720" rtlCol="0" anchor="ctr">
            <a:noAutofit/>
          </a:bodyPr>
          <a:lstStyle/>
          <a:p>
            <a:pPr lvl="0">
              <a:spcBef>
                <a:spcPts val="300"/>
              </a:spcBef>
              <a:spcAft>
                <a:spcPts val="300"/>
              </a:spcAft>
            </a:pPr>
            <a:r>
              <a:rPr lang="en-AU" sz="1600" dirty="0">
                <a:ea typeface="Calibri" panose="020F0502020204030204" pitchFamily="34" charset="0"/>
                <a:cs typeface="Calibri Light" panose="020F0302020204030204" pitchFamily="34" charset="0"/>
              </a:rPr>
              <a:t>impunity for gender-based abuses taking place</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in the context of national security efforts to</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combat violent extremism;</a:t>
            </a:r>
          </a:p>
        </p:txBody>
      </p:sp>
      <p:sp>
        <p:nvSpPr>
          <p:cNvPr id="39" name="CasellaDiTesto 38">
            <a:extLst>
              <a:ext uri="{FF2B5EF4-FFF2-40B4-BE49-F238E27FC236}">
                <a16:creationId xmlns:a16="http://schemas.microsoft.com/office/drawing/2014/main" id="{847EFC74-BC73-4D44-AEAA-85DEF77FEB94}"/>
              </a:ext>
            </a:extLst>
          </p:cNvPr>
          <p:cNvSpPr txBox="1"/>
          <p:nvPr/>
        </p:nvSpPr>
        <p:spPr>
          <a:xfrm rot="10800000" flipH="1" flipV="1">
            <a:off x="6879730" y="3682886"/>
            <a:ext cx="4373804" cy="962908"/>
          </a:xfrm>
          <a:prstGeom prst="rect">
            <a:avLst/>
          </a:prstGeom>
        </p:spPr>
        <p:txBody>
          <a:bodyPr vert="horz" wrap="none" lIns="91440" tIns="45720" rIns="91440" bIns="45720" rtlCol="0" anchor="ctr">
            <a:noAutofit/>
          </a:bodyPr>
          <a:lstStyle/>
          <a:p>
            <a:r>
              <a:rPr lang="en-AU" sz="1600" dirty="0">
                <a:ea typeface="+mn-lt"/>
                <a:cs typeface="+mn-lt"/>
              </a:rPr>
              <a:t>failure to leverage women's leadership and </a:t>
            </a:r>
          </a:p>
          <a:p>
            <a:r>
              <a:rPr lang="en-AU" sz="1600" dirty="0">
                <a:ea typeface="+mn-lt"/>
                <a:cs typeface="+mn-lt"/>
              </a:rPr>
              <a:t>participation in identify local driven and/or </a:t>
            </a:r>
          </a:p>
          <a:p>
            <a:r>
              <a:rPr lang="en-AU" sz="1600" dirty="0">
                <a:ea typeface="+mn-lt"/>
                <a:cs typeface="+mn-lt"/>
              </a:rPr>
              <a:t>community-based solutions, including youth engagement</a:t>
            </a:r>
            <a:r>
              <a:rPr lang="en-AU" sz="1600" dirty="0">
                <a:ea typeface="Calibri" panose="020F0502020204030204" pitchFamily="34" charset="0"/>
                <a:cs typeface="Calibri Light"/>
              </a:rPr>
              <a:t>; </a:t>
            </a:r>
            <a:endParaRPr lang="en-US" sz="1600" dirty="0">
              <a:cs typeface="Calibri"/>
            </a:endParaRPr>
          </a:p>
        </p:txBody>
      </p:sp>
    </p:spTree>
    <p:extLst>
      <p:ext uri="{BB962C8B-B14F-4D97-AF65-F5344CB8AC3E}">
        <p14:creationId xmlns:p14="http://schemas.microsoft.com/office/powerpoint/2010/main" val="2750788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710046" y="812807"/>
            <a:ext cx="10553700" cy="1231171"/>
          </a:xfrm>
        </p:spPr>
        <p:txBody>
          <a:bodyPr/>
          <a:lstStyle/>
          <a:p>
            <a:r>
              <a:rPr lang="en-AU" dirty="0"/>
              <a:t>Why is gender so important to effective PVE?</a:t>
            </a:r>
            <a:endParaRPr lang="it-IT" dirty="0"/>
          </a:p>
        </p:txBody>
      </p:sp>
      <p:pic>
        <p:nvPicPr>
          <p:cNvPr id="4" name="Immagine 3" descr="Immagine che contiene tavolo&#10;&#10;Descrizione generata automaticamente">
            <a:extLst>
              <a:ext uri="{FF2B5EF4-FFF2-40B4-BE49-F238E27FC236}">
                <a16:creationId xmlns:a16="http://schemas.microsoft.com/office/drawing/2014/main" id="{25A605B7-C24B-6A45-AC9E-1DDDED5DD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1" y="2297151"/>
            <a:ext cx="10553700" cy="3925181"/>
          </a:xfrm>
          <a:prstGeom prst="rect">
            <a:avLst/>
          </a:prstGeom>
        </p:spPr>
      </p:pic>
      <p:sp>
        <p:nvSpPr>
          <p:cNvPr id="21" name="CasellaDiTesto 20">
            <a:extLst>
              <a:ext uri="{FF2B5EF4-FFF2-40B4-BE49-F238E27FC236}">
                <a16:creationId xmlns:a16="http://schemas.microsoft.com/office/drawing/2014/main" id="{7B86052D-1EF3-0F4B-AF10-EEEBE0EBDA73}"/>
              </a:ext>
            </a:extLst>
          </p:cNvPr>
          <p:cNvSpPr txBox="1"/>
          <p:nvPr/>
        </p:nvSpPr>
        <p:spPr>
          <a:xfrm>
            <a:off x="6249444" y="2781604"/>
            <a:ext cx="5142456" cy="881744"/>
          </a:xfrm>
          <a:prstGeom prst="rect">
            <a:avLst/>
          </a:prstGeom>
        </p:spPr>
        <p:txBody>
          <a:bodyPr vert="horz" wrap="none" lIns="91440" tIns="45720" rIns="91440" bIns="45720" rtlCol="0" anchor="ctr">
            <a:noAutofit/>
          </a:bodyPr>
          <a:lstStyle/>
          <a:p>
            <a:r>
              <a:rPr lang="en-AU" b="1" dirty="0">
                <a:solidFill>
                  <a:srgbClr val="E2B900"/>
                </a:solidFill>
              </a:rPr>
              <a:t>Indonesia church bombings: police say one family </a:t>
            </a:r>
          </a:p>
          <a:p>
            <a:r>
              <a:rPr lang="en-AU" b="1" dirty="0">
                <a:solidFill>
                  <a:srgbClr val="E2B900"/>
                </a:solidFill>
              </a:rPr>
              <a:t>and their children behind attacks</a:t>
            </a:r>
            <a:endParaRPr lang="it-IT" b="1" dirty="0">
              <a:solidFill>
                <a:srgbClr val="E2B900"/>
              </a:solidFill>
            </a:endParaRPr>
          </a:p>
        </p:txBody>
      </p:sp>
      <p:pic>
        <p:nvPicPr>
          <p:cNvPr id="7" name="Immagine 6" descr="Immagine che contiene esterni, erba, edificio, treno&#10;&#10;Descrizione generata automaticamente">
            <a:extLst>
              <a:ext uri="{FF2B5EF4-FFF2-40B4-BE49-F238E27FC236}">
                <a16:creationId xmlns:a16="http://schemas.microsoft.com/office/drawing/2014/main" id="{B3A99D47-7AE1-CF49-BEB6-72AFB9F2D2B3}"/>
              </a:ext>
            </a:extLst>
          </p:cNvPr>
          <p:cNvPicPr>
            <a:picLocks noChangeAspect="1"/>
          </p:cNvPicPr>
          <p:nvPr/>
        </p:nvPicPr>
        <p:blipFill rotWithShape="1">
          <a:blip r:embed="rId3">
            <a:extLst>
              <a:ext uri="{28A0092B-C50C-407E-A947-70E740481C1C}">
                <a14:useLocalDpi xmlns:a14="http://schemas.microsoft.com/office/drawing/2010/main" val="0"/>
              </a:ext>
            </a:extLst>
          </a:blip>
          <a:srcRect t="9487" r="50" b="1616"/>
          <a:stretch/>
        </p:blipFill>
        <p:spPr>
          <a:xfrm>
            <a:off x="1187704" y="2781604"/>
            <a:ext cx="4754851" cy="2998800"/>
          </a:xfrm>
          <a:prstGeom prst="rect">
            <a:avLst/>
          </a:prstGeom>
        </p:spPr>
      </p:pic>
      <p:sp>
        <p:nvSpPr>
          <p:cNvPr id="22" name="CasellaDiTesto 21">
            <a:extLst>
              <a:ext uri="{FF2B5EF4-FFF2-40B4-BE49-F238E27FC236}">
                <a16:creationId xmlns:a16="http://schemas.microsoft.com/office/drawing/2014/main" id="{DF2D7B26-AC13-7F4A-9EE5-800591BE368C}"/>
              </a:ext>
            </a:extLst>
          </p:cNvPr>
          <p:cNvSpPr txBox="1"/>
          <p:nvPr/>
        </p:nvSpPr>
        <p:spPr>
          <a:xfrm>
            <a:off x="6249444" y="5366934"/>
            <a:ext cx="5142456" cy="463542"/>
          </a:xfrm>
          <a:prstGeom prst="rect">
            <a:avLst/>
          </a:prstGeom>
        </p:spPr>
        <p:txBody>
          <a:bodyPr vert="horz" wrap="none" lIns="91440" tIns="45720" rIns="91440" bIns="45720" rtlCol="0" anchor="ctr">
            <a:noAutofit/>
          </a:bodyPr>
          <a:lstStyle/>
          <a:p>
            <a:r>
              <a:rPr lang="en-AU" sz="1000" dirty="0">
                <a:solidFill>
                  <a:schemeClr val="bg1">
                    <a:lumMod val="65000"/>
                  </a:schemeClr>
                </a:solidFill>
              </a:rPr>
              <a:t>https://</a:t>
            </a:r>
            <a:r>
              <a:rPr lang="en-AU" sz="1000" dirty="0" err="1">
                <a:solidFill>
                  <a:schemeClr val="bg1">
                    <a:lumMod val="65000"/>
                  </a:schemeClr>
                </a:solidFill>
              </a:rPr>
              <a:t>www.theguardian.com</a:t>
            </a:r>
            <a:r>
              <a:rPr lang="en-AU" sz="1000" dirty="0">
                <a:solidFill>
                  <a:schemeClr val="bg1">
                    <a:lumMod val="65000"/>
                  </a:schemeClr>
                </a:solidFill>
              </a:rPr>
              <a:t>/world/2018/may/13/deaths-bomb-attacks-churches-</a:t>
            </a:r>
          </a:p>
          <a:p>
            <a:r>
              <a:rPr lang="en-AU" sz="1000" dirty="0" err="1">
                <a:solidFill>
                  <a:schemeClr val="bg1">
                    <a:lumMod val="65000"/>
                  </a:schemeClr>
                </a:solidFill>
              </a:rPr>
              <a:t>indonesia-surabaya</a:t>
            </a:r>
            <a:endParaRPr lang="it-IT" sz="1000" dirty="0">
              <a:solidFill>
                <a:schemeClr val="bg1">
                  <a:lumMod val="65000"/>
                </a:schemeClr>
              </a:solidFill>
            </a:endParaRPr>
          </a:p>
        </p:txBody>
      </p:sp>
      <p:sp>
        <p:nvSpPr>
          <p:cNvPr id="25" name="CasellaDiTesto 24">
            <a:extLst>
              <a:ext uri="{FF2B5EF4-FFF2-40B4-BE49-F238E27FC236}">
                <a16:creationId xmlns:a16="http://schemas.microsoft.com/office/drawing/2014/main" id="{417A6B97-96AD-F340-8947-24DC21CA857D}"/>
              </a:ext>
            </a:extLst>
          </p:cNvPr>
          <p:cNvSpPr txBox="1"/>
          <p:nvPr/>
        </p:nvSpPr>
        <p:spPr>
          <a:xfrm>
            <a:off x="6249444" y="5114736"/>
            <a:ext cx="5142456" cy="207510"/>
          </a:xfrm>
          <a:prstGeom prst="rect">
            <a:avLst/>
          </a:prstGeom>
        </p:spPr>
        <p:txBody>
          <a:bodyPr vert="horz" wrap="none" lIns="91440" tIns="45720" rIns="91440" bIns="45720" rtlCol="0" anchor="ctr">
            <a:noAutofit/>
          </a:bodyPr>
          <a:lstStyle/>
          <a:p>
            <a:r>
              <a:rPr lang="en-AU" sz="1200" b="1" i="1" dirty="0"/>
              <a:t>The Guardian</a:t>
            </a:r>
            <a:r>
              <a:rPr lang="en-AU" sz="1200" b="1" dirty="0"/>
              <a:t>, 13 May 2018,</a:t>
            </a:r>
            <a:endParaRPr lang="it-IT" sz="1200" b="1" dirty="0"/>
          </a:p>
        </p:txBody>
      </p:sp>
    </p:spTree>
    <p:extLst>
      <p:ext uri="{BB962C8B-B14F-4D97-AF65-F5344CB8AC3E}">
        <p14:creationId xmlns:p14="http://schemas.microsoft.com/office/powerpoint/2010/main" val="68709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75409" y="812807"/>
            <a:ext cx="10553700" cy="1231171"/>
          </a:xfrm>
        </p:spPr>
        <p:txBody>
          <a:bodyPr/>
          <a:lstStyle/>
          <a:p>
            <a:r>
              <a:rPr lang="en-AU" dirty="0"/>
              <a:t>How does gender analysis contribute to effective PVE?</a:t>
            </a:r>
            <a:endParaRPr lang="it-IT" dirty="0"/>
          </a:p>
        </p:txBody>
      </p:sp>
      <p:sp>
        <p:nvSpPr>
          <p:cNvPr id="20" name="Rettangolo 19">
            <a:extLst>
              <a:ext uri="{FF2B5EF4-FFF2-40B4-BE49-F238E27FC236}">
                <a16:creationId xmlns:a16="http://schemas.microsoft.com/office/drawing/2014/main" id="{AB68E015-37B2-FE4A-9DFC-E1C7811B555E}"/>
              </a:ext>
            </a:extLst>
          </p:cNvPr>
          <p:cNvSpPr/>
          <p:nvPr/>
        </p:nvSpPr>
        <p:spPr>
          <a:xfrm>
            <a:off x="810006" y="2384425"/>
            <a:ext cx="10553700" cy="812132"/>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DCCAEA1-DA33-4247-BFC7-FA67C4E08C93}"/>
              </a:ext>
            </a:extLst>
          </p:cNvPr>
          <p:cNvSpPr txBox="1"/>
          <p:nvPr/>
        </p:nvSpPr>
        <p:spPr>
          <a:xfrm>
            <a:off x="1083563" y="2387965"/>
            <a:ext cx="10024874" cy="808592"/>
          </a:xfrm>
          <a:prstGeom prst="rect">
            <a:avLst/>
          </a:prstGeom>
        </p:spPr>
        <p:txBody>
          <a:bodyPr vert="horz" wrap="none" lIns="91440" tIns="45720" rIns="91440" bIns="45720" rtlCol="0" anchor="ctr">
            <a:noAutofit/>
          </a:bodyPr>
          <a:lstStyle/>
          <a:p>
            <a:pPr algn="ctr">
              <a:lnSpc>
                <a:spcPct val="110000"/>
              </a:lnSpc>
              <a:spcBef>
                <a:spcPts val="1200"/>
              </a:spcBef>
              <a:spcAft>
                <a:spcPts val="0"/>
              </a:spcAft>
            </a:pPr>
            <a:r>
              <a:rPr lang="en-AU" b="1" dirty="0">
                <a:solidFill>
                  <a:srgbClr val="FFFFFF"/>
                </a:solidFill>
                <a:ea typeface="Times New Roman" panose="02020603050405020304" pitchFamily="18" charset="0"/>
                <a:cs typeface="Calibri" panose="020F0502020204030204" pitchFamily="34" charset="0"/>
              </a:rPr>
              <a:t>Gender analysis asks questions such as:</a:t>
            </a:r>
          </a:p>
        </p:txBody>
      </p:sp>
      <p:pic>
        <p:nvPicPr>
          <p:cNvPr id="21" name="Immagine 20">
            <a:extLst>
              <a:ext uri="{FF2B5EF4-FFF2-40B4-BE49-F238E27FC236}">
                <a16:creationId xmlns:a16="http://schemas.microsoft.com/office/drawing/2014/main" id="{7D4CE2A3-D612-FB4E-9EE7-61D39364B452}"/>
              </a:ext>
            </a:extLst>
          </p:cNvPr>
          <p:cNvPicPr>
            <a:picLocks noChangeAspect="1"/>
          </p:cNvPicPr>
          <p:nvPr/>
        </p:nvPicPr>
        <p:blipFill>
          <a:blip r:embed="rId2"/>
          <a:stretch>
            <a:fillRect/>
          </a:stretch>
        </p:blipFill>
        <p:spPr>
          <a:xfrm>
            <a:off x="810006" y="3685674"/>
            <a:ext cx="571500" cy="571500"/>
          </a:xfrm>
          <a:prstGeom prst="rect">
            <a:avLst/>
          </a:prstGeom>
        </p:spPr>
      </p:pic>
      <p:pic>
        <p:nvPicPr>
          <p:cNvPr id="22" name="Immagine 21">
            <a:extLst>
              <a:ext uri="{FF2B5EF4-FFF2-40B4-BE49-F238E27FC236}">
                <a16:creationId xmlns:a16="http://schemas.microsoft.com/office/drawing/2014/main" id="{85F9941C-90A1-454D-AD69-30D77C51DC8C}"/>
              </a:ext>
            </a:extLst>
          </p:cNvPr>
          <p:cNvPicPr>
            <a:picLocks noChangeAspect="1"/>
          </p:cNvPicPr>
          <p:nvPr/>
        </p:nvPicPr>
        <p:blipFill>
          <a:blip r:embed="rId3"/>
          <a:stretch>
            <a:fillRect/>
          </a:stretch>
        </p:blipFill>
        <p:spPr>
          <a:xfrm>
            <a:off x="810006" y="4713308"/>
            <a:ext cx="571500" cy="571500"/>
          </a:xfrm>
          <a:prstGeom prst="rect">
            <a:avLst/>
          </a:prstGeom>
        </p:spPr>
      </p:pic>
      <p:sp>
        <p:nvSpPr>
          <p:cNvPr id="25" name="CasellaDiTesto 24">
            <a:extLst>
              <a:ext uri="{FF2B5EF4-FFF2-40B4-BE49-F238E27FC236}">
                <a16:creationId xmlns:a16="http://schemas.microsoft.com/office/drawing/2014/main" id="{F7C32226-F594-F440-8838-46F117831E0D}"/>
              </a:ext>
            </a:extLst>
          </p:cNvPr>
          <p:cNvSpPr txBox="1"/>
          <p:nvPr/>
        </p:nvSpPr>
        <p:spPr>
          <a:xfrm rot="10800000" flipH="1" flipV="1">
            <a:off x="1475182" y="4733756"/>
            <a:ext cx="3068182" cy="756938"/>
          </a:xfrm>
          <a:prstGeom prst="rect">
            <a:avLst/>
          </a:prstGeom>
        </p:spPr>
        <p:txBody>
          <a:bodyPr vert="horz" wrap="none" lIns="91440" tIns="45720" rIns="91440" bIns="45720" rtlCol="0" anchor="ctr">
            <a:noAutofit/>
          </a:bodyPr>
          <a:lstStyle/>
          <a:p>
            <a:pPr>
              <a:spcBef>
                <a:spcPts val="700"/>
              </a:spcBef>
              <a:spcAft>
                <a:spcPts val="700"/>
              </a:spcAft>
            </a:pPr>
            <a:r>
              <a:rPr lang="en-AU" sz="1600" dirty="0">
                <a:ea typeface="Calibri" panose="020F0502020204030204" pitchFamily="34" charset="0"/>
                <a:cs typeface="Calibri Light" panose="020F0302020204030204" pitchFamily="34" charset="0"/>
              </a:rPr>
              <a:t>How are women and men impacted</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differently by measures to counter or</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prevent violent extremism?</a:t>
            </a:r>
          </a:p>
        </p:txBody>
      </p:sp>
      <p:sp>
        <p:nvSpPr>
          <p:cNvPr id="26" name="CasellaDiTesto 25">
            <a:extLst>
              <a:ext uri="{FF2B5EF4-FFF2-40B4-BE49-F238E27FC236}">
                <a16:creationId xmlns:a16="http://schemas.microsoft.com/office/drawing/2014/main" id="{0E92FECB-4D0A-4045-AAF0-EF4A23104E15}"/>
              </a:ext>
            </a:extLst>
          </p:cNvPr>
          <p:cNvSpPr txBox="1"/>
          <p:nvPr/>
        </p:nvSpPr>
        <p:spPr>
          <a:xfrm rot="10800000" flipH="1" flipV="1">
            <a:off x="1475182" y="3685674"/>
            <a:ext cx="3526142" cy="756938"/>
          </a:xfrm>
          <a:prstGeom prst="rect">
            <a:avLst/>
          </a:prstGeom>
        </p:spPr>
        <p:txBody>
          <a:bodyPr vert="horz" wrap="none" lIns="91440" tIns="45720" rIns="91440" bIns="45720" rtlCol="0" anchor="ctr">
            <a:noAutofit/>
          </a:bodyPr>
          <a:lstStyle/>
          <a:p>
            <a:pPr>
              <a:spcBef>
                <a:spcPts val="700"/>
              </a:spcBef>
              <a:spcAft>
                <a:spcPts val="700"/>
              </a:spcAft>
            </a:pPr>
            <a:r>
              <a:rPr lang="en-AU" sz="1600" dirty="0">
                <a:ea typeface="Calibri" panose="020F0502020204030204" pitchFamily="34" charset="0"/>
                <a:cs typeface="Calibri Light" panose="020F0302020204030204" pitchFamily="34" charset="0"/>
              </a:rPr>
              <a:t>How does gender impact the decision</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of men versus women to join or support</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violent extremist groups?</a:t>
            </a:r>
          </a:p>
        </p:txBody>
      </p:sp>
      <p:pic>
        <p:nvPicPr>
          <p:cNvPr id="30" name="Immagine 29">
            <a:extLst>
              <a:ext uri="{FF2B5EF4-FFF2-40B4-BE49-F238E27FC236}">
                <a16:creationId xmlns:a16="http://schemas.microsoft.com/office/drawing/2014/main" id="{32EF7F87-648B-A044-8CFD-6CCC9F127E86}"/>
              </a:ext>
            </a:extLst>
          </p:cNvPr>
          <p:cNvPicPr>
            <a:picLocks noChangeAspect="1"/>
          </p:cNvPicPr>
          <p:nvPr/>
        </p:nvPicPr>
        <p:blipFill>
          <a:blip r:embed="rId4"/>
          <a:stretch>
            <a:fillRect/>
          </a:stretch>
        </p:blipFill>
        <p:spPr>
          <a:xfrm>
            <a:off x="6155658" y="4711789"/>
            <a:ext cx="571500" cy="571500"/>
          </a:xfrm>
          <a:prstGeom prst="rect">
            <a:avLst/>
          </a:prstGeom>
        </p:spPr>
      </p:pic>
      <p:pic>
        <p:nvPicPr>
          <p:cNvPr id="32" name="Immagine 31">
            <a:extLst>
              <a:ext uri="{FF2B5EF4-FFF2-40B4-BE49-F238E27FC236}">
                <a16:creationId xmlns:a16="http://schemas.microsoft.com/office/drawing/2014/main" id="{4C0B05FE-CA31-E343-BAB8-718CFD4897E4}"/>
              </a:ext>
            </a:extLst>
          </p:cNvPr>
          <p:cNvPicPr>
            <a:picLocks noChangeAspect="1"/>
          </p:cNvPicPr>
          <p:nvPr/>
        </p:nvPicPr>
        <p:blipFill>
          <a:blip r:embed="rId5"/>
          <a:stretch>
            <a:fillRect/>
          </a:stretch>
        </p:blipFill>
        <p:spPr>
          <a:xfrm>
            <a:off x="6155658" y="3685674"/>
            <a:ext cx="571500" cy="571500"/>
          </a:xfrm>
          <a:prstGeom prst="rect">
            <a:avLst/>
          </a:prstGeom>
        </p:spPr>
      </p:pic>
      <p:sp>
        <p:nvSpPr>
          <p:cNvPr id="13" name="CasellaDiTesto 12">
            <a:extLst>
              <a:ext uri="{FF2B5EF4-FFF2-40B4-BE49-F238E27FC236}">
                <a16:creationId xmlns:a16="http://schemas.microsoft.com/office/drawing/2014/main" id="{5BA5C5CB-B1F0-304C-8732-1D4E9FAB97E9}"/>
              </a:ext>
            </a:extLst>
          </p:cNvPr>
          <p:cNvSpPr txBox="1"/>
          <p:nvPr/>
        </p:nvSpPr>
        <p:spPr>
          <a:xfrm rot="10800000" flipH="1" flipV="1">
            <a:off x="6879730" y="4733756"/>
            <a:ext cx="3818750" cy="756938"/>
          </a:xfrm>
          <a:prstGeom prst="rect">
            <a:avLst/>
          </a:prstGeom>
        </p:spPr>
        <p:txBody>
          <a:bodyPr vert="horz" wrap="none" lIns="91440" tIns="45720" rIns="91440" bIns="45720" rtlCol="0" anchor="ctr">
            <a:noAutofit/>
          </a:bodyPr>
          <a:lstStyle/>
          <a:p>
            <a:pPr>
              <a:spcBef>
                <a:spcPts val="700"/>
              </a:spcBef>
              <a:spcAft>
                <a:spcPts val="700"/>
              </a:spcAft>
            </a:pPr>
            <a:r>
              <a:rPr lang="en-AU" sz="1600" dirty="0">
                <a:ea typeface="Calibri" panose="020F0502020204030204" pitchFamily="34" charset="0"/>
                <a:cs typeface="Calibri Light" panose="020F0302020204030204" pitchFamily="34" charset="0"/>
              </a:rPr>
              <a:t>Are the needs and capacities of women and</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men equally considered in PVE policy</a:t>
            </a:r>
            <a:br>
              <a:rPr lang="en-AU" sz="1600" dirty="0">
                <a:ea typeface="Calibri" panose="020F0502020204030204" pitchFamily="34" charset="0"/>
                <a:cs typeface="Calibri Light" panose="020F0302020204030204" pitchFamily="34" charset="0"/>
              </a:rPr>
            </a:br>
            <a:r>
              <a:rPr lang="en-AU" sz="1600" dirty="0">
                <a:ea typeface="Calibri" panose="020F0502020204030204" pitchFamily="34" charset="0"/>
                <a:cs typeface="Calibri Light" panose="020F0302020204030204" pitchFamily="34" charset="0"/>
              </a:rPr>
              <a:t>and programming?</a:t>
            </a:r>
          </a:p>
        </p:txBody>
      </p:sp>
      <p:sp>
        <p:nvSpPr>
          <p:cNvPr id="14" name="CasellaDiTesto 13">
            <a:extLst>
              <a:ext uri="{FF2B5EF4-FFF2-40B4-BE49-F238E27FC236}">
                <a16:creationId xmlns:a16="http://schemas.microsoft.com/office/drawing/2014/main" id="{9CA1FFB8-3EBA-9C4D-9DDA-44AF8CE6D25A}"/>
              </a:ext>
            </a:extLst>
          </p:cNvPr>
          <p:cNvSpPr txBox="1"/>
          <p:nvPr/>
        </p:nvSpPr>
        <p:spPr>
          <a:xfrm rot="10800000" flipH="1" flipV="1">
            <a:off x="6879730" y="3685674"/>
            <a:ext cx="4129646" cy="756938"/>
          </a:xfrm>
          <a:prstGeom prst="rect">
            <a:avLst/>
          </a:prstGeom>
        </p:spPr>
        <p:txBody>
          <a:bodyPr vert="horz" wrap="none" lIns="91440" tIns="45720" rIns="91440" bIns="45720" rtlCol="0" anchor="ctr">
            <a:noAutofit/>
          </a:bodyPr>
          <a:lstStyle/>
          <a:p>
            <a:pPr>
              <a:spcBef>
                <a:spcPts val="700"/>
              </a:spcBef>
              <a:spcAft>
                <a:spcPts val="700"/>
              </a:spcAft>
            </a:pPr>
            <a:r>
              <a:rPr lang="en-AU" sz="1600">
                <a:ea typeface="Calibri" panose="020F0502020204030204" pitchFamily="34" charset="0"/>
                <a:cs typeface="Calibri Light" panose="020F0302020204030204" pitchFamily="34" charset="0"/>
              </a:rPr>
              <a:t>What particular capacities do women and men</a:t>
            </a:r>
            <a:br>
              <a:rPr lang="en-AU" sz="1600">
                <a:ea typeface="Calibri" panose="020F0502020204030204" pitchFamily="34" charset="0"/>
                <a:cs typeface="Calibri Light" panose="020F0302020204030204" pitchFamily="34" charset="0"/>
              </a:rPr>
            </a:br>
            <a:r>
              <a:rPr lang="en-AU" sz="1600">
                <a:ea typeface="Calibri" panose="020F0502020204030204" pitchFamily="34" charset="0"/>
                <a:cs typeface="Calibri Light" panose="020F0302020204030204" pitchFamily="34" charset="0"/>
              </a:rPr>
              <a:t>bring to preventing violent extremism</a:t>
            </a:r>
            <a:br>
              <a:rPr lang="en-AU" sz="1600">
                <a:ea typeface="Calibri" panose="020F0502020204030204" pitchFamily="34" charset="0"/>
                <a:cs typeface="Calibri Light" panose="020F0302020204030204" pitchFamily="34" charset="0"/>
              </a:rPr>
            </a:br>
            <a:r>
              <a:rPr lang="en-AU" sz="1600">
                <a:ea typeface="Calibri" panose="020F0502020204030204" pitchFamily="34" charset="0"/>
                <a:cs typeface="Calibri Light" panose="020F0302020204030204" pitchFamily="34" charset="0"/>
              </a:rPr>
              <a:t>in their communities?</a:t>
            </a:r>
          </a:p>
        </p:txBody>
      </p:sp>
      <p:sp>
        <p:nvSpPr>
          <p:cNvPr id="3" name="Rectangle 2">
            <a:extLst>
              <a:ext uri="{FF2B5EF4-FFF2-40B4-BE49-F238E27FC236}">
                <a16:creationId xmlns:a16="http://schemas.microsoft.com/office/drawing/2014/main" id="{9AF19A9C-CBE0-9E4D-BA29-7B6FB7983336}"/>
              </a:ext>
            </a:extLst>
          </p:cNvPr>
          <p:cNvSpPr/>
          <p:nvPr/>
        </p:nvSpPr>
        <p:spPr>
          <a:xfrm>
            <a:off x="4330840" y="5827955"/>
            <a:ext cx="4458265" cy="584775"/>
          </a:xfrm>
          <a:prstGeom prst="rect">
            <a:avLst/>
          </a:prstGeom>
        </p:spPr>
        <p:txBody>
          <a:bodyPr wrap="square">
            <a:spAutoFit/>
          </a:bodyPr>
          <a:lstStyle/>
          <a:p>
            <a:r>
              <a:rPr lang="en-GB" sz="1600" dirty="0"/>
              <a:t>What are women's roles in de-radicalisation, </a:t>
            </a:r>
          </a:p>
          <a:p>
            <a:r>
              <a:rPr lang="en-GB" sz="1600" dirty="0"/>
              <a:t>rehabilitation and reintegration?</a:t>
            </a:r>
          </a:p>
        </p:txBody>
      </p:sp>
      <p:pic>
        <p:nvPicPr>
          <p:cNvPr id="15" name="Immagine 12">
            <a:extLst>
              <a:ext uri="{FF2B5EF4-FFF2-40B4-BE49-F238E27FC236}">
                <a16:creationId xmlns:a16="http://schemas.microsoft.com/office/drawing/2014/main" id="{F1559E12-F878-1841-81A6-945C4260C84F}"/>
              </a:ext>
            </a:extLst>
          </p:cNvPr>
          <p:cNvPicPr>
            <a:picLocks noChangeAspect="1"/>
          </p:cNvPicPr>
          <p:nvPr/>
        </p:nvPicPr>
        <p:blipFill>
          <a:blip r:embed="rId6"/>
          <a:stretch>
            <a:fillRect/>
          </a:stretch>
        </p:blipFill>
        <p:spPr>
          <a:xfrm>
            <a:off x="3604471" y="5841230"/>
            <a:ext cx="571500" cy="571500"/>
          </a:xfrm>
          <a:prstGeom prst="rect">
            <a:avLst/>
          </a:prstGeom>
        </p:spPr>
      </p:pic>
    </p:spTree>
    <p:extLst>
      <p:ext uri="{BB962C8B-B14F-4D97-AF65-F5344CB8AC3E}">
        <p14:creationId xmlns:p14="http://schemas.microsoft.com/office/powerpoint/2010/main" val="243058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A639A2-DA7C-3640-84FE-69E85422E3A2}"/>
              </a:ext>
            </a:extLst>
          </p:cNvPr>
          <p:cNvSpPr/>
          <p:nvPr/>
        </p:nvSpPr>
        <p:spPr>
          <a:xfrm>
            <a:off x="397653" y="2384425"/>
            <a:ext cx="11359371" cy="3848594"/>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7070" y="812807"/>
            <a:ext cx="10553700" cy="805681"/>
          </a:xfrm>
        </p:spPr>
        <p:txBody>
          <a:bodyPr/>
          <a:lstStyle/>
          <a:p>
            <a:r>
              <a:rPr lang="en-AU" dirty="0"/>
              <a:t>How does gender analysis contribute to effective PVE?</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100" y="2526602"/>
            <a:ext cx="10553700" cy="3703366"/>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Arial" panose="020B0604020202020204" pitchFamily="34" charset="0"/>
              <a:buChar char="•"/>
            </a:pPr>
            <a:r>
              <a:rPr lang="en-AU" sz="2000" b="1" dirty="0">
                <a:latin typeface="Calibri" panose="020F0502020204030204" pitchFamily="34" charset="0"/>
                <a:cs typeface="Calibri" panose="020F0502020204030204" pitchFamily="34" charset="0"/>
              </a:rPr>
              <a:t>Strong correlation between intimate partner violence and political violence</a:t>
            </a:r>
            <a:r>
              <a:rPr lang="en-AU" sz="2000" dirty="0">
                <a:latin typeface="Calibri" panose="020F0502020204030204" pitchFamily="34" charset="0"/>
                <a:cs typeface="Calibri" panose="020F0502020204030204" pitchFamily="34" charset="0"/>
              </a:rPr>
              <a:t>. Those who commit violent extremist acts are more likely to have been violent towards family members. </a:t>
            </a:r>
            <a:endParaRPr lang="en-US"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endParaRPr lang="en-AU"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AU" sz="2000" dirty="0">
                <a:latin typeface="Calibri" panose="020F0502020204030204" pitchFamily="34" charset="0"/>
                <a:cs typeface="Calibri" panose="020F0502020204030204" pitchFamily="34" charset="0"/>
              </a:rPr>
              <a:t>There is a </a:t>
            </a:r>
            <a:r>
              <a:rPr lang="en-AU" sz="2000" b="1" dirty="0">
                <a:latin typeface="Calibri" panose="020F0502020204030204" pitchFamily="34" charset="0"/>
                <a:cs typeface="Calibri" panose="020F0502020204030204" pitchFamily="34" charset="0"/>
              </a:rPr>
              <a:t>relationship between gender-based violence and discrimination, and women’s participation in violent extremism</a:t>
            </a:r>
            <a:r>
              <a:rPr lang="en-AU" sz="2000" dirty="0">
                <a:latin typeface="Calibri" panose="020F0502020204030204" pitchFamily="34" charset="0"/>
                <a:cs typeface="Calibri" panose="020F0502020204030204" pitchFamily="34" charset="0"/>
              </a:rPr>
              <a:t>. Some women who support violent extremism are motivated by experiences of marginalization and abuse.</a:t>
            </a:r>
            <a:endParaRPr lang="en-US"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endParaRPr lang="en-AU"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AU" sz="2000" dirty="0">
                <a:latin typeface="Calibri" panose="020F0502020204030204" pitchFamily="34" charset="0"/>
                <a:cs typeface="Calibri" panose="020F0502020204030204" pitchFamily="34" charset="0"/>
              </a:rPr>
              <a:t>The occurrence of violent extremism in a community can </a:t>
            </a:r>
            <a:r>
              <a:rPr lang="en-AU" sz="2000" b="1" dirty="0">
                <a:latin typeface="Calibri" panose="020F0502020204030204" pitchFamily="34" charset="0"/>
                <a:cs typeface="Calibri" panose="020F0502020204030204" pitchFamily="34" charset="0"/>
              </a:rPr>
              <a:t>make women more vulnerable to sexual and gender-based violence</a:t>
            </a:r>
            <a:r>
              <a:rPr lang="en-AU" sz="2000" dirty="0">
                <a:latin typeface="Calibri" panose="020F0502020204030204" pitchFamily="34" charset="0"/>
                <a:cs typeface="Calibri" panose="020F0502020204030204" pitchFamily="34" charset="0"/>
              </a:rPr>
              <a:t>. This includes the risk of reprisal attacks from state agencies against women in “suspect” communities, or victimisation by violent extremists themselves.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0322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2E3220B-AC19-B848-8027-2521A4B5237E}"/>
              </a:ext>
            </a:extLst>
          </p:cNvPr>
          <p:cNvSpPr/>
          <p:nvPr/>
        </p:nvSpPr>
        <p:spPr>
          <a:xfrm>
            <a:off x="397653" y="2384425"/>
            <a:ext cx="11359371" cy="3848594"/>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7070" y="812807"/>
            <a:ext cx="10553700" cy="805681"/>
          </a:xfrm>
        </p:spPr>
        <p:txBody>
          <a:bodyPr/>
          <a:lstStyle/>
          <a:p>
            <a:r>
              <a:rPr lang="en-AU" dirty="0"/>
              <a:t>How does gender analysis contribute to effective PVE?</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374073" y="2550878"/>
            <a:ext cx="10979727" cy="2946446"/>
          </a:xfrm>
          <a:prstGeom prst="rect">
            <a:avLst/>
          </a:prstGeom>
        </p:spPr>
        <p:txBody>
          <a:bodyPr vert="horz" lIns="432000" tIns="45720" rIns="0" bIns="45720" numCol="2"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1800" dirty="0">
                <a:latin typeface="Calibri" panose="020F0502020204030204" pitchFamily="34" charset="0"/>
                <a:cs typeface="Calibri" panose="020F0502020204030204" pitchFamily="34" charset="0"/>
              </a:rPr>
              <a:t>(Continued)</a:t>
            </a:r>
          </a:p>
          <a:p>
            <a:pPr marL="342900" lvl="0" indent="-342900">
              <a:buFont typeface="Arial" panose="020B0604020202020204" pitchFamily="34" charset="0"/>
              <a:buChar char="•"/>
            </a:pPr>
            <a:r>
              <a:rPr lang="en-AU" sz="2000" dirty="0">
                <a:latin typeface="Calibri" panose="020F0502020204030204" pitchFamily="34" charset="0"/>
                <a:cs typeface="Calibri" panose="020F0502020204030204" pitchFamily="34" charset="0"/>
              </a:rPr>
              <a:t>Narratives of </a:t>
            </a:r>
            <a:r>
              <a:rPr lang="en-AU" sz="2000" b="1" dirty="0">
                <a:latin typeface="Calibri" panose="020F0502020204030204" pitchFamily="34" charset="0"/>
                <a:cs typeface="Calibri" panose="020F0502020204030204" pitchFamily="34" charset="0"/>
              </a:rPr>
              <a:t>masculine superiority</a:t>
            </a:r>
            <a:r>
              <a:rPr lang="en-AU" sz="2000" dirty="0">
                <a:latin typeface="Calibri" panose="020F0502020204030204" pitchFamily="34" charset="0"/>
                <a:cs typeface="Calibri" panose="020F0502020204030204" pitchFamily="34" charset="0"/>
              </a:rPr>
              <a:t> and the </a:t>
            </a:r>
            <a:r>
              <a:rPr lang="en-AU" sz="2000" b="1" dirty="0">
                <a:latin typeface="Calibri" panose="020F0502020204030204" pitchFamily="34" charset="0"/>
                <a:cs typeface="Calibri" panose="020F0502020204030204" pitchFamily="34" charset="0"/>
              </a:rPr>
              <a:t>promise of access to women</a:t>
            </a:r>
            <a:r>
              <a:rPr lang="en-AU" sz="2000" dirty="0">
                <a:latin typeface="Calibri" panose="020F0502020204030204" pitchFamily="34" charset="0"/>
                <a:cs typeface="Calibri" panose="020F0502020204030204" pitchFamily="34" charset="0"/>
              </a:rPr>
              <a:t> compel some men to join extremist groups. </a:t>
            </a:r>
          </a:p>
          <a:p>
            <a:pPr marL="342900" lvl="0" indent="-342900">
              <a:buFont typeface="Arial" panose="020B0604020202020204" pitchFamily="34" charset="0"/>
              <a:buChar char="•"/>
            </a:pPr>
            <a:r>
              <a:rPr lang="en-AU" sz="2000" b="1" dirty="0">
                <a:latin typeface="Calibri" panose="020F0502020204030204" pitchFamily="34" charset="0"/>
                <a:cs typeface="Calibri" panose="020F0502020204030204" pitchFamily="34" charset="0"/>
              </a:rPr>
              <a:t>Women can provide alternative insights</a:t>
            </a:r>
            <a:r>
              <a:rPr lang="en-AU" sz="2000" dirty="0">
                <a:latin typeface="Calibri" panose="020F0502020204030204" pitchFamily="34" charset="0"/>
                <a:cs typeface="Calibri" panose="020F0502020204030204" pitchFamily="34" charset="0"/>
              </a:rPr>
              <a:t> into why other women join or support such groups, in addition to influencing men in their family or social circle, and the wider community. </a:t>
            </a:r>
            <a:endParaRPr lang="en-US"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AU" sz="2000" dirty="0">
                <a:latin typeface="Calibri" panose="020F0502020204030204" pitchFamily="34" charset="0"/>
                <a:cs typeface="Calibri" panose="020F0502020204030204" pitchFamily="34" charset="0"/>
              </a:rPr>
              <a:t>There are </a:t>
            </a:r>
            <a:r>
              <a:rPr lang="en-AU" sz="2000" b="1" dirty="0">
                <a:latin typeface="Calibri" panose="020F0502020204030204" pitchFamily="34" charset="0"/>
                <a:cs typeface="Calibri" panose="020F0502020204030204" pitchFamily="34" charset="0"/>
              </a:rPr>
              <a:t>no one size fits all solutions</a:t>
            </a:r>
            <a:r>
              <a:rPr lang="en-AU" sz="2000" dirty="0">
                <a:latin typeface="Calibri" panose="020F0502020204030204" pitchFamily="34" charset="0"/>
                <a:cs typeface="Calibri" panose="020F0502020204030204" pitchFamily="34" charset="0"/>
              </a:rPr>
              <a:t> to preventing violent extremism: what works for women may not work for men, what works in one community may not work in another. </a:t>
            </a:r>
          </a:p>
          <a:p>
            <a:pPr marL="342900" indent="-342900">
              <a:buFont typeface="Arial" panose="020B0604020202020204" pitchFamily="34" charset="0"/>
              <a:buChar char="•"/>
            </a:pPr>
            <a:r>
              <a:rPr lang="en-AU" sz="2000" dirty="0">
                <a:latin typeface="Calibri" panose="020F0502020204030204" pitchFamily="34" charset="0"/>
                <a:cs typeface="Calibri" panose="020F0502020204030204" pitchFamily="34" charset="0"/>
              </a:rPr>
              <a:t>Women victims of violent extremists </a:t>
            </a:r>
            <a:r>
              <a:rPr lang="en-AU" sz="2000" b="1" dirty="0">
                <a:latin typeface="Calibri" panose="020F0502020204030204" pitchFamily="34" charset="0"/>
                <a:cs typeface="Calibri" panose="020F0502020204030204" pitchFamily="34" charset="0"/>
              </a:rPr>
              <a:t>need protection</a:t>
            </a:r>
            <a:r>
              <a:rPr lang="en-AU" sz="2000" dirty="0">
                <a:latin typeface="Calibri" panose="020F0502020204030204" pitchFamily="34" charset="0"/>
                <a:cs typeface="Calibri" panose="020F0502020204030204" pitchFamily="34" charset="0"/>
              </a:rPr>
              <a:t>, but this can be difficult where women cannot access services or do not have a voice in the public sphere.</a:t>
            </a:r>
            <a:endParaRPr lang="en-US" sz="2000" dirty="0">
              <a:latin typeface="Calibri" panose="020F0502020204030204" pitchFamily="34" charset="0"/>
              <a:cs typeface="Calibri" panose="020F0502020204030204" pitchFamily="34" charset="0"/>
            </a:endParaRPr>
          </a:p>
        </p:txBody>
      </p:sp>
      <p:cxnSp>
        <p:nvCxnSpPr>
          <p:cNvPr id="13" name="Connettore 1 12">
            <a:extLst>
              <a:ext uri="{FF2B5EF4-FFF2-40B4-BE49-F238E27FC236}">
                <a16:creationId xmlns:a16="http://schemas.microsoft.com/office/drawing/2014/main" id="{78DE5E11-A098-3544-B693-E15485EE972D}"/>
              </a:ext>
            </a:extLst>
          </p:cNvPr>
          <p:cNvCxnSpPr>
            <a:cxnSpLocks/>
          </p:cNvCxnSpPr>
          <p:nvPr/>
        </p:nvCxnSpPr>
        <p:spPr>
          <a:xfrm>
            <a:off x="6083046" y="2571541"/>
            <a:ext cx="0" cy="2777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46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5410" y="812807"/>
            <a:ext cx="10553700" cy="805681"/>
          </a:xfrm>
        </p:spPr>
        <p:txBody>
          <a:bodyPr/>
          <a:lstStyle/>
          <a:p>
            <a:r>
              <a:rPr lang="en-AU" dirty="0"/>
              <a:t>Integrating Gender in PVE</a:t>
            </a:r>
            <a:endParaRPr lang="it-IT" dirty="0"/>
          </a:p>
        </p:txBody>
      </p:sp>
      <p:sp>
        <p:nvSpPr>
          <p:cNvPr id="5" name="Segnaposto contenuto 2">
            <a:extLst>
              <a:ext uri="{FF2B5EF4-FFF2-40B4-BE49-F238E27FC236}">
                <a16:creationId xmlns:a16="http://schemas.microsoft.com/office/drawing/2014/main" id="{3E9C409A-EF6C-D54F-B2F3-21D01E30F3C9}"/>
              </a:ext>
            </a:extLst>
          </p:cNvPr>
          <p:cNvSpPr txBox="1">
            <a:spLocks/>
          </p:cNvSpPr>
          <p:nvPr/>
        </p:nvSpPr>
        <p:spPr>
          <a:xfrm>
            <a:off x="803274" y="1702653"/>
            <a:ext cx="10550525" cy="1009995"/>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AU" sz="2000" dirty="0">
                <a:latin typeface="+mn-lt"/>
                <a:ea typeface="Calibri" panose="020F0502020204030204" pitchFamily="34" charset="0"/>
                <a:cs typeface="Calibri Light" panose="020F0302020204030204" pitchFamily="34" charset="0"/>
              </a:rPr>
              <a:t>UN Women has continued to elevate the visibility of gender within the PVE sphere at the global level and in their regional and country programs. UN Women have adopted a </a:t>
            </a:r>
            <a:r>
              <a:rPr lang="en-AU" sz="2000" b="1" dirty="0">
                <a:latin typeface="+mn-lt"/>
                <a:ea typeface="Calibri" panose="020F0502020204030204" pitchFamily="34" charset="0"/>
                <a:cs typeface="Calibri Light" panose="020F0302020204030204" pitchFamily="34" charset="0"/>
              </a:rPr>
              <a:t>four-track approach </a:t>
            </a:r>
            <a:r>
              <a:rPr lang="en-AU" sz="2000" dirty="0">
                <a:latin typeface="+mn-lt"/>
                <a:ea typeface="Calibri" panose="020F0502020204030204" pitchFamily="34" charset="0"/>
                <a:cs typeface="Calibri Light" panose="020F0302020204030204" pitchFamily="34" charset="0"/>
              </a:rPr>
              <a:t>to integrating gender and empowering women in PVE:</a:t>
            </a:r>
          </a:p>
        </p:txBody>
      </p:sp>
      <p:sp>
        <p:nvSpPr>
          <p:cNvPr id="8" name="Rettangolo 7">
            <a:extLst>
              <a:ext uri="{FF2B5EF4-FFF2-40B4-BE49-F238E27FC236}">
                <a16:creationId xmlns:a16="http://schemas.microsoft.com/office/drawing/2014/main" id="{E186C35C-D658-D746-A569-A75F25A01B50}"/>
              </a:ext>
            </a:extLst>
          </p:cNvPr>
          <p:cNvSpPr/>
          <p:nvPr/>
        </p:nvSpPr>
        <p:spPr>
          <a:xfrm>
            <a:off x="809153" y="3429000"/>
            <a:ext cx="10553700"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88B471E3-45EF-B54B-B41B-07DD816771AE}"/>
              </a:ext>
            </a:extLst>
          </p:cNvPr>
          <p:cNvPicPr>
            <a:picLocks noChangeAspect="1"/>
          </p:cNvPicPr>
          <p:nvPr/>
        </p:nvPicPr>
        <p:blipFill>
          <a:blip r:embed="rId2"/>
          <a:stretch>
            <a:fillRect/>
          </a:stretch>
        </p:blipFill>
        <p:spPr>
          <a:xfrm>
            <a:off x="2724598" y="3706147"/>
            <a:ext cx="817183" cy="817183"/>
          </a:xfrm>
          <a:prstGeom prst="rect">
            <a:avLst/>
          </a:prstGeom>
        </p:spPr>
      </p:pic>
      <p:pic>
        <p:nvPicPr>
          <p:cNvPr id="11" name="Immagine 10">
            <a:extLst>
              <a:ext uri="{FF2B5EF4-FFF2-40B4-BE49-F238E27FC236}">
                <a16:creationId xmlns:a16="http://schemas.microsoft.com/office/drawing/2014/main" id="{2C69E412-4803-DB46-9FE0-51862B191126}"/>
              </a:ext>
            </a:extLst>
          </p:cNvPr>
          <p:cNvPicPr>
            <a:picLocks noChangeAspect="1"/>
          </p:cNvPicPr>
          <p:nvPr/>
        </p:nvPicPr>
        <p:blipFill>
          <a:blip r:embed="rId3"/>
          <a:stretch>
            <a:fillRect/>
          </a:stretch>
        </p:blipFill>
        <p:spPr>
          <a:xfrm>
            <a:off x="2724598" y="4848935"/>
            <a:ext cx="817183" cy="817183"/>
          </a:xfrm>
          <a:prstGeom prst="rect">
            <a:avLst/>
          </a:prstGeom>
        </p:spPr>
      </p:pic>
      <p:sp>
        <p:nvSpPr>
          <p:cNvPr id="14" name="CasellaDiTesto 13">
            <a:extLst>
              <a:ext uri="{FF2B5EF4-FFF2-40B4-BE49-F238E27FC236}">
                <a16:creationId xmlns:a16="http://schemas.microsoft.com/office/drawing/2014/main" id="{42CFA48E-7D58-4846-9781-158BBD63DC9D}"/>
              </a:ext>
            </a:extLst>
          </p:cNvPr>
          <p:cNvSpPr txBox="1"/>
          <p:nvPr/>
        </p:nvSpPr>
        <p:spPr>
          <a:xfrm rot="10800000" flipH="1" flipV="1">
            <a:off x="3599978" y="3910323"/>
            <a:ext cx="2102410" cy="408829"/>
          </a:xfrm>
          <a:prstGeom prst="rect">
            <a:avLst/>
          </a:prstGeom>
        </p:spPr>
        <p:txBody>
          <a:bodyPr vert="horz" wrap="none" lIns="91440" tIns="45720" rIns="91440" bIns="45720" rtlCol="0" anchor="ctr">
            <a:noAutofit/>
          </a:bodyPr>
          <a:lstStyle/>
          <a:p>
            <a:pPr>
              <a:spcBef>
                <a:spcPts val="700"/>
              </a:spcBef>
              <a:spcAft>
                <a:spcPts val="700"/>
              </a:spcAft>
            </a:pPr>
            <a:r>
              <a:rPr lang="en-AU" sz="2200" b="1" dirty="0">
                <a:ea typeface="Calibri" panose="020F0502020204030204" pitchFamily="34" charset="0"/>
                <a:cs typeface="Calibri Light" panose="020F0302020204030204" pitchFamily="34" charset="0"/>
              </a:rPr>
              <a:t>Empowerment</a:t>
            </a:r>
          </a:p>
        </p:txBody>
      </p:sp>
      <p:pic>
        <p:nvPicPr>
          <p:cNvPr id="15" name="Immagine 14">
            <a:extLst>
              <a:ext uri="{FF2B5EF4-FFF2-40B4-BE49-F238E27FC236}">
                <a16:creationId xmlns:a16="http://schemas.microsoft.com/office/drawing/2014/main" id="{59C5469C-6023-144D-B8A7-4C214DADEC4A}"/>
              </a:ext>
            </a:extLst>
          </p:cNvPr>
          <p:cNvPicPr>
            <a:picLocks noChangeAspect="1"/>
          </p:cNvPicPr>
          <p:nvPr/>
        </p:nvPicPr>
        <p:blipFill>
          <a:blip r:embed="rId4"/>
          <a:stretch>
            <a:fillRect/>
          </a:stretch>
        </p:blipFill>
        <p:spPr>
          <a:xfrm>
            <a:off x="6363908" y="4848935"/>
            <a:ext cx="817182" cy="817182"/>
          </a:xfrm>
          <a:prstGeom prst="rect">
            <a:avLst/>
          </a:prstGeom>
        </p:spPr>
      </p:pic>
      <p:pic>
        <p:nvPicPr>
          <p:cNvPr id="16" name="Immagine 15">
            <a:extLst>
              <a:ext uri="{FF2B5EF4-FFF2-40B4-BE49-F238E27FC236}">
                <a16:creationId xmlns:a16="http://schemas.microsoft.com/office/drawing/2014/main" id="{9DF7B3BC-9C1B-054C-A55B-38365C5B99F5}"/>
              </a:ext>
            </a:extLst>
          </p:cNvPr>
          <p:cNvPicPr>
            <a:picLocks noChangeAspect="1"/>
          </p:cNvPicPr>
          <p:nvPr/>
        </p:nvPicPr>
        <p:blipFill>
          <a:blip r:embed="rId5"/>
          <a:stretch>
            <a:fillRect/>
          </a:stretch>
        </p:blipFill>
        <p:spPr>
          <a:xfrm>
            <a:off x="6363908" y="3706147"/>
            <a:ext cx="817182" cy="817182"/>
          </a:xfrm>
          <a:prstGeom prst="rect">
            <a:avLst/>
          </a:prstGeom>
        </p:spPr>
      </p:pic>
      <p:sp>
        <p:nvSpPr>
          <p:cNvPr id="19" name="CasellaDiTesto 18">
            <a:extLst>
              <a:ext uri="{FF2B5EF4-FFF2-40B4-BE49-F238E27FC236}">
                <a16:creationId xmlns:a16="http://schemas.microsoft.com/office/drawing/2014/main" id="{5A20FB74-F99C-584F-9C02-E8B7E5CB1415}"/>
              </a:ext>
            </a:extLst>
          </p:cNvPr>
          <p:cNvSpPr txBox="1"/>
          <p:nvPr/>
        </p:nvSpPr>
        <p:spPr>
          <a:xfrm rot="10800000" flipH="1" flipV="1">
            <a:off x="3599978" y="5053111"/>
            <a:ext cx="2465859" cy="408829"/>
          </a:xfrm>
          <a:prstGeom prst="rect">
            <a:avLst/>
          </a:prstGeom>
        </p:spPr>
        <p:txBody>
          <a:bodyPr vert="horz" wrap="none" lIns="91440" tIns="45720" rIns="91440" bIns="45720" rtlCol="0" anchor="ctr">
            <a:noAutofit/>
          </a:bodyPr>
          <a:lstStyle/>
          <a:p>
            <a:pPr>
              <a:spcBef>
                <a:spcPts val="700"/>
              </a:spcBef>
              <a:spcAft>
                <a:spcPts val="700"/>
              </a:spcAft>
            </a:pPr>
            <a:r>
              <a:rPr lang="en-AU" sz="2200" b="1" dirty="0">
                <a:ea typeface="Calibri" panose="020F0502020204030204" pitchFamily="34" charset="0"/>
                <a:cs typeface="Calibri Light" panose="020F0302020204030204" pitchFamily="34" charset="0"/>
              </a:rPr>
              <a:t>Participation</a:t>
            </a:r>
          </a:p>
        </p:txBody>
      </p:sp>
      <p:sp>
        <p:nvSpPr>
          <p:cNvPr id="20" name="CasellaDiTesto 19">
            <a:extLst>
              <a:ext uri="{FF2B5EF4-FFF2-40B4-BE49-F238E27FC236}">
                <a16:creationId xmlns:a16="http://schemas.microsoft.com/office/drawing/2014/main" id="{D011CB1A-9BF0-A449-A58C-05D5AF9C99B6}"/>
              </a:ext>
            </a:extLst>
          </p:cNvPr>
          <p:cNvSpPr txBox="1"/>
          <p:nvPr/>
        </p:nvSpPr>
        <p:spPr>
          <a:xfrm rot="10800000" flipH="1" flipV="1">
            <a:off x="7285010" y="3910323"/>
            <a:ext cx="2069302" cy="408829"/>
          </a:xfrm>
          <a:prstGeom prst="rect">
            <a:avLst/>
          </a:prstGeom>
        </p:spPr>
        <p:txBody>
          <a:bodyPr vert="horz" wrap="none" lIns="91440" tIns="45720" rIns="91440" bIns="45720" rtlCol="0" anchor="ctr">
            <a:noAutofit/>
          </a:bodyPr>
          <a:lstStyle/>
          <a:p>
            <a:pPr>
              <a:spcBef>
                <a:spcPts val="700"/>
              </a:spcBef>
              <a:spcAft>
                <a:spcPts val="700"/>
              </a:spcAft>
            </a:pPr>
            <a:r>
              <a:rPr lang="en-AU" sz="2200" b="1" dirty="0">
                <a:ea typeface="Calibri" panose="020F0502020204030204" pitchFamily="34" charset="0"/>
                <a:cs typeface="Calibri Light" panose="020F0302020204030204" pitchFamily="34" charset="0"/>
              </a:rPr>
              <a:t>Research</a:t>
            </a:r>
          </a:p>
        </p:txBody>
      </p:sp>
      <p:sp>
        <p:nvSpPr>
          <p:cNvPr id="21" name="CasellaDiTesto 20">
            <a:extLst>
              <a:ext uri="{FF2B5EF4-FFF2-40B4-BE49-F238E27FC236}">
                <a16:creationId xmlns:a16="http://schemas.microsoft.com/office/drawing/2014/main" id="{0050BEC8-68D9-2748-90D5-8940D8ED0B5E}"/>
              </a:ext>
            </a:extLst>
          </p:cNvPr>
          <p:cNvSpPr txBox="1"/>
          <p:nvPr/>
        </p:nvSpPr>
        <p:spPr>
          <a:xfrm rot="10800000" flipH="1" flipV="1">
            <a:off x="7285010" y="5053111"/>
            <a:ext cx="2069302" cy="408829"/>
          </a:xfrm>
          <a:prstGeom prst="rect">
            <a:avLst/>
          </a:prstGeom>
        </p:spPr>
        <p:txBody>
          <a:bodyPr vert="horz" wrap="none" lIns="91440" tIns="45720" rIns="91440" bIns="45720" rtlCol="0" anchor="ctr">
            <a:noAutofit/>
          </a:bodyPr>
          <a:lstStyle/>
          <a:p>
            <a:pPr>
              <a:spcBef>
                <a:spcPts val="700"/>
              </a:spcBef>
              <a:spcAft>
                <a:spcPts val="700"/>
              </a:spcAft>
            </a:pPr>
            <a:r>
              <a:rPr lang="en-AU" sz="2200" b="1" dirty="0">
                <a:ea typeface="Calibri" panose="020F0502020204030204" pitchFamily="34" charset="0"/>
                <a:cs typeface="Calibri Light" panose="020F0302020204030204" pitchFamily="34" charset="0"/>
              </a:rPr>
              <a:t>Policy Influence</a:t>
            </a:r>
          </a:p>
        </p:txBody>
      </p:sp>
    </p:spTree>
    <p:extLst>
      <p:ext uri="{BB962C8B-B14F-4D97-AF65-F5344CB8AC3E}">
        <p14:creationId xmlns:p14="http://schemas.microsoft.com/office/powerpoint/2010/main" val="364574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5410" y="812807"/>
            <a:ext cx="10553700" cy="805681"/>
          </a:xfrm>
        </p:spPr>
        <p:txBody>
          <a:bodyPr/>
          <a:lstStyle/>
          <a:p>
            <a:r>
              <a:rPr lang="en-AU" dirty="0"/>
              <a:t>Integrating gender in PVE</a:t>
            </a:r>
            <a:endParaRPr lang="it-IT" dirty="0"/>
          </a:p>
        </p:txBody>
      </p:sp>
      <p:graphicFrame>
        <p:nvGraphicFramePr>
          <p:cNvPr id="23" name="Table 1">
            <a:extLst>
              <a:ext uri="{FF2B5EF4-FFF2-40B4-BE49-F238E27FC236}">
                <a16:creationId xmlns:a16="http://schemas.microsoft.com/office/drawing/2014/main" id="{25709881-9454-684E-B51A-E5E84E3FA823}"/>
              </a:ext>
            </a:extLst>
          </p:cNvPr>
          <p:cNvGraphicFramePr>
            <a:graphicFrameLocks noGrp="1"/>
          </p:cNvGraphicFramePr>
          <p:nvPr>
            <p:extLst>
              <p:ext uri="{D42A27DB-BD31-4B8C-83A1-F6EECF244321}">
                <p14:modId xmlns:p14="http://schemas.microsoft.com/office/powerpoint/2010/main" val="3268017412"/>
              </p:ext>
            </p:extLst>
          </p:nvPr>
        </p:nvGraphicFramePr>
        <p:xfrm>
          <a:off x="817419" y="1817216"/>
          <a:ext cx="10515600" cy="933697"/>
        </p:xfrm>
        <a:graphic>
          <a:graphicData uri="http://schemas.openxmlformats.org/drawingml/2006/table">
            <a:tbl>
              <a:tblPr firstRow="1" firstCol="1">
                <a:tableStyleId>{F2DE63D5-997A-4646-A377-4702673A728D}</a:tableStyleId>
              </a:tblPr>
              <a:tblGrid>
                <a:gridCol w="176784">
                  <a:extLst>
                    <a:ext uri="{9D8B030D-6E8A-4147-A177-3AD203B41FA5}">
                      <a16:colId xmlns:a16="http://schemas.microsoft.com/office/drawing/2014/main" val="635689295"/>
                    </a:ext>
                  </a:extLst>
                </a:gridCol>
                <a:gridCol w="10338816">
                  <a:extLst>
                    <a:ext uri="{9D8B030D-6E8A-4147-A177-3AD203B41FA5}">
                      <a16:colId xmlns:a16="http://schemas.microsoft.com/office/drawing/2014/main" val="2705966297"/>
                    </a:ext>
                  </a:extLst>
                </a:gridCol>
              </a:tblGrid>
              <a:tr h="394201">
                <a:tc>
                  <a:txBody>
                    <a:bodyPr/>
                    <a:lstStyle/>
                    <a:p>
                      <a:pPr algn="l">
                        <a:spcAft>
                          <a:spcPts val="600"/>
                        </a:spcAft>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tc>
                  <a:txBody>
                    <a:bodyPr/>
                    <a:lstStyle/>
                    <a:p>
                      <a:pPr algn="l">
                        <a:spcAft>
                          <a:spcPts val="600"/>
                        </a:spcAft>
                      </a:pPr>
                      <a:r>
                        <a:rPr lang="en-AU" sz="1800" dirty="0">
                          <a:effectLst/>
                        </a:rPr>
                        <a:t>1. Empowerment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extLst>
                  <a:ext uri="{0D108BD9-81ED-4DB2-BD59-A6C34878D82A}">
                    <a16:rowId xmlns:a16="http://schemas.microsoft.com/office/drawing/2014/main" val="153263976"/>
                  </a:ext>
                </a:extLst>
              </a:tr>
              <a:tr h="53949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marL="0" marR="0">
                        <a:spcBef>
                          <a:spcPts val="700"/>
                        </a:spcBef>
                        <a:spcAft>
                          <a:spcPts val="700"/>
                        </a:spcAft>
                      </a:pPr>
                      <a:r>
                        <a:rPr lang="en-AU" sz="1400" b="0" dirty="0">
                          <a:effectLst/>
                        </a:rPr>
                        <a:t>Promote women’s leadership and economic empowerment to build peaceful coexistence and social cohesion, as well as strengthen resilience at the community level</a:t>
                      </a:r>
                      <a:endParaRPr lang="en-US" sz="1400" b="0" dirty="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3122310545"/>
                  </a:ext>
                </a:extLst>
              </a:tr>
            </a:tbl>
          </a:graphicData>
        </a:graphic>
      </p:graphicFrame>
      <p:graphicFrame>
        <p:nvGraphicFramePr>
          <p:cNvPr id="24" name="Table 1">
            <a:extLst>
              <a:ext uri="{FF2B5EF4-FFF2-40B4-BE49-F238E27FC236}">
                <a16:creationId xmlns:a16="http://schemas.microsoft.com/office/drawing/2014/main" id="{AA8EFFCA-BDA8-CF43-A8B8-F1B595D9A9BB}"/>
              </a:ext>
            </a:extLst>
          </p:cNvPr>
          <p:cNvGraphicFramePr>
            <a:graphicFrameLocks noGrp="1"/>
          </p:cNvGraphicFramePr>
          <p:nvPr>
            <p:extLst>
              <p:ext uri="{D42A27DB-BD31-4B8C-83A1-F6EECF244321}">
                <p14:modId xmlns:p14="http://schemas.microsoft.com/office/powerpoint/2010/main" val="3770674342"/>
              </p:ext>
            </p:extLst>
          </p:nvPr>
        </p:nvGraphicFramePr>
        <p:xfrm>
          <a:off x="817419" y="2759048"/>
          <a:ext cx="10515600" cy="933697"/>
        </p:xfrm>
        <a:graphic>
          <a:graphicData uri="http://schemas.openxmlformats.org/drawingml/2006/table">
            <a:tbl>
              <a:tblPr firstRow="1" firstCol="1">
                <a:tableStyleId>{F2DE63D5-997A-4646-A377-4702673A728D}</a:tableStyleId>
              </a:tblPr>
              <a:tblGrid>
                <a:gridCol w="176784">
                  <a:extLst>
                    <a:ext uri="{9D8B030D-6E8A-4147-A177-3AD203B41FA5}">
                      <a16:colId xmlns:a16="http://schemas.microsoft.com/office/drawing/2014/main" val="635689295"/>
                    </a:ext>
                  </a:extLst>
                </a:gridCol>
                <a:gridCol w="10338816">
                  <a:extLst>
                    <a:ext uri="{9D8B030D-6E8A-4147-A177-3AD203B41FA5}">
                      <a16:colId xmlns:a16="http://schemas.microsoft.com/office/drawing/2014/main" val="2705966297"/>
                    </a:ext>
                  </a:extLst>
                </a:gridCol>
              </a:tblGrid>
              <a:tr h="394201">
                <a:tc>
                  <a:txBody>
                    <a:bodyPr/>
                    <a:lstStyle/>
                    <a:p>
                      <a:pPr algn="l">
                        <a:spcAft>
                          <a:spcPts val="600"/>
                        </a:spcAft>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tc>
                  <a:txBody>
                    <a:bodyPr/>
                    <a:lstStyle/>
                    <a:p>
                      <a:pPr algn="l">
                        <a:spcAft>
                          <a:spcPts val="600"/>
                        </a:spcAft>
                      </a:pPr>
                      <a:r>
                        <a:rPr lang="en-AU" sz="1800">
                          <a:effectLst/>
                        </a:rPr>
                        <a:t>2. Participation</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extLst>
                  <a:ext uri="{0D108BD9-81ED-4DB2-BD59-A6C34878D82A}">
                    <a16:rowId xmlns:a16="http://schemas.microsoft.com/office/drawing/2014/main" val="153263976"/>
                  </a:ext>
                </a:extLst>
              </a:tr>
              <a:tr h="53949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marL="0" marR="0">
                        <a:spcBef>
                          <a:spcPts val="700"/>
                        </a:spcBef>
                        <a:spcAft>
                          <a:spcPts val="700"/>
                        </a:spcAft>
                      </a:pPr>
                      <a:r>
                        <a:rPr lang="en-AU" sz="1400" b="0">
                          <a:effectLst/>
                        </a:rPr>
                        <a:t>Increase women’s participation and leadership in efforts to prevent and respond to violent extremism.</a:t>
                      </a: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3122310545"/>
                  </a:ext>
                </a:extLst>
              </a:tr>
            </a:tbl>
          </a:graphicData>
        </a:graphic>
      </p:graphicFrame>
      <p:graphicFrame>
        <p:nvGraphicFramePr>
          <p:cNvPr id="25" name="Table 1">
            <a:extLst>
              <a:ext uri="{FF2B5EF4-FFF2-40B4-BE49-F238E27FC236}">
                <a16:creationId xmlns:a16="http://schemas.microsoft.com/office/drawing/2014/main" id="{4E12A3CA-C0B3-F44F-B172-74554D1F68EA}"/>
              </a:ext>
            </a:extLst>
          </p:cNvPr>
          <p:cNvGraphicFramePr>
            <a:graphicFrameLocks noGrp="1"/>
          </p:cNvGraphicFramePr>
          <p:nvPr>
            <p:extLst>
              <p:ext uri="{D42A27DB-BD31-4B8C-83A1-F6EECF244321}">
                <p14:modId xmlns:p14="http://schemas.microsoft.com/office/powerpoint/2010/main" val="2453001443"/>
              </p:ext>
            </p:extLst>
          </p:nvPr>
        </p:nvGraphicFramePr>
        <p:xfrm>
          <a:off x="817419" y="3691736"/>
          <a:ext cx="10515600" cy="933697"/>
        </p:xfrm>
        <a:graphic>
          <a:graphicData uri="http://schemas.openxmlformats.org/drawingml/2006/table">
            <a:tbl>
              <a:tblPr firstRow="1" firstCol="1">
                <a:tableStyleId>{F2DE63D5-997A-4646-A377-4702673A728D}</a:tableStyleId>
              </a:tblPr>
              <a:tblGrid>
                <a:gridCol w="176784">
                  <a:extLst>
                    <a:ext uri="{9D8B030D-6E8A-4147-A177-3AD203B41FA5}">
                      <a16:colId xmlns:a16="http://schemas.microsoft.com/office/drawing/2014/main" val="635689295"/>
                    </a:ext>
                  </a:extLst>
                </a:gridCol>
                <a:gridCol w="10338816">
                  <a:extLst>
                    <a:ext uri="{9D8B030D-6E8A-4147-A177-3AD203B41FA5}">
                      <a16:colId xmlns:a16="http://schemas.microsoft.com/office/drawing/2014/main" val="2705966297"/>
                    </a:ext>
                  </a:extLst>
                </a:gridCol>
              </a:tblGrid>
              <a:tr h="394201">
                <a:tc>
                  <a:txBody>
                    <a:bodyPr/>
                    <a:lstStyle/>
                    <a:p>
                      <a:pPr algn="l">
                        <a:spcAft>
                          <a:spcPts val="600"/>
                        </a:spcAft>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tc>
                  <a:txBody>
                    <a:bodyPr/>
                    <a:lstStyle/>
                    <a:p>
                      <a:pPr algn="l">
                        <a:spcAft>
                          <a:spcPts val="600"/>
                        </a:spcAft>
                      </a:pPr>
                      <a:r>
                        <a:rPr lang="en-AU" sz="1800">
                          <a:effectLst/>
                        </a:rPr>
                        <a:t>3. Research</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extLst>
                  <a:ext uri="{0D108BD9-81ED-4DB2-BD59-A6C34878D82A}">
                    <a16:rowId xmlns:a16="http://schemas.microsoft.com/office/drawing/2014/main" val="153263976"/>
                  </a:ext>
                </a:extLst>
              </a:tr>
              <a:tr h="53949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marL="0" marR="0">
                        <a:spcBef>
                          <a:spcPts val="700"/>
                        </a:spcBef>
                        <a:spcAft>
                          <a:spcPts val="700"/>
                        </a:spcAft>
                      </a:pPr>
                      <a:r>
                        <a:rPr lang="en-AU" sz="1400" b="0">
                          <a:effectLst/>
                        </a:rPr>
                        <a:t>Work towards a better understanding of how violent extremism impacts men and women, boys and girls differently, and how we may better prevent it using gender as an analysis tool.</a:t>
                      </a: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3122310545"/>
                  </a:ext>
                </a:extLst>
              </a:tr>
            </a:tbl>
          </a:graphicData>
        </a:graphic>
      </p:graphicFrame>
      <p:graphicFrame>
        <p:nvGraphicFramePr>
          <p:cNvPr id="26" name="Table 1">
            <a:extLst>
              <a:ext uri="{FF2B5EF4-FFF2-40B4-BE49-F238E27FC236}">
                <a16:creationId xmlns:a16="http://schemas.microsoft.com/office/drawing/2014/main" id="{66A405AE-DA2F-634C-A8AD-B03B8A4A6A65}"/>
              </a:ext>
            </a:extLst>
          </p:cNvPr>
          <p:cNvGraphicFramePr>
            <a:graphicFrameLocks noGrp="1"/>
          </p:cNvGraphicFramePr>
          <p:nvPr>
            <p:extLst>
              <p:ext uri="{D42A27DB-BD31-4B8C-83A1-F6EECF244321}">
                <p14:modId xmlns:p14="http://schemas.microsoft.com/office/powerpoint/2010/main" val="1480287032"/>
              </p:ext>
            </p:extLst>
          </p:nvPr>
        </p:nvGraphicFramePr>
        <p:xfrm>
          <a:off x="817419" y="4633568"/>
          <a:ext cx="10515600" cy="933697"/>
        </p:xfrm>
        <a:graphic>
          <a:graphicData uri="http://schemas.openxmlformats.org/drawingml/2006/table">
            <a:tbl>
              <a:tblPr firstRow="1" firstCol="1">
                <a:tableStyleId>{F2DE63D5-997A-4646-A377-4702673A728D}</a:tableStyleId>
              </a:tblPr>
              <a:tblGrid>
                <a:gridCol w="176784">
                  <a:extLst>
                    <a:ext uri="{9D8B030D-6E8A-4147-A177-3AD203B41FA5}">
                      <a16:colId xmlns:a16="http://schemas.microsoft.com/office/drawing/2014/main" val="635689295"/>
                    </a:ext>
                  </a:extLst>
                </a:gridCol>
                <a:gridCol w="10338816">
                  <a:extLst>
                    <a:ext uri="{9D8B030D-6E8A-4147-A177-3AD203B41FA5}">
                      <a16:colId xmlns:a16="http://schemas.microsoft.com/office/drawing/2014/main" val="2705966297"/>
                    </a:ext>
                  </a:extLst>
                </a:gridCol>
              </a:tblGrid>
              <a:tr h="394201">
                <a:tc>
                  <a:txBody>
                    <a:bodyPr/>
                    <a:lstStyle/>
                    <a:p>
                      <a:pPr algn="l">
                        <a:spcAft>
                          <a:spcPts val="600"/>
                        </a:spcAft>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tc>
                  <a:txBody>
                    <a:bodyPr/>
                    <a:lstStyle/>
                    <a:p>
                      <a:pPr algn="l">
                        <a:spcAft>
                          <a:spcPts val="600"/>
                        </a:spcAft>
                      </a:pPr>
                      <a:r>
                        <a:rPr lang="en-AU" sz="1800">
                          <a:effectLst/>
                        </a:rPr>
                        <a:t>4. Policy Influence</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extLst>
                  <a:ext uri="{0D108BD9-81ED-4DB2-BD59-A6C34878D82A}">
                    <a16:rowId xmlns:a16="http://schemas.microsoft.com/office/drawing/2014/main" val="153263976"/>
                  </a:ext>
                </a:extLst>
              </a:tr>
              <a:tr h="53949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marL="0" marR="0">
                        <a:spcBef>
                          <a:spcPts val="700"/>
                        </a:spcBef>
                        <a:spcAft>
                          <a:spcPts val="700"/>
                        </a:spcAft>
                      </a:pPr>
                      <a:r>
                        <a:rPr lang="en-AU" sz="1400" b="0">
                          <a:effectLst/>
                        </a:rPr>
                        <a:t>Ensure that women’s voices, ideas and experiences are meaningfully integrated into PVE policy, program design and implementation.  </a:t>
                      </a: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3122310545"/>
                  </a:ext>
                </a:extLst>
              </a:tr>
            </a:tbl>
          </a:graphicData>
        </a:graphic>
      </p:graphicFrame>
    </p:spTree>
    <p:extLst>
      <p:ext uri="{BB962C8B-B14F-4D97-AF65-F5344CB8AC3E}">
        <p14:creationId xmlns:p14="http://schemas.microsoft.com/office/powerpoint/2010/main" val="2943457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11283" y="812807"/>
            <a:ext cx="10553700" cy="805681"/>
          </a:xfrm>
        </p:spPr>
        <p:txBody>
          <a:bodyPr/>
          <a:lstStyle/>
          <a:p>
            <a:r>
              <a:rPr lang="en-AU" dirty="0"/>
              <a:t>The WPS agenda</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5" y="1715926"/>
            <a:ext cx="4704887" cy="412877"/>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AU" sz="2000" dirty="0">
                <a:latin typeface="+mn-lt"/>
                <a:ea typeface="Calibri" panose="020F0502020204030204" pitchFamily="34" charset="0"/>
                <a:cs typeface="Calibri" panose="020F0502020204030204" pitchFamily="34" charset="0"/>
              </a:rPr>
              <a:t>The four pillars of the WPS agenda are:</a:t>
            </a:r>
          </a:p>
        </p:txBody>
      </p:sp>
      <p:pic>
        <p:nvPicPr>
          <p:cNvPr id="5" name="Immagine 4">
            <a:extLst>
              <a:ext uri="{FF2B5EF4-FFF2-40B4-BE49-F238E27FC236}">
                <a16:creationId xmlns:a16="http://schemas.microsoft.com/office/drawing/2014/main" id="{75EAAE49-677D-304D-A836-B6ADCC62FA35}"/>
              </a:ext>
            </a:extLst>
          </p:cNvPr>
          <p:cNvPicPr>
            <a:picLocks noChangeAspect="1"/>
          </p:cNvPicPr>
          <p:nvPr/>
        </p:nvPicPr>
        <p:blipFill>
          <a:blip r:embed="rId2"/>
          <a:stretch>
            <a:fillRect/>
          </a:stretch>
        </p:blipFill>
        <p:spPr>
          <a:xfrm>
            <a:off x="803275" y="2582588"/>
            <a:ext cx="571500" cy="571500"/>
          </a:xfrm>
          <a:prstGeom prst="rect">
            <a:avLst/>
          </a:prstGeom>
        </p:spPr>
      </p:pic>
      <p:pic>
        <p:nvPicPr>
          <p:cNvPr id="6" name="Immagine 5">
            <a:extLst>
              <a:ext uri="{FF2B5EF4-FFF2-40B4-BE49-F238E27FC236}">
                <a16:creationId xmlns:a16="http://schemas.microsoft.com/office/drawing/2014/main" id="{2475BCDC-E194-8046-A530-0DD9E3FE7075}"/>
              </a:ext>
            </a:extLst>
          </p:cNvPr>
          <p:cNvPicPr>
            <a:picLocks noChangeAspect="1"/>
          </p:cNvPicPr>
          <p:nvPr/>
        </p:nvPicPr>
        <p:blipFill>
          <a:blip r:embed="rId3"/>
          <a:stretch>
            <a:fillRect/>
          </a:stretch>
        </p:blipFill>
        <p:spPr>
          <a:xfrm>
            <a:off x="803275" y="4366883"/>
            <a:ext cx="571500" cy="571500"/>
          </a:xfrm>
          <a:prstGeom prst="rect">
            <a:avLst/>
          </a:prstGeom>
        </p:spPr>
      </p:pic>
      <p:pic>
        <p:nvPicPr>
          <p:cNvPr id="7" name="Immagine 6">
            <a:extLst>
              <a:ext uri="{FF2B5EF4-FFF2-40B4-BE49-F238E27FC236}">
                <a16:creationId xmlns:a16="http://schemas.microsoft.com/office/drawing/2014/main" id="{3EEE925A-9122-FF4E-9B60-5C0826C3BD6B}"/>
              </a:ext>
            </a:extLst>
          </p:cNvPr>
          <p:cNvPicPr>
            <a:picLocks noChangeAspect="1"/>
          </p:cNvPicPr>
          <p:nvPr/>
        </p:nvPicPr>
        <p:blipFill>
          <a:blip r:embed="rId4"/>
          <a:stretch>
            <a:fillRect/>
          </a:stretch>
        </p:blipFill>
        <p:spPr>
          <a:xfrm>
            <a:off x="6299217" y="2582588"/>
            <a:ext cx="571500" cy="571500"/>
          </a:xfrm>
          <a:prstGeom prst="rect">
            <a:avLst/>
          </a:prstGeom>
        </p:spPr>
      </p:pic>
      <p:pic>
        <p:nvPicPr>
          <p:cNvPr id="8" name="Immagine 7">
            <a:extLst>
              <a:ext uri="{FF2B5EF4-FFF2-40B4-BE49-F238E27FC236}">
                <a16:creationId xmlns:a16="http://schemas.microsoft.com/office/drawing/2014/main" id="{54B91C25-CB5A-2549-B2CE-D260ECBE2323}"/>
              </a:ext>
            </a:extLst>
          </p:cNvPr>
          <p:cNvPicPr>
            <a:picLocks noChangeAspect="1"/>
          </p:cNvPicPr>
          <p:nvPr/>
        </p:nvPicPr>
        <p:blipFill>
          <a:blip r:embed="rId5"/>
          <a:stretch>
            <a:fillRect/>
          </a:stretch>
        </p:blipFill>
        <p:spPr>
          <a:xfrm>
            <a:off x="6299217" y="4366883"/>
            <a:ext cx="571500" cy="571500"/>
          </a:xfrm>
          <a:prstGeom prst="rect">
            <a:avLst/>
          </a:prstGeom>
        </p:spPr>
      </p:pic>
      <p:sp>
        <p:nvSpPr>
          <p:cNvPr id="11" name="Segnaposto contenuto 2">
            <a:extLst>
              <a:ext uri="{FF2B5EF4-FFF2-40B4-BE49-F238E27FC236}">
                <a16:creationId xmlns:a16="http://schemas.microsoft.com/office/drawing/2014/main" id="{EF6E7934-79CA-AD47-AE31-D2B113485744}"/>
              </a:ext>
            </a:extLst>
          </p:cNvPr>
          <p:cNvSpPr txBox="1">
            <a:spLocks/>
          </p:cNvSpPr>
          <p:nvPr/>
        </p:nvSpPr>
        <p:spPr>
          <a:xfrm>
            <a:off x="7017656" y="4364025"/>
            <a:ext cx="4336144" cy="1606120"/>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2000" b="1" dirty="0">
                <a:latin typeface="+mn-lt"/>
              </a:rPr>
              <a:t>Relief and Recovery: </a:t>
            </a:r>
            <a:r>
              <a:rPr lang="en-AU" sz="2000" dirty="0">
                <a:latin typeface="+mn-lt"/>
              </a:rPr>
              <a:t>Increase the gender equality of relief and recovery measures to ensure that transitional and reconstruction processes and institutions are gender-inclusive. </a:t>
            </a:r>
            <a:endParaRPr lang="en-AU" sz="2000" dirty="0">
              <a:latin typeface="+mn-lt"/>
              <a:cs typeface="Calibri" panose="020F0502020204030204" pitchFamily="34" charset="0"/>
            </a:endParaRPr>
          </a:p>
        </p:txBody>
      </p:sp>
      <p:sp>
        <p:nvSpPr>
          <p:cNvPr id="12" name="Segnaposto contenuto 2">
            <a:extLst>
              <a:ext uri="{FF2B5EF4-FFF2-40B4-BE49-F238E27FC236}">
                <a16:creationId xmlns:a16="http://schemas.microsoft.com/office/drawing/2014/main" id="{70CAC438-FDB3-8C4A-BCDE-C171AE1304B9}"/>
              </a:ext>
            </a:extLst>
          </p:cNvPr>
          <p:cNvSpPr txBox="1">
            <a:spLocks/>
          </p:cNvSpPr>
          <p:nvPr/>
        </p:nvSpPr>
        <p:spPr>
          <a:xfrm>
            <a:off x="7017656" y="2582588"/>
            <a:ext cx="4417304" cy="1606120"/>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2000" b="1" dirty="0">
                <a:latin typeface="+mn-lt"/>
              </a:rPr>
              <a:t>Protection: </a:t>
            </a:r>
            <a:r>
              <a:rPr lang="en-AU" sz="2000" dirty="0">
                <a:latin typeface="+mn-lt"/>
              </a:rPr>
              <a:t>Increase the protection of women and girls’ human and legal rights as well as protection against gender-based violence in the context of armed conflict.</a:t>
            </a:r>
          </a:p>
        </p:txBody>
      </p:sp>
      <p:sp>
        <p:nvSpPr>
          <p:cNvPr id="14" name="Segnaposto contenuto 2">
            <a:extLst>
              <a:ext uri="{FF2B5EF4-FFF2-40B4-BE49-F238E27FC236}">
                <a16:creationId xmlns:a16="http://schemas.microsoft.com/office/drawing/2014/main" id="{30CCE3E1-B87D-4D48-9210-B03795882144}"/>
              </a:ext>
            </a:extLst>
          </p:cNvPr>
          <p:cNvSpPr txBox="1">
            <a:spLocks/>
          </p:cNvSpPr>
          <p:nvPr/>
        </p:nvSpPr>
        <p:spPr>
          <a:xfrm>
            <a:off x="1530135" y="4364026"/>
            <a:ext cx="4192333" cy="1363865"/>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2000" b="1" dirty="0">
                <a:latin typeface="+mn-lt"/>
              </a:rPr>
              <a:t>Prevention: </a:t>
            </a:r>
            <a:r>
              <a:rPr lang="en-AU" sz="2000" dirty="0">
                <a:latin typeface="+mn-lt"/>
              </a:rPr>
              <a:t>Improve strategies to prevent violence against women and increase the representation of women in mechanisms for the prevention of conflict.</a:t>
            </a:r>
            <a:endParaRPr lang="en-US" sz="2000" dirty="0">
              <a:latin typeface="+mn-lt"/>
            </a:endParaRPr>
          </a:p>
        </p:txBody>
      </p:sp>
      <p:sp>
        <p:nvSpPr>
          <p:cNvPr id="15" name="Segnaposto contenuto 2">
            <a:extLst>
              <a:ext uri="{FF2B5EF4-FFF2-40B4-BE49-F238E27FC236}">
                <a16:creationId xmlns:a16="http://schemas.microsoft.com/office/drawing/2014/main" id="{A8E2B25F-4EA3-7C45-B3E3-F58B8DD0AD3B}"/>
              </a:ext>
            </a:extLst>
          </p:cNvPr>
          <p:cNvSpPr txBox="1">
            <a:spLocks/>
          </p:cNvSpPr>
          <p:nvPr/>
        </p:nvSpPr>
        <p:spPr>
          <a:xfrm>
            <a:off x="1530135" y="2582588"/>
            <a:ext cx="4417304" cy="1363865"/>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2000" b="1" dirty="0">
                <a:latin typeface="+mn-lt"/>
              </a:rPr>
              <a:t>Participation: </a:t>
            </a:r>
            <a:r>
              <a:rPr lang="en-AU" sz="2000" dirty="0">
                <a:latin typeface="+mn-lt"/>
              </a:rPr>
              <a:t>Including women in all areas of peace and security decision-making at the local, national, regional and international levels, including on PVE.</a:t>
            </a:r>
            <a:endParaRPr lang="en-US" sz="2000" dirty="0">
              <a:latin typeface="+mn-lt"/>
            </a:endParaRPr>
          </a:p>
        </p:txBody>
      </p:sp>
    </p:spTree>
    <p:extLst>
      <p:ext uri="{BB962C8B-B14F-4D97-AF65-F5344CB8AC3E}">
        <p14:creationId xmlns:p14="http://schemas.microsoft.com/office/powerpoint/2010/main" val="50397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65014632"/>
              </p:ext>
            </p:extLst>
          </p:nvPr>
        </p:nvGraphicFramePr>
        <p:xfrm>
          <a:off x="803275" y="845275"/>
          <a:ext cx="10548937" cy="5363567"/>
        </p:xfrm>
        <a:graphic>
          <a:graphicData uri="http://schemas.openxmlformats.org/drawingml/2006/table">
            <a:tbl>
              <a:tblPr firstRow="1" firstCol="1">
                <a:tableStyleId>{F2DE63D5-997A-4646-A377-4702673A728D}</a:tableStyleId>
              </a:tblPr>
              <a:tblGrid>
                <a:gridCol w="1319624">
                  <a:extLst>
                    <a:ext uri="{9D8B030D-6E8A-4147-A177-3AD203B41FA5}">
                      <a16:colId xmlns:a16="http://schemas.microsoft.com/office/drawing/2014/main" val="2705966297"/>
                    </a:ext>
                  </a:extLst>
                </a:gridCol>
                <a:gridCol w="6940091">
                  <a:extLst>
                    <a:ext uri="{9D8B030D-6E8A-4147-A177-3AD203B41FA5}">
                      <a16:colId xmlns:a16="http://schemas.microsoft.com/office/drawing/2014/main" val="1418421573"/>
                    </a:ext>
                  </a:extLst>
                </a:gridCol>
                <a:gridCol w="2289222">
                  <a:extLst>
                    <a:ext uri="{9D8B030D-6E8A-4147-A177-3AD203B41FA5}">
                      <a16:colId xmlns:a16="http://schemas.microsoft.com/office/drawing/2014/main" val="1719588549"/>
                    </a:ext>
                  </a:extLst>
                </a:gridCol>
              </a:tblGrid>
              <a:tr h="542647">
                <a:tc>
                  <a:txBody>
                    <a:bodyPr/>
                    <a:lstStyle/>
                    <a:p>
                      <a:pPr algn="ctr">
                        <a:spcAft>
                          <a:spcPts val="600"/>
                        </a:spcAft>
                      </a:pPr>
                      <a:r>
                        <a:rPr lang="en-AU" sz="1800" dirty="0">
                          <a:effectLst/>
                        </a:rPr>
                        <a:t>Time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21AAC0"/>
                      </a:solidFill>
                      <a:prstDash val="solid"/>
                      <a:round/>
                      <a:headEnd type="none" w="med" len="med"/>
                      <a:tailEnd type="none" w="med" len="med"/>
                    </a:lnL>
                    <a:lnR>
                      <a:noFill/>
                    </a:lnR>
                    <a:lnT w="12700" cap="flat" cmpd="sng" algn="ctr">
                      <a:solidFill>
                        <a:srgbClr val="21AAC0"/>
                      </a:solidFill>
                      <a:prstDash val="solid"/>
                      <a:round/>
                      <a:headEnd type="none" w="med" len="med"/>
                      <a:tailEnd type="none" w="med" len="med"/>
                    </a:lnT>
                    <a:lnB>
                      <a:noFill/>
                    </a:lnB>
                    <a:lnTlToBr w="12700" cmpd="sng">
                      <a:noFill/>
                      <a:prstDash val="solid"/>
                    </a:lnTlToBr>
                    <a:lnBlToTr w="12700" cmpd="sng">
                      <a:noFill/>
                      <a:prstDash val="solid"/>
                    </a:lnBlToTr>
                    <a:solidFill>
                      <a:srgbClr val="21AAC0"/>
                    </a:solidFill>
                  </a:tcPr>
                </a:tc>
                <a:tc>
                  <a:txBody>
                    <a:bodyPr/>
                    <a:lstStyle/>
                    <a:p>
                      <a:pPr algn="ctr">
                        <a:spcAft>
                          <a:spcPts val="600"/>
                        </a:spcAft>
                      </a:pPr>
                      <a:r>
                        <a:rPr lang="en-AU" sz="1800" dirty="0">
                          <a:effectLst/>
                        </a:rPr>
                        <a:t>Day One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w="12700" cap="flat" cmpd="sng" algn="ctr">
                      <a:solidFill>
                        <a:srgbClr val="21AAC0"/>
                      </a:solidFill>
                      <a:prstDash val="solid"/>
                      <a:round/>
                      <a:headEnd type="none" w="med" len="med"/>
                      <a:tailEnd type="none" w="med" len="med"/>
                    </a:lnT>
                    <a:lnB>
                      <a:noFill/>
                    </a:lnB>
                    <a:lnTlToBr w="12700" cmpd="sng">
                      <a:noFill/>
                      <a:prstDash val="solid"/>
                    </a:lnTlToBr>
                    <a:lnBlToTr w="12700" cmpd="sng">
                      <a:noFill/>
                      <a:prstDash val="solid"/>
                    </a:lnBlToTr>
                    <a:solidFill>
                      <a:srgbClr val="21AAC0"/>
                    </a:solidFill>
                  </a:tcPr>
                </a:tc>
                <a:tc>
                  <a:txBody>
                    <a:bodyPr/>
                    <a:lstStyle/>
                    <a:p>
                      <a:pPr algn="ctr">
                        <a:spcAft>
                          <a:spcPts val="600"/>
                        </a:spcAft>
                      </a:pPr>
                      <a:r>
                        <a:rPr lang="en-AU" sz="1800" dirty="0">
                          <a:effectLst/>
                        </a:rPr>
                        <a:t>Mode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lnB>
                      <a:noFill/>
                    </a:lnB>
                    <a:lnTlToBr w="12700" cmpd="sng">
                      <a:noFill/>
                      <a:prstDash val="solid"/>
                    </a:lnTlToBr>
                    <a:lnBlToTr w="12700" cmpd="sng">
                      <a:noFill/>
                      <a:prstDash val="solid"/>
                    </a:lnBlToTr>
                    <a:solidFill>
                      <a:srgbClr val="21AAC0"/>
                    </a:solidFill>
                  </a:tcPr>
                </a:tc>
                <a:extLst>
                  <a:ext uri="{0D108BD9-81ED-4DB2-BD59-A6C34878D82A}">
                    <a16:rowId xmlns:a16="http://schemas.microsoft.com/office/drawing/2014/main" val="153263976"/>
                  </a:ext>
                </a:extLst>
              </a:tr>
              <a:tr h="370840">
                <a:tc>
                  <a:txBody>
                    <a:bodyPr/>
                    <a:lstStyle/>
                    <a:p>
                      <a:pPr algn="ctr">
                        <a:spcAft>
                          <a:spcPts val="600"/>
                        </a:spcAft>
                      </a:pPr>
                      <a:r>
                        <a:rPr lang="en-AU" sz="1400" dirty="0">
                          <a:effectLst/>
                        </a:rPr>
                        <a:t>09:00 – 09:30</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kern="1200" dirty="0">
                          <a:effectLst/>
                        </a:rPr>
                        <a:t>Introductory</a:t>
                      </a:r>
                      <a:r>
                        <a:rPr lang="en-AU" sz="1400" kern="1200" baseline="0" dirty="0">
                          <a:effectLst/>
                        </a:rPr>
                        <a:t> Session: welcome, scene setting, getting to know you</a:t>
                      </a:r>
                      <a:endParaRPr lang="en-AU" sz="1400" b="0" kern="1200" baseline="0" dirty="0">
                        <a:solidFill>
                          <a:schemeClr val="dk1"/>
                        </a:solidFill>
                        <a:effectLst/>
                        <a:latin typeface="+mn-lt"/>
                        <a:ea typeface="+mn-ea"/>
                        <a:cs typeface="+mn-cs"/>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marL="0" algn="l" defTabSz="914400" rtl="0" eaLnBrk="1" latinLnBrk="0" hangingPunct="1">
                        <a:spcAft>
                          <a:spcPts val="600"/>
                        </a:spcAft>
                      </a:pPr>
                      <a:r>
                        <a:rPr lang="en-AU" sz="1400" kern="1200" dirty="0">
                          <a:effectLst/>
                        </a:rPr>
                        <a:t> </a:t>
                      </a:r>
                      <a:endParaRPr lang="en-AU" sz="1400" b="0" kern="1200" dirty="0">
                        <a:solidFill>
                          <a:schemeClr val="dk1"/>
                        </a:solidFill>
                        <a:effectLst/>
                        <a:latin typeface="+mn-lt"/>
                        <a:ea typeface="+mn-ea"/>
                        <a:cs typeface="+mn-cs"/>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22310545"/>
                  </a:ext>
                </a:extLst>
              </a:tr>
              <a:tr h="370840">
                <a:tc>
                  <a:txBody>
                    <a:bodyPr/>
                    <a:lstStyle/>
                    <a:p>
                      <a:pPr algn="ctr">
                        <a:spcAft>
                          <a:spcPts val="600"/>
                        </a:spcAft>
                      </a:pPr>
                      <a:r>
                        <a:rPr lang="en-AU" sz="1400" dirty="0">
                          <a:effectLst/>
                        </a:rPr>
                        <a:t>09:30 – 10:15</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Session 1: Introduction</a:t>
                      </a:r>
                      <a:r>
                        <a:rPr lang="en-AU" sz="1400" baseline="0" dirty="0">
                          <a:effectLst/>
                        </a:rPr>
                        <a:t> to Gender and Preventing Violent Extremism</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Slides</a:t>
                      </a:r>
                      <a:endParaRPr lang="en-AU" sz="1400" b="0" dirty="0">
                        <a:effectLst/>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66806169"/>
                  </a:ext>
                </a:extLst>
              </a:tr>
              <a:tr h="370840">
                <a:tc>
                  <a:txBody>
                    <a:bodyPr/>
                    <a:lstStyle/>
                    <a:p>
                      <a:pPr algn="ctr">
                        <a:spcAft>
                          <a:spcPts val="600"/>
                        </a:spcAft>
                      </a:pPr>
                      <a:r>
                        <a:rPr lang="en-AU" sz="1400" dirty="0">
                          <a:effectLst/>
                        </a:rPr>
                        <a:t>10:15 – 10:30 </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21AAC0">
                        <a:alpha val="30000"/>
                      </a:srgbClr>
                    </a:solidFill>
                  </a:tcPr>
                </a:tc>
                <a:tc gridSpan="2">
                  <a:txBody>
                    <a:bodyPr/>
                    <a:lstStyle/>
                    <a:p>
                      <a:pPr marL="0" algn="l" defTabSz="914400" rtl="0" eaLnBrk="1" latinLnBrk="0" hangingPunct="1">
                        <a:spcAft>
                          <a:spcPts val="600"/>
                        </a:spcAft>
                      </a:pPr>
                      <a:r>
                        <a:rPr lang="en-AU" sz="1400" b="1" kern="1200" dirty="0">
                          <a:effectLst/>
                        </a:rPr>
                        <a:t>Morning Tea</a:t>
                      </a:r>
                      <a:endParaRPr lang="en-AU" sz="1400" b="1" kern="1200" dirty="0">
                        <a:solidFill>
                          <a:schemeClr val="accent5"/>
                        </a:solidFill>
                        <a:effectLst/>
                        <a:latin typeface="+mn-lt"/>
                        <a:ea typeface="+mn-ea"/>
                        <a:cs typeface="+mn-cs"/>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21AAC0">
                        <a:alpha val="30000"/>
                      </a:srgbClr>
                    </a:solidFill>
                  </a:tcPr>
                </a:tc>
                <a:tc hMerge="1">
                  <a:txBody>
                    <a:bodyPr/>
                    <a:lstStyle/>
                    <a:p>
                      <a:endParaRPr lang="en-AU"/>
                    </a:p>
                  </a:txBody>
                  <a:tcPr/>
                </a:tc>
                <a:extLst>
                  <a:ext uri="{0D108BD9-81ED-4DB2-BD59-A6C34878D82A}">
                    <a16:rowId xmlns:a16="http://schemas.microsoft.com/office/drawing/2014/main" val="2734669379"/>
                  </a:ext>
                </a:extLst>
              </a:tr>
              <a:tr h="370840">
                <a:tc>
                  <a:txBody>
                    <a:bodyPr/>
                    <a:lstStyle/>
                    <a:p>
                      <a:pPr algn="ctr">
                        <a:spcAft>
                          <a:spcPts val="600"/>
                        </a:spcAft>
                      </a:pPr>
                      <a:r>
                        <a:rPr lang="en-AU" sz="1400" dirty="0">
                          <a:effectLst/>
                        </a:rPr>
                        <a:t>10:30 – 11:30</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Session</a:t>
                      </a:r>
                      <a:r>
                        <a:rPr lang="en-AU" sz="1400" baseline="0" dirty="0">
                          <a:effectLst/>
                        </a:rPr>
                        <a:t> 1:</a:t>
                      </a:r>
                      <a:r>
                        <a:rPr lang="en-AU" sz="1400" dirty="0">
                          <a:effectLst/>
                        </a:rPr>
                        <a:t> Group Exercises</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Group Discussion/Activities</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74336729"/>
                  </a:ext>
                </a:extLst>
              </a:tr>
              <a:tr h="370840">
                <a:tc>
                  <a:txBody>
                    <a:bodyPr/>
                    <a:lstStyle/>
                    <a:p>
                      <a:pPr algn="ctr">
                        <a:spcAft>
                          <a:spcPts val="600"/>
                        </a:spcAft>
                      </a:pPr>
                      <a:r>
                        <a:rPr lang="en-AU" sz="1400" dirty="0">
                          <a:effectLst/>
                        </a:rPr>
                        <a:t>11:30– 11:45</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Session</a:t>
                      </a:r>
                      <a:r>
                        <a:rPr lang="en-AU" sz="1400" baseline="0" dirty="0">
                          <a:effectLst/>
                        </a:rPr>
                        <a:t> 1: Wrap Up</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Discussion</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55257595"/>
                  </a:ext>
                </a:extLst>
              </a:tr>
              <a:tr h="370840">
                <a:tc>
                  <a:txBody>
                    <a:bodyPr/>
                    <a:lstStyle/>
                    <a:p>
                      <a:pPr algn="ctr">
                        <a:spcAft>
                          <a:spcPts val="600"/>
                        </a:spcAft>
                      </a:pPr>
                      <a:r>
                        <a:rPr lang="en-AU" sz="1400" dirty="0">
                          <a:effectLst/>
                        </a:rPr>
                        <a:t>11:45 – 12:30 </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dirty="0">
                          <a:effectLst/>
                        </a:rPr>
                        <a:t>Session</a:t>
                      </a:r>
                      <a:r>
                        <a:rPr lang="en-AU" sz="1400" baseline="0" dirty="0">
                          <a:effectLst/>
                        </a:rPr>
                        <a:t> 2: Participation (Gendered Dynamics of Violent Extremism)</a:t>
                      </a:r>
                      <a:endParaRPr lang="en-AU" sz="1400" b="0" baseline="0" dirty="0">
                        <a:effectLst/>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r>
                        <a:rPr lang="en-AU" sz="1400" dirty="0">
                          <a:effectLst/>
                        </a:rPr>
                        <a:t>Slides</a:t>
                      </a:r>
                      <a:endParaRPr lang="en-AU" sz="1400" b="0" dirty="0"/>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72318735"/>
                  </a:ext>
                </a:extLst>
              </a:tr>
              <a:tr h="370840">
                <a:tc>
                  <a:txBody>
                    <a:bodyPr/>
                    <a:lstStyle/>
                    <a:p>
                      <a:pPr algn="ctr">
                        <a:spcAft>
                          <a:spcPts val="600"/>
                        </a:spcAft>
                      </a:pPr>
                      <a:r>
                        <a:rPr lang="en-AU" sz="1400" dirty="0">
                          <a:effectLst/>
                        </a:rPr>
                        <a:t>12:30 – 13:30</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21AAC0">
                        <a:alpha val="30000"/>
                      </a:srgbClr>
                    </a:solidFill>
                  </a:tcPr>
                </a:tc>
                <a:tc gridSpan="2">
                  <a:txBody>
                    <a:bodyPr/>
                    <a:lstStyle/>
                    <a:p>
                      <a:pPr algn="l">
                        <a:spcAft>
                          <a:spcPts val="600"/>
                        </a:spcAft>
                      </a:pPr>
                      <a:r>
                        <a:rPr lang="en-AU" sz="1400" b="1" dirty="0">
                          <a:effectLst/>
                        </a:rPr>
                        <a:t>Lunch</a:t>
                      </a:r>
                      <a:endParaRPr lang="en-AU" sz="14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21AAC0">
                        <a:alpha val="30000"/>
                      </a:srgbClr>
                    </a:solidFill>
                  </a:tcPr>
                </a:tc>
                <a:tc hMerge="1">
                  <a:txBody>
                    <a:bodyPr/>
                    <a:lstStyle/>
                    <a:p>
                      <a:endParaRPr lang="en-AU"/>
                    </a:p>
                  </a:txBody>
                  <a:tcPr/>
                </a:tc>
                <a:extLst>
                  <a:ext uri="{0D108BD9-81ED-4DB2-BD59-A6C34878D82A}">
                    <a16:rowId xmlns:a16="http://schemas.microsoft.com/office/drawing/2014/main" val="908458458"/>
                  </a:ext>
                </a:extLst>
              </a:tr>
              <a:tr h="370840">
                <a:tc>
                  <a:txBody>
                    <a:bodyPr/>
                    <a:lstStyle/>
                    <a:p>
                      <a:pPr algn="ctr">
                        <a:spcAft>
                          <a:spcPts val="600"/>
                        </a:spcAft>
                      </a:pPr>
                      <a:r>
                        <a:rPr lang="en-AU" sz="1400" dirty="0">
                          <a:effectLst/>
                        </a:rPr>
                        <a:t>13:30 – 14:30</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Session</a:t>
                      </a:r>
                      <a:r>
                        <a:rPr lang="en-AU" sz="1400" baseline="0" dirty="0">
                          <a:effectLst/>
                        </a:rPr>
                        <a:t> 2: Group Exercises</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effectLst/>
                        </a:rPr>
                        <a:t>Group Discussion/Activities</a:t>
                      </a:r>
                      <a:endParaRPr lang="en-AU" b="0" dirty="0"/>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82637980"/>
                  </a:ext>
                </a:extLst>
              </a:tr>
              <a:tr h="370840">
                <a:tc>
                  <a:txBody>
                    <a:bodyPr/>
                    <a:lstStyle/>
                    <a:p>
                      <a:pPr algn="ctr">
                        <a:spcAft>
                          <a:spcPts val="600"/>
                        </a:spcAft>
                      </a:pPr>
                      <a:r>
                        <a:rPr lang="en-AU" sz="1400" dirty="0">
                          <a:effectLst/>
                        </a:rPr>
                        <a:t>14:30 – 14:45</a:t>
                      </a:r>
                      <a:endParaRPr lang="en-AU" sz="1400" b="1" dirty="0">
                        <a:solidFill>
                          <a:schemeClr val="bg1"/>
                        </a:solidFill>
                        <a:effectLst/>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Session</a:t>
                      </a:r>
                      <a:r>
                        <a:rPr lang="en-AU" sz="1400" baseline="0" dirty="0">
                          <a:effectLst/>
                        </a:rPr>
                        <a:t> 2: Wrap Up</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Discussion</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81520137"/>
                  </a:ext>
                </a:extLst>
              </a:tr>
              <a:tr h="370840">
                <a:tc>
                  <a:txBody>
                    <a:bodyPr/>
                    <a:lstStyle/>
                    <a:p>
                      <a:pPr algn="ctr">
                        <a:spcAft>
                          <a:spcPts val="600"/>
                        </a:spcAft>
                      </a:pPr>
                      <a:r>
                        <a:rPr lang="en-AU" sz="1400" dirty="0">
                          <a:effectLst/>
                        </a:rPr>
                        <a:t>14:45 – 15:00</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21AAC0">
                        <a:alpha val="30000"/>
                      </a:srgbClr>
                    </a:solidFill>
                  </a:tcPr>
                </a:tc>
                <a:tc gridSpan="2">
                  <a:txBody>
                    <a:bodyPr/>
                    <a:lstStyle/>
                    <a:p>
                      <a:pPr algn="l">
                        <a:spcAft>
                          <a:spcPts val="600"/>
                        </a:spcAft>
                      </a:pPr>
                      <a:r>
                        <a:rPr lang="en-AU" sz="1400" b="1" dirty="0">
                          <a:effectLst/>
                        </a:rPr>
                        <a:t>Afternoon tea</a:t>
                      </a:r>
                      <a:endParaRPr lang="en-AU" sz="14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21AAC0">
                        <a:alpha val="30000"/>
                      </a:srgbClr>
                    </a:solidFill>
                  </a:tcPr>
                </a:tc>
                <a:tc hMerge="1">
                  <a:txBody>
                    <a:bodyPr/>
                    <a:lstStyle/>
                    <a:p>
                      <a:endParaRPr lang="en-AU"/>
                    </a:p>
                  </a:txBody>
                  <a:tcPr/>
                </a:tc>
                <a:extLst>
                  <a:ext uri="{0D108BD9-81ED-4DB2-BD59-A6C34878D82A}">
                    <a16:rowId xmlns:a16="http://schemas.microsoft.com/office/drawing/2014/main" val="948769193"/>
                  </a:ext>
                </a:extLst>
              </a:tr>
              <a:tr h="370840">
                <a:tc>
                  <a:txBody>
                    <a:bodyPr/>
                    <a:lstStyle/>
                    <a:p>
                      <a:pPr algn="ctr">
                        <a:spcAft>
                          <a:spcPts val="600"/>
                        </a:spcAft>
                      </a:pPr>
                      <a:r>
                        <a:rPr lang="en-AU" sz="1400" dirty="0">
                          <a:effectLst/>
                        </a:rPr>
                        <a:t>15:00 – 15:45</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Session</a:t>
                      </a:r>
                      <a:r>
                        <a:rPr lang="en-AU" sz="1400" baseline="0" dirty="0">
                          <a:effectLst/>
                        </a:rPr>
                        <a:t> 3: Protection (Rights and Responsibilities)</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Slides</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6934453"/>
                  </a:ext>
                </a:extLst>
              </a:tr>
              <a:tr h="370840">
                <a:tc>
                  <a:txBody>
                    <a:bodyPr/>
                    <a:lstStyle/>
                    <a:p>
                      <a:pPr algn="ctr">
                        <a:spcAft>
                          <a:spcPts val="600"/>
                        </a:spcAft>
                      </a:pPr>
                      <a:r>
                        <a:rPr lang="en-AU" sz="1400" dirty="0">
                          <a:effectLst/>
                        </a:rPr>
                        <a:t>15:45 –</a:t>
                      </a:r>
                      <a:r>
                        <a:rPr lang="en-AU" sz="1400" baseline="0" dirty="0">
                          <a:effectLst/>
                        </a:rPr>
                        <a:t> 16:45</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a:spcAft>
                          <a:spcPts val="600"/>
                        </a:spcAft>
                      </a:pPr>
                      <a:r>
                        <a:rPr lang="en-AU" sz="1400" dirty="0">
                          <a:effectLst/>
                        </a:rPr>
                        <a:t>Session</a:t>
                      </a:r>
                      <a:r>
                        <a:rPr lang="en-AU" sz="1400" baseline="0" dirty="0">
                          <a:effectLst/>
                        </a:rPr>
                        <a:t> 3: Group Exercises</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dirty="0">
                          <a:effectLst/>
                        </a:rPr>
                        <a:t>Group Discussion/Activities</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47353995"/>
                  </a:ext>
                </a:extLst>
              </a:tr>
              <a:tr h="370840">
                <a:tc>
                  <a:txBody>
                    <a:bodyPr/>
                    <a:lstStyle/>
                    <a:p>
                      <a:pPr algn="ctr">
                        <a:spcAft>
                          <a:spcPts val="600"/>
                        </a:spcAft>
                      </a:pPr>
                      <a:r>
                        <a:rPr lang="en-AU" sz="1400" dirty="0">
                          <a:effectLst/>
                        </a:rPr>
                        <a:t>16:45 – 17:00</a:t>
                      </a:r>
                      <a:endParaRPr lang="en-A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a:noFill/>
                    </a:lnR>
                    <a:lnT>
                      <a:noFill/>
                    </a:lnT>
                    <a:lnB w="12700" cap="flat" cmpd="sng" algn="ctr">
                      <a:solidFill>
                        <a:srgbClr val="21AA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600"/>
                        </a:spcAft>
                      </a:pPr>
                      <a:r>
                        <a:rPr lang="en-AU" sz="1400" dirty="0">
                          <a:effectLst/>
                        </a:rPr>
                        <a:t>Session</a:t>
                      </a:r>
                      <a:r>
                        <a:rPr lang="en-AU" sz="1400" baseline="0" dirty="0">
                          <a:effectLst/>
                        </a:rPr>
                        <a:t> 3: Wrap Up </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w="12700" cap="flat" cmpd="sng" algn="ctr">
                      <a:solidFill>
                        <a:srgbClr val="21AA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600"/>
                        </a:spcAft>
                      </a:pPr>
                      <a:r>
                        <a:rPr lang="en-AU" sz="1400" dirty="0">
                          <a:effectLst/>
                        </a:rPr>
                        <a:t>Discussion</a:t>
                      </a:r>
                      <a:endParaRPr lang="en-A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w="12700" cap="flat" cmpd="sng" algn="ctr">
                      <a:solidFill>
                        <a:srgbClr val="21AAC0"/>
                      </a:solidFill>
                      <a:prstDash val="solid"/>
                      <a:round/>
                      <a:headEnd type="none" w="med" len="med"/>
                      <a:tailEnd type="none" w="med" len="med"/>
                    </a:lnR>
                    <a:lnT>
                      <a:noFill/>
                    </a:lnT>
                    <a:lnB w="12700" cap="flat" cmpd="sng" algn="ctr">
                      <a:solidFill>
                        <a:srgbClr val="21AA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1573703"/>
                  </a:ext>
                </a:extLst>
              </a:tr>
            </a:tbl>
          </a:graphicData>
        </a:graphic>
      </p:graphicFrame>
      <p:pic>
        <p:nvPicPr>
          <p:cNvPr id="5" name="Immagine 4">
            <a:extLst>
              <a:ext uri="{FF2B5EF4-FFF2-40B4-BE49-F238E27FC236}">
                <a16:creationId xmlns:a16="http://schemas.microsoft.com/office/drawing/2014/main" id="{C219E93C-2C12-6346-AA37-45B976CFE11B}"/>
              </a:ext>
            </a:extLst>
          </p:cNvPr>
          <p:cNvPicPr>
            <a:picLocks noChangeAspect="1"/>
          </p:cNvPicPr>
          <p:nvPr/>
        </p:nvPicPr>
        <p:blipFill>
          <a:blip r:embed="rId2"/>
          <a:stretch>
            <a:fillRect/>
          </a:stretch>
        </p:blipFill>
        <p:spPr>
          <a:xfrm>
            <a:off x="10270313" y="6359560"/>
            <a:ext cx="1070785" cy="303052"/>
          </a:xfrm>
          <a:prstGeom prst="rect">
            <a:avLst/>
          </a:prstGeom>
        </p:spPr>
      </p:pic>
      <p:sp>
        <p:nvSpPr>
          <p:cNvPr id="3" name="CasellaDiTesto 2">
            <a:extLst>
              <a:ext uri="{FF2B5EF4-FFF2-40B4-BE49-F238E27FC236}">
                <a16:creationId xmlns:a16="http://schemas.microsoft.com/office/drawing/2014/main" id="{7ABAB65E-B66B-9243-B36C-3B73796FA7E9}"/>
              </a:ext>
            </a:extLst>
          </p:cNvPr>
          <p:cNvSpPr txBox="1"/>
          <p:nvPr/>
        </p:nvSpPr>
        <p:spPr>
          <a:xfrm>
            <a:off x="3512127" y="6664036"/>
            <a:ext cx="0" cy="0"/>
          </a:xfrm>
          <a:prstGeom prst="rect">
            <a:avLst/>
          </a:prstGeom>
        </p:spPr>
        <p:txBody>
          <a:bodyPr vert="horz" wrap="none" lIns="91440" tIns="45720" rIns="91440" bIns="45720" rtlCol="0" anchor="ctr">
            <a:noAutofit/>
          </a:bodyPr>
          <a:lstStyle/>
          <a:p>
            <a:pPr algn="l"/>
            <a:endParaRPr lang="it-IT" dirty="0"/>
          </a:p>
        </p:txBody>
      </p:sp>
    </p:spTree>
    <p:extLst>
      <p:ext uri="{BB962C8B-B14F-4D97-AF65-F5344CB8AC3E}">
        <p14:creationId xmlns:p14="http://schemas.microsoft.com/office/powerpoint/2010/main" val="2913016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240BB12-1C4B-9544-8A4C-ABF72E43E3C1}"/>
              </a:ext>
            </a:extLst>
          </p:cNvPr>
          <p:cNvSpPr/>
          <p:nvPr/>
        </p:nvSpPr>
        <p:spPr>
          <a:xfrm>
            <a:off x="397653" y="1808163"/>
            <a:ext cx="11359371" cy="4424856"/>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16973" y="812807"/>
            <a:ext cx="10553700" cy="805681"/>
          </a:xfrm>
        </p:spPr>
        <p:txBody>
          <a:bodyPr/>
          <a:lstStyle/>
          <a:p>
            <a:r>
              <a:rPr lang="en-AU" dirty="0"/>
              <a:t>The WPS agenda</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097878"/>
            <a:ext cx="10550525" cy="2354163"/>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Calibri" panose="020F0502020204030204" pitchFamily="34" charset="0"/>
                <a:cs typeface="Calibri" panose="020F0502020204030204" pitchFamily="34" charset="0"/>
              </a:rPr>
              <a:t>The WPS agenda calls for states to specifically address </a:t>
            </a:r>
            <a:r>
              <a:rPr lang="en-AU" sz="2000" b="1" dirty="0">
                <a:latin typeface="Calibri" panose="020F0502020204030204" pitchFamily="34" charset="0"/>
                <a:cs typeface="Calibri" panose="020F0502020204030204" pitchFamily="34" charset="0"/>
              </a:rPr>
              <a:t>gender equality</a:t>
            </a:r>
            <a:r>
              <a:rPr lang="en-AU" sz="2000" dirty="0">
                <a:latin typeface="Calibri" panose="020F0502020204030204" pitchFamily="34" charset="0"/>
                <a:cs typeface="Calibri" panose="020F0502020204030204" pitchFamily="34" charset="0"/>
              </a:rPr>
              <a:t> and </a:t>
            </a:r>
            <a:r>
              <a:rPr lang="en-AU" sz="2000" b="1" dirty="0">
                <a:latin typeface="Calibri" panose="020F0502020204030204" pitchFamily="34" charset="0"/>
                <a:cs typeface="Calibri" panose="020F0502020204030204" pitchFamily="34" charset="0"/>
              </a:rPr>
              <a:t>women’s empowerment in peace and security matters</a:t>
            </a:r>
            <a:r>
              <a:rPr lang="en-AU" sz="2000" dirty="0">
                <a:latin typeface="Calibri" panose="020F0502020204030204" pitchFamily="34" charset="0"/>
                <a:cs typeface="Calibri" panose="020F0502020204030204" pitchFamily="34" charset="0"/>
              </a:rPr>
              <a:t> and identifies women as </a:t>
            </a:r>
            <a:r>
              <a:rPr lang="en-AU" sz="2000" b="1" dirty="0">
                <a:latin typeface="Calibri" panose="020F0502020204030204" pitchFamily="34" charset="0"/>
                <a:cs typeface="Calibri" panose="020F0502020204030204" pitchFamily="34" charset="0"/>
              </a:rPr>
              <a:t>essential contributors to sustainable peace</a:t>
            </a:r>
            <a:r>
              <a:rPr lang="en-AU" sz="2000" dirty="0">
                <a:latin typeface="Calibri" panose="020F0502020204030204" pitchFamily="34" charset="0"/>
                <a:cs typeface="Calibri" panose="020F0502020204030204" pitchFamily="34" charset="0"/>
              </a:rPr>
              <a:t>. </a:t>
            </a:r>
          </a:p>
          <a:p>
            <a:endParaRPr lang="en-AU"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WPS agenda is informed by 10 UN Security Council resolutions </a:t>
            </a:r>
            <a:r>
              <a:rPr lang="en-US" sz="20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1325</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1820</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1888</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1889</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1960</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2106</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2122</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2242</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2467</a:t>
            </a:r>
            <a:r>
              <a:rPr lang="en-US" sz="2000" dirty="0">
                <a:latin typeface="Calibri" panose="020F0502020204030204" pitchFamily="34" charset="0"/>
                <a:cs typeface="Calibri" panose="020F0502020204030204" pitchFamily="34" charset="0"/>
              </a:rPr>
              <a:t>, and </a:t>
            </a:r>
            <a:r>
              <a:rPr lang="en-US" sz="2000"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2493</a:t>
            </a:r>
            <a:r>
              <a:rPr lang="en-US" sz="2000" dirty="0">
                <a:latin typeface="Calibri" panose="020F0502020204030204" pitchFamily="34" charset="0"/>
                <a:cs typeface="Calibri" panose="020F0502020204030204" pitchFamily="34" charset="0"/>
              </a:rPr>
              <a:t>—and is bolstered by a number of </a:t>
            </a:r>
            <a:r>
              <a:rPr lang="en-US" sz="2000" dirty="0">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related normative frameworks</a:t>
            </a:r>
            <a:r>
              <a:rPr lang="en-US" sz="2000" dirty="0">
                <a:latin typeface="Calibri" panose="020F0502020204030204" pitchFamily="34" charset="0"/>
                <a:cs typeface="Calibri" panose="020F0502020204030204" pitchFamily="34" charset="0"/>
              </a:rPr>
              <a:t>, which make up the broader women, peace, and security (WPS) agenda.</a:t>
            </a:r>
            <a:endParaRPr lang="en-AU"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346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75259" y="812807"/>
            <a:ext cx="10553700" cy="1231171"/>
          </a:xfrm>
        </p:spPr>
        <p:txBody>
          <a:bodyPr/>
          <a:lstStyle/>
          <a:p>
            <a:r>
              <a:rPr lang="en-AU" dirty="0"/>
              <a:t>Intersectionality, gender and PVE</a:t>
            </a:r>
            <a:endParaRPr lang="it-IT" dirty="0"/>
          </a:p>
        </p:txBody>
      </p:sp>
      <p:sp>
        <p:nvSpPr>
          <p:cNvPr id="20" name="Rettangolo 19">
            <a:extLst>
              <a:ext uri="{FF2B5EF4-FFF2-40B4-BE49-F238E27FC236}">
                <a16:creationId xmlns:a16="http://schemas.microsoft.com/office/drawing/2014/main" id="{AB68E015-37B2-FE4A-9DFC-E1C7811B555E}"/>
              </a:ext>
            </a:extLst>
          </p:cNvPr>
          <p:cNvSpPr/>
          <p:nvPr/>
        </p:nvSpPr>
        <p:spPr>
          <a:xfrm>
            <a:off x="810006" y="1808163"/>
            <a:ext cx="10553700" cy="812132"/>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DCCAEA1-DA33-4247-BFC7-FA67C4E08C93}"/>
              </a:ext>
            </a:extLst>
          </p:cNvPr>
          <p:cNvSpPr txBox="1"/>
          <p:nvPr/>
        </p:nvSpPr>
        <p:spPr>
          <a:xfrm>
            <a:off x="1083563" y="1811703"/>
            <a:ext cx="10024874" cy="808592"/>
          </a:xfrm>
          <a:prstGeom prst="rect">
            <a:avLst/>
          </a:prstGeom>
        </p:spPr>
        <p:txBody>
          <a:bodyPr vert="horz" wrap="none" lIns="91440" tIns="45720" rIns="91440" bIns="45720" rtlCol="0" anchor="ctr">
            <a:noAutofit/>
          </a:bodyPr>
          <a:lstStyle/>
          <a:p>
            <a:pPr algn="ctr">
              <a:lnSpc>
                <a:spcPct val="110000"/>
              </a:lnSpc>
              <a:spcBef>
                <a:spcPts val="1200"/>
              </a:spcBef>
              <a:spcAft>
                <a:spcPts val="0"/>
              </a:spcAft>
            </a:pPr>
            <a:r>
              <a:rPr lang="en-AU" b="1" dirty="0">
                <a:solidFill>
                  <a:srgbClr val="FFFFFF"/>
                </a:solidFill>
                <a:ea typeface="Times New Roman" panose="02020603050405020304" pitchFamily="18" charset="0"/>
                <a:cs typeface="Calibri" panose="020F0502020204030204" pitchFamily="34" charset="0"/>
              </a:rPr>
              <a:t>Intersectionality – understanding how one’s social and political identities</a:t>
            </a:r>
            <a:br>
              <a:rPr lang="en-AU" b="1" dirty="0">
                <a:solidFill>
                  <a:srgbClr val="FFFFFF"/>
                </a:solidFill>
                <a:ea typeface="Times New Roman" panose="02020603050405020304" pitchFamily="18" charset="0"/>
                <a:cs typeface="Calibri" panose="020F0502020204030204" pitchFamily="34" charset="0"/>
              </a:rPr>
            </a:br>
            <a:r>
              <a:rPr lang="en-AU" b="1" dirty="0">
                <a:solidFill>
                  <a:srgbClr val="FFFFFF"/>
                </a:solidFill>
                <a:ea typeface="Times New Roman" panose="02020603050405020304" pitchFamily="18" charset="0"/>
                <a:cs typeface="Calibri" panose="020F0502020204030204" pitchFamily="34" charset="0"/>
              </a:rPr>
              <a:t>(gender, race, ethnicity, ability, etc.) combine and overlap  </a:t>
            </a:r>
          </a:p>
        </p:txBody>
      </p:sp>
      <p:sp>
        <p:nvSpPr>
          <p:cNvPr id="26" name="CasellaDiTesto 25">
            <a:extLst>
              <a:ext uri="{FF2B5EF4-FFF2-40B4-BE49-F238E27FC236}">
                <a16:creationId xmlns:a16="http://schemas.microsoft.com/office/drawing/2014/main" id="{0E92FECB-4D0A-4045-AAF0-EF4A23104E15}"/>
              </a:ext>
            </a:extLst>
          </p:cNvPr>
          <p:cNvSpPr txBox="1"/>
          <p:nvPr/>
        </p:nvSpPr>
        <p:spPr>
          <a:xfrm rot="10800000" flipH="1" flipV="1">
            <a:off x="702967" y="3196011"/>
            <a:ext cx="10688447" cy="2603689"/>
          </a:xfrm>
          <a:prstGeom prst="rect">
            <a:avLst/>
          </a:prstGeom>
        </p:spPr>
        <p:txBody>
          <a:bodyPr vert="horz" wrap="none" lIns="91440" tIns="45720" rIns="91440" bIns="45720" numCol="2" rtlCol="0" anchor="ctr">
            <a:noAutofit/>
          </a:bodyPr>
          <a:lstStyle/>
          <a:p>
            <a:pPr marL="342900" lvl="0" indent="-342900">
              <a:spcBef>
                <a:spcPts val="300"/>
              </a:spcBef>
              <a:spcAft>
                <a:spcPts val="300"/>
              </a:spcAft>
              <a:buFont typeface="Arial" panose="020B0604020202020204" pitchFamily="34" charset="0"/>
              <a:buChar char="•"/>
              <a:defRPr/>
            </a:pPr>
            <a:r>
              <a:rPr lang="en-AU" sz="2000" dirty="0">
                <a:ea typeface="Calibri" panose="020F0502020204030204" pitchFamily="34" charset="0"/>
                <a:cs typeface="Calibri Light" panose="020F0302020204030204" pitchFamily="34" charset="0"/>
              </a:rPr>
              <a:t>Intersectionality acknowledges that each individual has privileges and disadvantages according to their different places or roles in society.</a:t>
            </a:r>
          </a:p>
          <a:p>
            <a:pPr marL="342900" lvl="0" indent="-342900">
              <a:spcBef>
                <a:spcPts val="300"/>
              </a:spcBef>
              <a:spcAft>
                <a:spcPts val="300"/>
              </a:spcAft>
              <a:buFont typeface="Arial" panose="020B0604020202020204" pitchFamily="34" charset="0"/>
              <a:buChar char="•"/>
              <a:defRPr/>
            </a:pPr>
            <a:endParaRPr lang="en-AU" sz="2000" dirty="0">
              <a:ea typeface="Calibri" panose="020F0502020204030204" pitchFamily="34" charset="0"/>
              <a:cs typeface="Calibri Light" panose="020F0302020204030204" pitchFamily="34" charset="0"/>
            </a:endParaRPr>
          </a:p>
          <a:p>
            <a:pPr marL="342900" indent="-342900">
              <a:spcBef>
                <a:spcPts val="300"/>
              </a:spcBef>
              <a:spcAft>
                <a:spcPts val="300"/>
              </a:spcAft>
              <a:buFont typeface="Arial" panose="020B0604020202020204" pitchFamily="34" charset="0"/>
              <a:buChar char="•"/>
              <a:defRPr/>
            </a:pPr>
            <a:r>
              <a:rPr lang="en-AU" sz="2000" dirty="0">
                <a:ea typeface="Calibri" panose="020F0502020204030204" pitchFamily="34" charset="0"/>
                <a:cs typeface="Calibri Light" panose="020F0302020204030204" pitchFamily="34" charset="0"/>
              </a:rPr>
              <a:t>Women are not a homogenous group. </a:t>
            </a:r>
            <a:br>
              <a:rPr lang="en-AU" sz="2000" dirty="0">
                <a:ea typeface="Calibri" panose="020F0502020204030204" pitchFamily="34" charset="0"/>
                <a:cs typeface="Calibri Light" panose="020F0302020204030204" pitchFamily="34" charset="0"/>
              </a:rPr>
            </a:br>
            <a:r>
              <a:rPr lang="en-AU" sz="2000" dirty="0">
                <a:ea typeface="Calibri" panose="020F0502020204030204" pitchFamily="34" charset="0"/>
                <a:cs typeface="Calibri Light" panose="020F0302020204030204" pitchFamily="34" charset="0"/>
              </a:rPr>
              <a:t>Inclusive PVE strategies must recognised</a:t>
            </a:r>
            <a:br>
              <a:rPr lang="en-AU" sz="2000" dirty="0">
                <a:ea typeface="Calibri" panose="020F0502020204030204" pitchFamily="34" charset="0"/>
                <a:cs typeface="Calibri Light" panose="020F0302020204030204" pitchFamily="34" charset="0"/>
              </a:rPr>
            </a:br>
            <a:r>
              <a:rPr lang="en-AU" sz="2000" dirty="0">
                <a:ea typeface="Calibri" panose="020F0502020204030204" pitchFamily="34" charset="0"/>
                <a:cs typeface="Calibri Light" panose="020F0302020204030204" pitchFamily="34" charset="0"/>
              </a:rPr>
              <a:t>intersectionality. </a:t>
            </a:r>
          </a:p>
          <a:p>
            <a:pPr marL="342900" indent="-342900">
              <a:spcBef>
                <a:spcPts val="300"/>
              </a:spcBef>
              <a:spcAft>
                <a:spcPts val="300"/>
              </a:spcAft>
              <a:buFont typeface="Arial" panose="020B0604020202020204" pitchFamily="34" charset="0"/>
              <a:buChar char="•"/>
              <a:defRPr/>
            </a:pPr>
            <a:r>
              <a:rPr lang="en-AU" sz="2000" dirty="0">
                <a:ea typeface="Calibri" panose="020F0502020204030204" pitchFamily="34" charset="0"/>
                <a:cs typeface="Calibri Light" panose="020F0302020204030204" pitchFamily="34" charset="0"/>
              </a:rPr>
              <a:t>For example, a woman with a disability may face different types of discrimination to a woman without a disability. </a:t>
            </a:r>
          </a:p>
          <a:p>
            <a:pPr marL="342900" indent="-342900">
              <a:spcBef>
                <a:spcPts val="300"/>
              </a:spcBef>
              <a:spcAft>
                <a:spcPts val="300"/>
              </a:spcAft>
              <a:buFont typeface="Arial" panose="020B0604020202020204" pitchFamily="34" charset="0"/>
              <a:buChar char="•"/>
              <a:defRPr/>
            </a:pPr>
            <a:endParaRPr lang="en-AU" sz="2000" dirty="0">
              <a:ea typeface="Calibri" panose="020F0502020204030204" pitchFamily="34" charset="0"/>
              <a:cs typeface="Calibri Light" panose="020F0302020204030204" pitchFamily="34" charset="0"/>
            </a:endParaRPr>
          </a:p>
          <a:p>
            <a:pPr marL="342900" indent="-342900">
              <a:spcBef>
                <a:spcPts val="300"/>
              </a:spcBef>
              <a:spcAft>
                <a:spcPts val="300"/>
              </a:spcAft>
              <a:buFont typeface="Arial" panose="020B0604020202020204" pitchFamily="34" charset="0"/>
              <a:buChar char="•"/>
              <a:defRPr/>
            </a:pPr>
            <a:r>
              <a:rPr lang="en-AU" sz="2000" dirty="0">
                <a:ea typeface="Calibri" panose="020F0502020204030204" pitchFamily="34" charset="0"/>
                <a:cs typeface="Calibri Light" panose="020F0302020204030204" pitchFamily="34" charset="0"/>
              </a:rPr>
              <a:t>Applying an intersectional lens helps to examine the complex challenges different women face, as “women” are not a homogenous group. </a:t>
            </a:r>
          </a:p>
        </p:txBody>
      </p:sp>
    </p:spTree>
    <p:extLst>
      <p:ext uri="{BB962C8B-B14F-4D97-AF65-F5344CB8AC3E}">
        <p14:creationId xmlns:p14="http://schemas.microsoft.com/office/powerpoint/2010/main" val="130866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oggetto&#10;&#10;Descrizione generata automaticamente">
            <a:extLst>
              <a:ext uri="{FF2B5EF4-FFF2-40B4-BE49-F238E27FC236}">
                <a16:creationId xmlns:a16="http://schemas.microsoft.com/office/drawing/2014/main" id="{3B2FC749-B542-044B-9AEC-320D13B5C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988"/>
          </a:xfrm>
          <a:prstGeom prst="rect">
            <a:avLst/>
          </a:prstGeom>
        </p:spPr>
      </p:pic>
    </p:spTree>
    <p:extLst>
      <p:ext uri="{BB962C8B-B14F-4D97-AF65-F5344CB8AC3E}">
        <p14:creationId xmlns:p14="http://schemas.microsoft.com/office/powerpoint/2010/main" val="169612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avolo&#10;&#10;Descrizione generata automaticamente">
            <a:extLst>
              <a:ext uri="{FF2B5EF4-FFF2-40B4-BE49-F238E27FC236}">
                <a16:creationId xmlns:a16="http://schemas.microsoft.com/office/drawing/2014/main" id="{D4FA49AF-C823-584A-8B94-BF405E622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07" y="411480"/>
            <a:ext cx="10534006" cy="5065776"/>
          </a:xfrm>
          <a:prstGeom prst="rect">
            <a:avLst/>
          </a:prstGeom>
        </p:spPr>
      </p:pic>
      <p:sp>
        <p:nvSpPr>
          <p:cNvPr id="3" name="CasellaDiTesto 2">
            <a:extLst>
              <a:ext uri="{FF2B5EF4-FFF2-40B4-BE49-F238E27FC236}">
                <a16:creationId xmlns:a16="http://schemas.microsoft.com/office/drawing/2014/main" id="{7A6BA119-E89A-8145-9D9B-BD4293341FE1}"/>
              </a:ext>
            </a:extLst>
          </p:cNvPr>
          <p:cNvSpPr txBox="1"/>
          <p:nvPr/>
        </p:nvSpPr>
        <p:spPr>
          <a:xfrm>
            <a:off x="7747504" y="812807"/>
            <a:ext cx="3481328" cy="881744"/>
          </a:xfrm>
          <a:prstGeom prst="rect">
            <a:avLst/>
          </a:prstGeom>
        </p:spPr>
        <p:txBody>
          <a:bodyPr vert="horz" wrap="none" lIns="91440" tIns="45720" rIns="91440" bIns="45720" rtlCol="0" anchor="ctr">
            <a:noAutofit/>
          </a:bodyPr>
          <a:lstStyle/>
          <a:p>
            <a:r>
              <a:rPr lang="en-AU" b="1" dirty="0">
                <a:solidFill>
                  <a:srgbClr val="E2B900"/>
                </a:solidFill>
              </a:rPr>
              <a:t>How Southeast Asian and</a:t>
            </a:r>
            <a:br>
              <a:rPr lang="en-AU" b="1" dirty="0">
                <a:solidFill>
                  <a:srgbClr val="E2B900"/>
                </a:solidFill>
              </a:rPr>
            </a:br>
            <a:r>
              <a:rPr lang="en-AU" b="1" dirty="0">
                <a:solidFill>
                  <a:srgbClr val="E2B900"/>
                </a:solidFill>
              </a:rPr>
              <a:t>Bangladeshi extremism intersect</a:t>
            </a:r>
            <a:endParaRPr lang="it-IT" b="1" dirty="0">
              <a:solidFill>
                <a:srgbClr val="E2B900"/>
              </a:solidFill>
            </a:endParaRPr>
          </a:p>
        </p:txBody>
      </p:sp>
      <p:sp>
        <p:nvSpPr>
          <p:cNvPr id="4" name="CasellaDiTesto 3">
            <a:extLst>
              <a:ext uri="{FF2B5EF4-FFF2-40B4-BE49-F238E27FC236}">
                <a16:creationId xmlns:a16="http://schemas.microsoft.com/office/drawing/2014/main" id="{F10F5D65-4E63-F64E-A99D-F94B362406A1}"/>
              </a:ext>
            </a:extLst>
          </p:cNvPr>
          <p:cNvSpPr txBox="1"/>
          <p:nvPr/>
        </p:nvSpPr>
        <p:spPr>
          <a:xfrm>
            <a:off x="7665208" y="3337560"/>
            <a:ext cx="3417320" cy="1738837"/>
          </a:xfrm>
          <a:prstGeom prst="rect">
            <a:avLst/>
          </a:prstGeom>
        </p:spPr>
        <p:txBody>
          <a:bodyPr vert="horz" wrap="none" lIns="91440" tIns="45720" rIns="91440" bIns="45720" rtlCol="0" anchor="ctr">
            <a:noAutofit/>
          </a:bodyPr>
          <a:lstStyle/>
          <a:p>
            <a:r>
              <a:rPr lang="en-AU" sz="1200" b="1"/>
              <a:t>(Jakarta, 8 May 2017) Southeast Asian and</a:t>
            </a:r>
            <a:br>
              <a:rPr lang="en-AU" sz="1200" b="1"/>
            </a:br>
            <a:r>
              <a:rPr lang="en-AU" sz="1200" b="1"/>
              <a:t>Bangladeshi extremism are becoming increasingly</a:t>
            </a:r>
            <a:br>
              <a:rPr lang="en-AU" sz="1200" b="1"/>
            </a:br>
            <a:r>
              <a:rPr lang="en-AU" sz="1200" b="1"/>
              <a:t>intertwined, making the traditional distinction</a:t>
            </a:r>
            <a:br>
              <a:rPr lang="en-AU" sz="1200" b="1"/>
            </a:br>
            <a:r>
              <a:rPr lang="en-AU" sz="1200" b="1"/>
              <a:t>between South and Southeast Asia obsolete,</a:t>
            </a:r>
            <a:br>
              <a:rPr lang="en-AU" sz="1200" b="1"/>
            </a:br>
            <a:r>
              <a:rPr lang="en-AU" sz="1200" b="1"/>
              <a:t>at least as far as counter-terrorism is concerned.</a:t>
            </a:r>
            <a:br>
              <a:rPr lang="en-AU" sz="1200" b="1"/>
            </a:br>
            <a:r>
              <a:rPr lang="en-AU" sz="1200" b="1"/>
              <a:t>The urgent task now is for governments, journalists</a:t>
            </a:r>
            <a:br>
              <a:rPr lang="en-AU" sz="1200" b="1"/>
            </a:br>
            <a:r>
              <a:rPr lang="en-AU" sz="1200" b="1"/>
              <a:t>and NGOs across the region to better understand the</a:t>
            </a:r>
            <a:br>
              <a:rPr lang="en-AU" sz="1200" b="1"/>
            </a:br>
            <a:r>
              <a:rPr lang="en-AU" sz="1200" b="1"/>
              <a:t>interaction and look for interventions that can</a:t>
            </a:r>
            <a:br>
              <a:rPr lang="en-AU" sz="1200" b="1"/>
            </a:br>
            <a:r>
              <a:rPr lang="en-AU" sz="1200" b="1"/>
              <a:t>strengthen local resistance to recruitment.</a:t>
            </a:r>
            <a:r>
              <a:rPr lang="it-IT" sz="1200" b="1"/>
              <a:t> </a:t>
            </a:r>
          </a:p>
        </p:txBody>
      </p:sp>
      <p:pic>
        <p:nvPicPr>
          <p:cNvPr id="5" name="Immagine 4">
            <a:extLst>
              <a:ext uri="{FF2B5EF4-FFF2-40B4-BE49-F238E27FC236}">
                <a16:creationId xmlns:a16="http://schemas.microsoft.com/office/drawing/2014/main" id="{CB964838-01D6-884F-9C1E-7DAD4CC440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55" t="46007" b="6014"/>
          <a:stretch/>
        </p:blipFill>
        <p:spPr>
          <a:xfrm>
            <a:off x="1106877" y="1380744"/>
            <a:ext cx="5810098" cy="3400807"/>
          </a:xfrm>
          <a:prstGeom prst="rect">
            <a:avLst/>
          </a:prstGeom>
        </p:spPr>
      </p:pic>
      <p:cxnSp>
        <p:nvCxnSpPr>
          <p:cNvPr id="6" name="Connettore 1 5">
            <a:extLst>
              <a:ext uri="{FF2B5EF4-FFF2-40B4-BE49-F238E27FC236}">
                <a16:creationId xmlns:a16="http://schemas.microsoft.com/office/drawing/2014/main" id="{D19E6D55-654C-4E44-8578-78F7FAF6E866}"/>
              </a:ext>
            </a:extLst>
          </p:cNvPr>
          <p:cNvCxnSpPr/>
          <p:nvPr/>
        </p:nvCxnSpPr>
        <p:spPr>
          <a:xfrm>
            <a:off x="3937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E0E51AF2-6337-D14B-8943-AD2488BD44E3}"/>
              </a:ext>
            </a:extLst>
          </p:cNvPr>
          <p:cNvCxnSpPr/>
          <p:nvPr/>
        </p:nvCxnSpPr>
        <p:spPr>
          <a:xfrm>
            <a:off x="117602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D490539A-C530-AC4A-B94A-9EE4F3E7A7AC}"/>
              </a:ext>
            </a:extLst>
          </p:cNvPr>
          <p:cNvPicPr>
            <a:picLocks noChangeAspect="1"/>
          </p:cNvPicPr>
          <p:nvPr/>
        </p:nvPicPr>
        <p:blipFill>
          <a:blip r:embed="rId4"/>
          <a:stretch>
            <a:fillRect/>
          </a:stretch>
        </p:blipFill>
        <p:spPr>
          <a:xfrm>
            <a:off x="10270313" y="6359560"/>
            <a:ext cx="1070785" cy="303052"/>
          </a:xfrm>
          <a:prstGeom prst="rect">
            <a:avLst/>
          </a:prstGeom>
        </p:spPr>
      </p:pic>
    </p:spTree>
    <p:extLst>
      <p:ext uri="{BB962C8B-B14F-4D97-AF65-F5344CB8AC3E}">
        <p14:creationId xmlns:p14="http://schemas.microsoft.com/office/powerpoint/2010/main" val="241768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701979" y="812807"/>
            <a:ext cx="10553700" cy="1231171"/>
          </a:xfrm>
        </p:spPr>
        <p:txBody>
          <a:bodyPr/>
          <a:lstStyle/>
          <a:p>
            <a:r>
              <a:rPr lang="en-AU" sz="5400" kern="0" dirty="0">
                <a:latin typeface="Calibri" panose="020F0502020204030204" pitchFamily="34" charset="0"/>
                <a:ea typeface="Times New Roman" panose="02020603050405020304" pitchFamily="18" charset="0"/>
                <a:cs typeface="Calibri" panose="020F0502020204030204" pitchFamily="34" charset="0"/>
              </a:rPr>
              <a:t>Women’s human rights,</a:t>
            </a:r>
            <a:br>
              <a:rPr lang="en-AU" sz="5400" kern="0" dirty="0">
                <a:latin typeface="Calibri" panose="020F0502020204030204" pitchFamily="34" charset="0"/>
                <a:ea typeface="Times New Roman" panose="02020603050405020304" pitchFamily="18" charset="0"/>
                <a:cs typeface="Calibri" panose="020F0502020204030204" pitchFamily="34" charset="0"/>
              </a:rPr>
            </a:br>
            <a:r>
              <a:rPr lang="en-AU" sz="5400" kern="0" dirty="0">
                <a:latin typeface="Calibri" panose="020F0502020204030204" pitchFamily="34" charset="0"/>
                <a:ea typeface="Times New Roman" panose="02020603050405020304" pitchFamily="18" charset="0"/>
                <a:cs typeface="Calibri" panose="020F0502020204030204" pitchFamily="34" charset="0"/>
              </a:rPr>
              <a:t>non-discrimination &amp; PVE</a:t>
            </a:r>
            <a:endParaRPr lang="it-IT" dirty="0"/>
          </a:p>
        </p:txBody>
      </p:sp>
      <p:pic>
        <p:nvPicPr>
          <p:cNvPr id="4" name="Immagine 3" descr="Immagine che contiene tavolo&#10;&#10;Descrizione generata automaticamente">
            <a:extLst>
              <a:ext uri="{FF2B5EF4-FFF2-40B4-BE49-F238E27FC236}">
                <a16:creationId xmlns:a16="http://schemas.microsoft.com/office/drawing/2014/main" id="{25A605B7-C24B-6A45-AC9E-1DDDED5DD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1" y="4017912"/>
            <a:ext cx="10553700" cy="2204420"/>
          </a:xfrm>
          <a:prstGeom prst="rect">
            <a:avLst/>
          </a:prstGeom>
        </p:spPr>
      </p:pic>
      <p:sp>
        <p:nvSpPr>
          <p:cNvPr id="21" name="CasellaDiTesto 20">
            <a:extLst>
              <a:ext uri="{FF2B5EF4-FFF2-40B4-BE49-F238E27FC236}">
                <a16:creationId xmlns:a16="http://schemas.microsoft.com/office/drawing/2014/main" id="{7B86052D-1EF3-0F4B-AF10-EEEBE0EBDA73}"/>
              </a:ext>
            </a:extLst>
          </p:cNvPr>
          <p:cNvSpPr txBox="1"/>
          <p:nvPr/>
        </p:nvSpPr>
        <p:spPr>
          <a:xfrm>
            <a:off x="3442236" y="4371927"/>
            <a:ext cx="5976084" cy="273601"/>
          </a:xfrm>
          <a:prstGeom prst="rect">
            <a:avLst/>
          </a:prstGeom>
        </p:spPr>
        <p:txBody>
          <a:bodyPr vert="horz" wrap="none" lIns="91440" tIns="45720" rIns="91440" bIns="45720" rtlCol="0" anchor="ctr">
            <a:noAutofit/>
          </a:bodyPr>
          <a:lstStyle/>
          <a:p>
            <a:r>
              <a:rPr lang="en-AU" b="1">
                <a:solidFill>
                  <a:srgbClr val="E2B900"/>
                </a:solidFill>
              </a:rPr>
              <a:t>‘Freed From ISIS, Yazidi Women Return in ‘Severe Shock’ </a:t>
            </a:r>
            <a:endParaRPr lang="it-IT" b="1">
              <a:solidFill>
                <a:srgbClr val="E2B900"/>
              </a:solidFill>
            </a:endParaRPr>
          </a:p>
        </p:txBody>
      </p:sp>
      <p:sp>
        <p:nvSpPr>
          <p:cNvPr id="22" name="CasellaDiTesto 21">
            <a:extLst>
              <a:ext uri="{FF2B5EF4-FFF2-40B4-BE49-F238E27FC236}">
                <a16:creationId xmlns:a16="http://schemas.microsoft.com/office/drawing/2014/main" id="{DF2D7B26-AC13-7F4A-9EE5-800591BE368C}"/>
              </a:ext>
            </a:extLst>
          </p:cNvPr>
          <p:cNvSpPr txBox="1"/>
          <p:nvPr/>
        </p:nvSpPr>
        <p:spPr>
          <a:xfrm>
            <a:off x="3442236" y="5653718"/>
            <a:ext cx="6532879" cy="273601"/>
          </a:xfrm>
          <a:prstGeom prst="rect">
            <a:avLst/>
          </a:prstGeom>
        </p:spPr>
        <p:txBody>
          <a:bodyPr vert="horz" wrap="none" lIns="91440" tIns="45720" rIns="91440" bIns="45720" rtlCol="0" anchor="ctr">
            <a:noAutofit/>
          </a:bodyPr>
          <a:lstStyle/>
          <a:p>
            <a:r>
              <a:rPr lang="en-AU" sz="1000" b="1" dirty="0">
                <a:solidFill>
                  <a:schemeClr val="bg1">
                    <a:lumMod val="65000"/>
                  </a:schemeClr>
                </a:solidFill>
                <a:hlinkClick r:id="rId3">
                  <a:extLst>
                    <a:ext uri="{A12FA001-AC4F-418D-AE19-62706E023703}">
                      <ahyp:hlinkClr xmlns:ahyp="http://schemas.microsoft.com/office/drawing/2018/hyperlinkcolor" val="tx"/>
                    </a:ext>
                  </a:extLst>
                </a:hlinkClick>
              </a:rPr>
              <a:t>www.nytimes.com/2017/07/27/world/middleeast/isis-yazidi-women-rape-iraq-mosul-slavery.html</a:t>
            </a:r>
            <a:endParaRPr lang="it-IT" sz="1000" dirty="0">
              <a:solidFill>
                <a:schemeClr val="bg1">
                  <a:lumMod val="65000"/>
                </a:schemeClr>
              </a:solidFill>
            </a:endParaRPr>
          </a:p>
        </p:txBody>
      </p:sp>
      <p:sp>
        <p:nvSpPr>
          <p:cNvPr id="25" name="CasellaDiTesto 24">
            <a:extLst>
              <a:ext uri="{FF2B5EF4-FFF2-40B4-BE49-F238E27FC236}">
                <a16:creationId xmlns:a16="http://schemas.microsoft.com/office/drawing/2014/main" id="{417A6B97-96AD-F340-8947-24DC21CA857D}"/>
              </a:ext>
            </a:extLst>
          </p:cNvPr>
          <p:cNvSpPr txBox="1"/>
          <p:nvPr/>
        </p:nvSpPr>
        <p:spPr>
          <a:xfrm>
            <a:off x="3442236" y="5418621"/>
            <a:ext cx="5142456" cy="207510"/>
          </a:xfrm>
          <a:prstGeom prst="rect">
            <a:avLst/>
          </a:prstGeom>
        </p:spPr>
        <p:txBody>
          <a:bodyPr vert="horz" wrap="none" lIns="91440" tIns="45720" rIns="91440" bIns="45720" rtlCol="0" anchor="ctr">
            <a:noAutofit/>
          </a:bodyPr>
          <a:lstStyle/>
          <a:p>
            <a:r>
              <a:rPr lang="en-AU" sz="1200" b="1" i="1"/>
              <a:t>New York Times,</a:t>
            </a:r>
            <a:r>
              <a:rPr lang="en-AU" sz="1200" b="1"/>
              <a:t> 27 July 2017,</a:t>
            </a:r>
            <a:endParaRPr lang="it-IT" sz="1200" b="1"/>
          </a:p>
        </p:txBody>
      </p:sp>
      <p:pic>
        <p:nvPicPr>
          <p:cNvPr id="5" name="Immagine 4" descr="Immagine che contiene edificio, inpiedi, uomo, donna&#10;&#10;Descrizione generata automaticamente">
            <a:extLst>
              <a:ext uri="{FF2B5EF4-FFF2-40B4-BE49-F238E27FC236}">
                <a16:creationId xmlns:a16="http://schemas.microsoft.com/office/drawing/2014/main" id="{9C696605-1377-364B-85AB-6B58D1783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704" y="4393930"/>
            <a:ext cx="2091857" cy="1483317"/>
          </a:xfrm>
          <a:prstGeom prst="rect">
            <a:avLst/>
          </a:prstGeom>
        </p:spPr>
      </p:pic>
      <p:sp>
        <p:nvSpPr>
          <p:cNvPr id="10" name="Rettangolo 9">
            <a:extLst>
              <a:ext uri="{FF2B5EF4-FFF2-40B4-BE49-F238E27FC236}">
                <a16:creationId xmlns:a16="http://schemas.microsoft.com/office/drawing/2014/main" id="{AB694869-15C8-6D45-A4C7-C71C4F02270A}"/>
              </a:ext>
            </a:extLst>
          </p:cNvPr>
          <p:cNvSpPr/>
          <p:nvPr/>
        </p:nvSpPr>
        <p:spPr>
          <a:xfrm>
            <a:off x="810006" y="2636838"/>
            <a:ext cx="10553700" cy="1437129"/>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F7679F88-8654-3C4E-9F27-67A79D9CD352}"/>
              </a:ext>
            </a:extLst>
          </p:cNvPr>
          <p:cNvSpPr txBox="1"/>
          <p:nvPr/>
        </p:nvSpPr>
        <p:spPr>
          <a:xfrm>
            <a:off x="1083563" y="2772612"/>
            <a:ext cx="10024874" cy="808592"/>
          </a:xfrm>
          <a:prstGeom prst="rect">
            <a:avLst/>
          </a:prstGeom>
        </p:spPr>
        <p:txBody>
          <a:bodyPr vert="horz" wrap="none" lIns="91440" tIns="45720" rIns="91440" bIns="45720" rtlCol="0" anchor="ctr">
            <a:noAutofit/>
          </a:bodyPr>
          <a:lstStyle/>
          <a:p>
            <a:r>
              <a:rPr lang="en-AU" b="1" dirty="0">
                <a:solidFill>
                  <a:schemeClr val="bg1"/>
                </a:solidFill>
              </a:rPr>
              <a:t>The United Nations </a:t>
            </a:r>
            <a:r>
              <a:rPr lang="en-AU" b="1" i="1" dirty="0">
                <a:solidFill>
                  <a:schemeClr val="bg1"/>
                </a:solidFill>
              </a:rPr>
              <a:t>Declaration on the Elimination of Violence Against Women </a:t>
            </a:r>
            <a:r>
              <a:rPr lang="en-AU" b="1" dirty="0">
                <a:solidFill>
                  <a:schemeClr val="bg1"/>
                </a:solidFill>
              </a:rPr>
              <a:t>(DEVAW) urged that</a:t>
            </a:r>
            <a:br>
              <a:rPr lang="en-AU" b="1" dirty="0">
                <a:solidFill>
                  <a:schemeClr val="bg1"/>
                </a:solidFill>
              </a:rPr>
            </a:br>
            <a:r>
              <a:rPr lang="en-AU" b="1" dirty="0">
                <a:solidFill>
                  <a:schemeClr val="bg1"/>
                </a:solidFill>
              </a:rPr>
              <a:t>“States should condemn violence against women and should not invoke any custom, tradition or</a:t>
            </a:r>
            <a:br>
              <a:rPr lang="en-AU" b="1" dirty="0">
                <a:solidFill>
                  <a:schemeClr val="bg1"/>
                </a:solidFill>
              </a:rPr>
            </a:br>
            <a:r>
              <a:rPr lang="en-AU" b="1" dirty="0">
                <a:solidFill>
                  <a:schemeClr val="bg1"/>
                </a:solidFill>
              </a:rPr>
              <a:t>religious consideration to avoid their obligations with respect to its elimination”.</a:t>
            </a:r>
          </a:p>
        </p:txBody>
      </p:sp>
      <p:sp>
        <p:nvSpPr>
          <p:cNvPr id="12" name="CasellaDiTesto 11">
            <a:extLst>
              <a:ext uri="{FF2B5EF4-FFF2-40B4-BE49-F238E27FC236}">
                <a16:creationId xmlns:a16="http://schemas.microsoft.com/office/drawing/2014/main" id="{A73BA0A5-C7CA-1644-888A-E0A195EBB6D4}"/>
              </a:ext>
            </a:extLst>
          </p:cNvPr>
          <p:cNvSpPr txBox="1"/>
          <p:nvPr/>
        </p:nvSpPr>
        <p:spPr>
          <a:xfrm>
            <a:off x="1083563" y="3695802"/>
            <a:ext cx="10024874" cy="207511"/>
          </a:xfrm>
          <a:prstGeom prst="rect">
            <a:avLst/>
          </a:prstGeom>
        </p:spPr>
        <p:txBody>
          <a:bodyPr vert="horz" wrap="none" lIns="91440" tIns="45720" rIns="91440" bIns="45720" rtlCol="0" anchor="ctr">
            <a:noAutofit/>
          </a:bodyPr>
          <a:lstStyle/>
          <a:p>
            <a:r>
              <a:rPr lang="es-ES" sz="1200" b="1" i="1"/>
              <a:t>UN General </a:t>
            </a:r>
            <a:r>
              <a:rPr lang="es-ES" sz="1200" b="1" i="1" err="1"/>
              <a:t>Assembly</a:t>
            </a:r>
            <a:r>
              <a:rPr lang="es-ES" sz="1200" b="1" i="1"/>
              <a:t> </a:t>
            </a:r>
            <a:r>
              <a:rPr lang="es-ES" sz="1200" b="1" i="1" err="1"/>
              <a:t>Resolution</a:t>
            </a:r>
            <a:r>
              <a:rPr lang="es-ES" sz="1200" b="1" i="1"/>
              <a:t> A/48/49 (1993)</a:t>
            </a:r>
            <a:endParaRPr lang="en-US" sz="1200" b="1" i="1"/>
          </a:p>
        </p:txBody>
      </p:sp>
      <p:sp>
        <p:nvSpPr>
          <p:cNvPr id="3" name="CasellaDiTesto 2">
            <a:extLst>
              <a:ext uri="{FF2B5EF4-FFF2-40B4-BE49-F238E27FC236}">
                <a16:creationId xmlns:a16="http://schemas.microsoft.com/office/drawing/2014/main" id="{E6E16FBE-19F3-D145-A345-493EBFF8E573}"/>
              </a:ext>
            </a:extLst>
          </p:cNvPr>
          <p:cNvSpPr txBox="1"/>
          <p:nvPr/>
        </p:nvSpPr>
        <p:spPr>
          <a:xfrm>
            <a:off x="-2201034" y="-671639"/>
            <a:ext cx="0" cy="0"/>
          </a:xfrm>
          <a:prstGeom prst="rect">
            <a:avLst/>
          </a:prstGeom>
        </p:spPr>
        <p:txBody>
          <a:bodyPr vert="horz" wrap="none" lIns="91440" tIns="45720" rIns="91440" bIns="45720" rtlCol="0" anchor="ctr">
            <a:noAutofit/>
          </a:bodyPr>
          <a:lstStyle/>
          <a:p>
            <a:pPr algn="l"/>
            <a:endParaRPr lang="it-IT" dirty="0"/>
          </a:p>
        </p:txBody>
      </p:sp>
    </p:spTree>
    <p:extLst>
      <p:ext uri="{BB962C8B-B14F-4D97-AF65-F5344CB8AC3E}">
        <p14:creationId xmlns:p14="http://schemas.microsoft.com/office/powerpoint/2010/main" val="3366254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A64E65E-3017-B04D-8C77-FB0A662AD7C8}"/>
              </a:ext>
            </a:extLst>
          </p:cNvPr>
          <p:cNvSpPr/>
          <p:nvPr/>
        </p:nvSpPr>
        <p:spPr>
          <a:xfrm>
            <a:off x="397653" y="528409"/>
            <a:ext cx="11359371" cy="5704610"/>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0AD5B7DC-6FDA-154A-B7D6-0BF4397BD1FB}"/>
              </a:ext>
            </a:extLst>
          </p:cNvPr>
          <p:cNvSpPr txBox="1">
            <a:spLocks/>
          </p:cNvSpPr>
          <p:nvPr/>
        </p:nvSpPr>
        <p:spPr>
          <a:xfrm>
            <a:off x="675107" y="2230823"/>
            <a:ext cx="10553700" cy="2396354"/>
          </a:xfrm>
          <a:prstGeom prst="rect">
            <a:avLst/>
          </a:prstGeom>
        </p:spPr>
        <p:txBody>
          <a:bodyPr/>
          <a:lstStyle>
            <a:lvl1pPr algn="l" defTabSz="914400" rtl="0" eaLnBrk="1" latinLnBrk="0" hangingPunct="1">
              <a:lnSpc>
                <a:spcPct val="90000"/>
              </a:lnSpc>
              <a:spcBef>
                <a:spcPct val="0"/>
              </a:spcBef>
              <a:buNone/>
              <a:defRPr sz="3400" b="1" kern="1200">
                <a:solidFill>
                  <a:schemeClr val="tx1"/>
                </a:solidFill>
                <a:latin typeface="+mn-lt"/>
                <a:ea typeface="+mj-ea"/>
                <a:cs typeface="+mj-cs"/>
              </a:defRPr>
            </a:lvl1pPr>
          </a:lstStyle>
          <a:p>
            <a:r>
              <a:rPr lang="en-AU" sz="5400" kern="0" dirty="0">
                <a:latin typeface="Calibri" panose="020F0502020204030204" pitchFamily="34" charset="0"/>
                <a:cs typeface="Calibri" panose="020F0502020204030204" pitchFamily="34" charset="0"/>
              </a:rPr>
              <a:t>Individual and group exercises</a:t>
            </a:r>
          </a:p>
          <a:p>
            <a:pPr>
              <a:lnSpc>
                <a:spcPct val="100000"/>
              </a:lnSpc>
            </a:pPr>
            <a:br>
              <a:rPr lang="en-AU" sz="5400" kern="0" dirty="0">
                <a:latin typeface="Calibri" panose="020F0502020204030204" pitchFamily="34" charset="0"/>
                <a:cs typeface="Calibri" panose="020F0502020204030204" pitchFamily="34" charset="0"/>
              </a:rPr>
            </a:br>
            <a:r>
              <a:rPr lang="en-AU" sz="5400" kern="0" dirty="0">
                <a:latin typeface="Calibri" panose="020F0502020204030204" pitchFamily="34" charset="0"/>
                <a:cs typeface="Calibri" panose="020F0502020204030204" pitchFamily="34" charset="0"/>
              </a:rPr>
              <a:t>General discussion</a:t>
            </a:r>
            <a:endParaRPr lang="it-IT" dirty="0"/>
          </a:p>
        </p:txBody>
      </p:sp>
      <p:pic>
        <p:nvPicPr>
          <p:cNvPr id="3" name="Immagine 2">
            <a:extLst>
              <a:ext uri="{FF2B5EF4-FFF2-40B4-BE49-F238E27FC236}">
                <a16:creationId xmlns:a16="http://schemas.microsoft.com/office/drawing/2014/main" id="{DCC91F55-AF12-3648-A591-D450103D2CCE}"/>
              </a:ext>
            </a:extLst>
          </p:cNvPr>
          <p:cNvPicPr>
            <a:picLocks noChangeAspect="1"/>
          </p:cNvPicPr>
          <p:nvPr/>
        </p:nvPicPr>
        <p:blipFill>
          <a:blip r:embed="rId2"/>
          <a:stretch>
            <a:fillRect/>
          </a:stretch>
        </p:blipFill>
        <p:spPr>
          <a:xfrm>
            <a:off x="10270313" y="6359560"/>
            <a:ext cx="1070785" cy="303052"/>
          </a:xfrm>
          <a:prstGeom prst="rect">
            <a:avLst/>
          </a:prstGeom>
        </p:spPr>
      </p:pic>
      <p:cxnSp>
        <p:nvCxnSpPr>
          <p:cNvPr id="4" name="Connettore 1 3">
            <a:extLst>
              <a:ext uri="{FF2B5EF4-FFF2-40B4-BE49-F238E27FC236}">
                <a16:creationId xmlns:a16="http://schemas.microsoft.com/office/drawing/2014/main" id="{0A601B65-0C5F-5A4A-B4FB-1D85B8BBE7EB}"/>
              </a:ext>
            </a:extLst>
          </p:cNvPr>
          <p:cNvCxnSpPr/>
          <p:nvPr/>
        </p:nvCxnSpPr>
        <p:spPr>
          <a:xfrm>
            <a:off x="3937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2A48732B-3C6B-3342-8B05-9B105E58FA16}"/>
              </a:ext>
            </a:extLst>
          </p:cNvPr>
          <p:cNvCxnSpPr/>
          <p:nvPr/>
        </p:nvCxnSpPr>
        <p:spPr>
          <a:xfrm>
            <a:off x="117602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BCBAF3C5-CB07-ED44-A187-E31395A13F39}"/>
              </a:ext>
            </a:extLst>
          </p:cNvPr>
          <p:cNvSpPr txBox="1"/>
          <p:nvPr/>
        </p:nvSpPr>
        <p:spPr>
          <a:xfrm>
            <a:off x="2332383" y="6553200"/>
            <a:ext cx="0" cy="0"/>
          </a:xfrm>
          <a:prstGeom prst="rect">
            <a:avLst/>
          </a:prstGeom>
        </p:spPr>
        <p:txBody>
          <a:bodyPr vert="horz" wrap="none" lIns="91440" tIns="45720" rIns="91440" bIns="45720" rtlCol="0" anchor="ctr">
            <a:noAutofit/>
          </a:bodyPr>
          <a:lstStyle/>
          <a:p>
            <a:pPr algn="l"/>
            <a:endParaRPr lang="it-IT" dirty="0"/>
          </a:p>
        </p:txBody>
      </p:sp>
    </p:spTree>
    <p:extLst>
      <p:ext uri="{BB962C8B-B14F-4D97-AF65-F5344CB8AC3E}">
        <p14:creationId xmlns:p14="http://schemas.microsoft.com/office/powerpoint/2010/main" val="2830058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530381-AA35-0042-AD3E-90FDE7DC1686}"/>
              </a:ext>
            </a:extLst>
          </p:cNvPr>
          <p:cNvSpPr>
            <a:spLocks noGrp="1"/>
          </p:cNvSpPr>
          <p:nvPr>
            <p:ph type="title"/>
          </p:nvPr>
        </p:nvSpPr>
        <p:spPr>
          <a:xfrm>
            <a:off x="675409" y="812807"/>
            <a:ext cx="10553700" cy="1231171"/>
          </a:xfrm>
        </p:spPr>
        <p:txBody>
          <a:bodyPr/>
          <a:lstStyle/>
          <a:p>
            <a:r>
              <a:rPr lang="it-IT" dirty="0" err="1">
                <a:solidFill>
                  <a:schemeClr val="tx1"/>
                </a:solidFill>
              </a:rPr>
              <a:t>Key</a:t>
            </a:r>
            <a:r>
              <a:rPr lang="it-IT" dirty="0">
                <a:solidFill>
                  <a:schemeClr val="tx1"/>
                </a:solidFill>
              </a:rPr>
              <a:t> </a:t>
            </a:r>
            <a:r>
              <a:rPr lang="it-IT" dirty="0" err="1">
                <a:solidFill>
                  <a:schemeClr val="tx1"/>
                </a:solidFill>
              </a:rPr>
              <a:t>insights</a:t>
            </a:r>
            <a:r>
              <a:rPr lang="it-IT" dirty="0">
                <a:solidFill>
                  <a:schemeClr val="tx1"/>
                </a:solidFill>
              </a:rPr>
              <a:t> and </a:t>
            </a:r>
            <a:r>
              <a:rPr lang="it-IT" dirty="0" err="1">
                <a:solidFill>
                  <a:schemeClr val="tx1"/>
                </a:solidFill>
              </a:rPr>
              <a:t>takeaways</a:t>
            </a:r>
            <a:endParaRPr lang="it-IT" dirty="0">
              <a:solidFill>
                <a:schemeClr val="tx1"/>
              </a:solidFill>
            </a:endParaRPr>
          </a:p>
        </p:txBody>
      </p:sp>
      <p:sp>
        <p:nvSpPr>
          <p:cNvPr id="3" name="Segnaposto contenuto 2">
            <a:extLst>
              <a:ext uri="{FF2B5EF4-FFF2-40B4-BE49-F238E27FC236}">
                <a16:creationId xmlns:a16="http://schemas.microsoft.com/office/drawing/2014/main" id="{67C7A589-5A53-6D44-9D36-D20BEB98E864}"/>
              </a:ext>
            </a:extLst>
          </p:cNvPr>
          <p:cNvSpPr txBox="1">
            <a:spLocks/>
          </p:cNvSpPr>
          <p:nvPr/>
        </p:nvSpPr>
        <p:spPr>
          <a:xfrm>
            <a:off x="711882" y="1965348"/>
            <a:ext cx="10553700" cy="407984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Gender analysis is a tool used to take into account how our gender-identity impacts experiences to inform more gender inclusive, effective and sensitive decision making.</a:t>
            </a:r>
            <a:endParaRPr lang="en-AU" sz="2000" dirty="0">
              <a:solidFill>
                <a:schemeClr val="bg1"/>
              </a:solidFill>
              <a:latin typeface="+mn-lt"/>
              <a:ea typeface="Calibri" panose="020F0502020204030204" pitchFamily="34" charset="0"/>
              <a:cs typeface="Calibri Light" panose="020F0302020204030204" pitchFamily="34" charset="0"/>
            </a:endParaRPr>
          </a:p>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Gender-inclusive strategies are needed to reduce the risk of, and harm caused by, SGBV in the context of violent extremism. </a:t>
            </a:r>
            <a:endParaRPr lang="en-AU" sz="2000" dirty="0">
              <a:solidFill>
                <a:schemeClr val="bg1"/>
              </a:solidFill>
              <a:latin typeface="+mn-lt"/>
              <a:ea typeface="Calibri" panose="020F0502020204030204" pitchFamily="34" charset="0"/>
              <a:cs typeface="Calibri Light" panose="020F0302020204030204" pitchFamily="34" charset="0"/>
            </a:endParaRPr>
          </a:p>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Appropriate preventive strategies and mechanisms targeting gender inequality and discrimination contribute to reducing violent extremism. </a:t>
            </a:r>
            <a:endParaRPr lang="en-AU" sz="2000" dirty="0">
              <a:solidFill>
                <a:schemeClr val="bg1"/>
              </a:solidFill>
              <a:latin typeface="+mn-lt"/>
              <a:ea typeface="Calibri" panose="020F0502020204030204" pitchFamily="34" charset="0"/>
              <a:cs typeface="Calibri Light" panose="020F0302020204030204" pitchFamily="34" charset="0"/>
            </a:endParaRPr>
          </a:p>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SGBV must be acknowledged as a facilitator of VE.</a:t>
            </a:r>
            <a:endParaRPr lang="en-AU" sz="2000" dirty="0">
              <a:solidFill>
                <a:schemeClr val="bg1"/>
              </a:solidFill>
              <a:latin typeface="+mn-lt"/>
              <a:ea typeface="Calibri" panose="020F0502020204030204" pitchFamily="34" charset="0"/>
              <a:cs typeface="Calibri Light" panose="020F0302020204030204" pitchFamily="34" charset="0"/>
            </a:endParaRPr>
          </a:p>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Coercion experienced by women who become involved as agents of VE is not always based on physical violence or threats.</a:t>
            </a:r>
            <a:endParaRPr lang="en-AU" sz="2000" dirty="0">
              <a:solidFill>
                <a:schemeClr val="bg1"/>
              </a:solidFill>
              <a:latin typeface="+mn-lt"/>
              <a:ea typeface="Calibri" panose="020F0502020204030204" pitchFamily="34" charset="0"/>
              <a:cs typeface="Calibri Light" panose="020F0302020204030204" pitchFamily="34" charset="0"/>
            </a:endParaRPr>
          </a:p>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Appropriate legal mechanisms that remove women from risks of SGBV and reduce the harms caused by SGBV may ultimately contribute to reducing vulnerability to VE.</a:t>
            </a:r>
            <a:endParaRPr lang="en-AU" sz="2000" dirty="0">
              <a:solidFill>
                <a:schemeClr val="bg1"/>
              </a:solidFill>
              <a:latin typeface="+mn-lt"/>
              <a:ea typeface="Calibri" panose="020F0502020204030204" pitchFamily="34" charset="0"/>
              <a:cs typeface="Calibri Light" panose="020F0302020204030204" pitchFamily="34" charset="0"/>
            </a:endParaRPr>
          </a:p>
        </p:txBody>
      </p:sp>
      <p:sp>
        <p:nvSpPr>
          <p:cNvPr id="4" name="CasellaDiTesto 3">
            <a:extLst>
              <a:ext uri="{FF2B5EF4-FFF2-40B4-BE49-F238E27FC236}">
                <a16:creationId xmlns:a16="http://schemas.microsoft.com/office/drawing/2014/main" id="{F458FABA-A8FE-F243-9D2C-79A973056C87}"/>
              </a:ext>
            </a:extLst>
          </p:cNvPr>
          <p:cNvSpPr txBox="1"/>
          <p:nvPr/>
        </p:nvSpPr>
        <p:spPr>
          <a:xfrm>
            <a:off x="10855105" y="-832919"/>
            <a:ext cx="0" cy="0"/>
          </a:xfrm>
          <a:prstGeom prst="rect">
            <a:avLst/>
          </a:prstGeom>
        </p:spPr>
        <p:txBody>
          <a:bodyPr vert="horz" wrap="none" lIns="91440" tIns="45720" rIns="91440" bIns="45720" rtlCol="0" anchor="ctr">
            <a:noAutofit/>
          </a:bodyPr>
          <a:lstStyle/>
          <a:p>
            <a:pPr algn="l"/>
            <a:endParaRPr lang="it-IT" dirty="0"/>
          </a:p>
        </p:txBody>
      </p:sp>
    </p:spTree>
    <p:extLst>
      <p:ext uri="{BB962C8B-B14F-4D97-AF65-F5344CB8AC3E}">
        <p14:creationId xmlns:p14="http://schemas.microsoft.com/office/powerpoint/2010/main" val="3975360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8D63603-BA11-F544-A63E-B8B1EB9D54B4}"/>
              </a:ext>
            </a:extLst>
          </p:cNvPr>
          <p:cNvSpPr>
            <a:spLocks noGrp="1"/>
          </p:cNvSpPr>
          <p:nvPr>
            <p:ph type="title"/>
          </p:nvPr>
        </p:nvSpPr>
        <p:spPr>
          <a:xfrm>
            <a:off x="7068127" y="3916467"/>
            <a:ext cx="4260273" cy="2101746"/>
          </a:xfrm>
        </p:spPr>
        <p:txBody>
          <a:bodyPr/>
          <a:lstStyle/>
          <a:p>
            <a:r>
              <a:rPr lang="en-AU"/>
              <a:t>GENDER, RADICALIZATION </a:t>
            </a:r>
            <a:br>
              <a:rPr lang="en-AU"/>
            </a:br>
            <a:r>
              <a:rPr lang="en-AU"/>
              <a:t>AND VIOLENT EXTREMISM: </a:t>
            </a:r>
            <a:br>
              <a:rPr lang="en-AU"/>
            </a:br>
            <a:r>
              <a:rPr lang="en-AU"/>
              <a:t>CAUSES AND EFFECTS</a:t>
            </a:r>
            <a:endParaRPr lang="it-IT"/>
          </a:p>
        </p:txBody>
      </p:sp>
      <p:sp>
        <p:nvSpPr>
          <p:cNvPr id="4" name="CasellaDiTesto 3">
            <a:extLst>
              <a:ext uri="{FF2B5EF4-FFF2-40B4-BE49-F238E27FC236}">
                <a16:creationId xmlns:a16="http://schemas.microsoft.com/office/drawing/2014/main" id="{6C05FED4-CBB2-5B44-8D8D-852C03BA13BC}"/>
              </a:ext>
            </a:extLst>
          </p:cNvPr>
          <p:cNvSpPr txBox="1"/>
          <p:nvPr/>
        </p:nvSpPr>
        <p:spPr>
          <a:xfrm>
            <a:off x="1593272" y="2410690"/>
            <a:ext cx="3477493" cy="2036619"/>
          </a:xfrm>
          <a:prstGeom prst="rect">
            <a:avLst/>
          </a:prstGeom>
        </p:spPr>
        <p:txBody>
          <a:bodyPr vert="horz" wrap="square" lIns="91440" tIns="45720" rIns="91440" bIns="45720" rtlCol="0" anchor="ctr">
            <a:noAutofit/>
          </a:bodyPr>
          <a:lstStyle/>
          <a:p>
            <a:pPr algn="ctr"/>
            <a:r>
              <a:rPr lang="it-IT" sz="5000" b="1"/>
              <a:t>SESSION </a:t>
            </a:r>
            <a:br>
              <a:rPr lang="it-IT" sz="5000" b="1"/>
            </a:br>
            <a:r>
              <a:rPr lang="it-IT" sz="5000" b="1"/>
              <a:t>TWO</a:t>
            </a:r>
          </a:p>
        </p:txBody>
      </p:sp>
      <p:pic>
        <p:nvPicPr>
          <p:cNvPr id="5" name="Immagine 4" descr="Immagine che contiene esterni, persona, recinto, uomo&#10;&#10;Descrizione generata automaticamente">
            <a:extLst>
              <a:ext uri="{FF2B5EF4-FFF2-40B4-BE49-F238E27FC236}">
                <a16:creationId xmlns:a16="http://schemas.microsoft.com/office/drawing/2014/main" id="{5E68CFA4-6EE9-B94F-8C44-F8C2ED386A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420" b="14945"/>
          <a:stretch/>
        </p:blipFill>
        <p:spPr>
          <a:xfrm>
            <a:off x="6671772" y="0"/>
            <a:ext cx="5520228" cy="3916467"/>
          </a:xfrm>
          <a:prstGeom prst="rect">
            <a:avLst/>
          </a:prstGeom>
        </p:spPr>
      </p:pic>
    </p:spTree>
    <p:extLst>
      <p:ext uri="{BB962C8B-B14F-4D97-AF65-F5344CB8AC3E}">
        <p14:creationId xmlns:p14="http://schemas.microsoft.com/office/powerpoint/2010/main" val="1347971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75409" y="812807"/>
            <a:ext cx="10553700" cy="1231171"/>
          </a:xfrm>
        </p:spPr>
        <p:txBody>
          <a:bodyPr/>
          <a:lstStyle/>
          <a:p>
            <a:r>
              <a:rPr lang="it-IT" dirty="0" err="1"/>
              <a:t>Introduction</a:t>
            </a:r>
            <a:endParaRPr lang="it-IT" dirty="0"/>
          </a:p>
        </p:txBody>
      </p:sp>
      <p:sp>
        <p:nvSpPr>
          <p:cNvPr id="11" name="Segnaposto contenuto 2">
            <a:extLst>
              <a:ext uri="{FF2B5EF4-FFF2-40B4-BE49-F238E27FC236}">
                <a16:creationId xmlns:a16="http://schemas.microsoft.com/office/drawing/2014/main" id="{3E3034EF-CD93-504E-8282-D93E0921DB50}"/>
              </a:ext>
            </a:extLst>
          </p:cNvPr>
          <p:cNvSpPr>
            <a:spLocks noGrp="1"/>
          </p:cNvSpPr>
          <p:nvPr>
            <p:ph idx="1"/>
          </p:nvPr>
        </p:nvSpPr>
        <p:spPr>
          <a:xfrm>
            <a:off x="3987800" y="2441864"/>
            <a:ext cx="7366000" cy="3812021"/>
          </a:xfrm>
        </p:spPr>
        <p:txBody>
          <a:bodyPr/>
          <a:lstStyle/>
          <a:p>
            <a:pPr>
              <a:spcBef>
                <a:spcPts val="700"/>
              </a:spcBef>
              <a:spcAft>
                <a:spcPts val="700"/>
              </a:spcAft>
            </a:pPr>
            <a:r>
              <a:rPr lang="en-AU" sz="2000" dirty="0">
                <a:latin typeface="+mn-lt"/>
                <a:ea typeface="Calibri" panose="020F0502020204030204" pitchFamily="34" charset="0"/>
                <a:cs typeface="Calibri Light" panose="020F0302020204030204" pitchFamily="34" charset="0"/>
              </a:rPr>
              <a:t>This module looks at the </a:t>
            </a:r>
            <a:r>
              <a:rPr lang="en-AU" sz="2000" b="1" dirty="0">
                <a:latin typeface="+mn-lt"/>
                <a:ea typeface="Calibri" panose="020F0502020204030204" pitchFamily="34" charset="0"/>
                <a:cs typeface="Calibri Light" panose="020F0302020204030204" pitchFamily="34" charset="0"/>
              </a:rPr>
              <a:t>intersection</a:t>
            </a:r>
            <a:r>
              <a:rPr lang="en-AU" sz="2000" dirty="0">
                <a:latin typeface="+mn-lt"/>
                <a:ea typeface="Calibri" panose="020F0502020204030204" pitchFamily="34" charset="0"/>
                <a:cs typeface="Calibri Light" panose="020F0302020204030204" pitchFamily="34" charset="0"/>
              </a:rPr>
              <a:t> of </a:t>
            </a:r>
            <a:r>
              <a:rPr lang="en-AU" sz="2000" b="1" dirty="0">
                <a:latin typeface="+mn-lt"/>
                <a:ea typeface="Calibri" panose="020F0502020204030204" pitchFamily="34" charset="0"/>
                <a:cs typeface="Calibri Light" panose="020F0302020204030204" pitchFamily="34" charset="0"/>
              </a:rPr>
              <a:t>gender</a:t>
            </a:r>
            <a:r>
              <a:rPr lang="en-AU" sz="2000" dirty="0">
                <a:latin typeface="+mn-lt"/>
                <a:ea typeface="Calibri" panose="020F0502020204030204" pitchFamily="34" charset="0"/>
                <a:cs typeface="Calibri Light" panose="020F0302020204030204" pitchFamily="34" charset="0"/>
              </a:rPr>
              <a:t>, </a:t>
            </a:r>
            <a:r>
              <a:rPr lang="en-AU" sz="2000" b="1" dirty="0">
                <a:latin typeface="+mn-lt"/>
                <a:ea typeface="Calibri" panose="020F0502020204030204" pitchFamily="34" charset="0"/>
                <a:cs typeface="Calibri Light" panose="020F0302020204030204" pitchFamily="34" charset="0"/>
              </a:rPr>
              <a:t>radicalization</a:t>
            </a:r>
            <a:r>
              <a:rPr lang="en-AU" sz="2000" dirty="0">
                <a:latin typeface="+mn-lt"/>
                <a:ea typeface="Calibri" panose="020F0502020204030204" pitchFamily="34" charset="0"/>
                <a:cs typeface="Calibri Light" panose="020F0302020204030204" pitchFamily="34" charset="0"/>
              </a:rPr>
              <a:t> and </a:t>
            </a:r>
            <a:r>
              <a:rPr lang="en-AU" sz="2000" b="1" dirty="0">
                <a:latin typeface="+mn-lt"/>
                <a:ea typeface="Calibri" panose="020F0502020204030204" pitchFamily="34" charset="0"/>
                <a:cs typeface="Calibri Light" panose="020F0302020204030204" pitchFamily="34" charset="0"/>
              </a:rPr>
              <a:t>violent extremism</a:t>
            </a:r>
            <a:r>
              <a:rPr lang="en-AU" sz="2000" dirty="0">
                <a:latin typeface="+mn-lt"/>
                <a:ea typeface="Calibri" panose="020F0502020204030204" pitchFamily="34" charset="0"/>
                <a:cs typeface="Calibri Light" panose="020F0302020204030204" pitchFamily="34" charset="0"/>
              </a:rPr>
              <a:t> to gain insights into what </a:t>
            </a:r>
            <a:r>
              <a:rPr lang="en-AU" sz="2000" b="1" dirty="0">
                <a:latin typeface="+mn-lt"/>
                <a:ea typeface="Calibri" panose="020F0502020204030204" pitchFamily="34" charset="0"/>
                <a:cs typeface="Calibri Light" panose="020F0302020204030204" pitchFamily="34" charset="0"/>
              </a:rPr>
              <a:t>drives</a:t>
            </a:r>
            <a:r>
              <a:rPr lang="en-AU" sz="2000" dirty="0">
                <a:latin typeface="+mn-lt"/>
                <a:ea typeface="Calibri" panose="020F0502020204030204" pitchFamily="34" charset="0"/>
                <a:cs typeface="Calibri Light" panose="020F0302020204030204" pitchFamily="34" charset="0"/>
              </a:rPr>
              <a:t> an individual to extremism.</a:t>
            </a:r>
          </a:p>
        </p:txBody>
      </p:sp>
      <p:sp>
        <p:nvSpPr>
          <p:cNvPr id="12" name="CasellaDiTesto 11">
            <a:extLst>
              <a:ext uri="{FF2B5EF4-FFF2-40B4-BE49-F238E27FC236}">
                <a16:creationId xmlns:a16="http://schemas.microsoft.com/office/drawing/2014/main" id="{EEB839F1-3C49-954C-A684-B6B71ABE50E4}"/>
              </a:ext>
            </a:extLst>
          </p:cNvPr>
          <p:cNvSpPr txBox="1"/>
          <p:nvPr/>
        </p:nvSpPr>
        <p:spPr>
          <a:xfrm>
            <a:off x="710044" y="2441864"/>
            <a:ext cx="2743200" cy="1320078"/>
          </a:xfrm>
          <a:prstGeom prst="rect">
            <a:avLst/>
          </a:prstGeom>
        </p:spPr>
        <p:txBody>
          <a:bodyPr vert="horz" wrap="square" lIns="91440" tIns="45720" rIns="91440" bIns="45720" rtlCol="0" anchor="t" anchorCtr="0">
            <a:noAutofit/>
          </a:bodyPr>
          <a:lstStyle/>
          <a:p>
            <a:r>
              <a:rPr lang="it-IT" sz="2200" b="1" dirty="0">
                <a:solidFill>
                  <a:srgbClr val="21AAC0"/>
                </a:solidFill>
              </a:rPr>
              <a:t>What is the purpose </a:t>
            </a:r>
            <a:br>
              <a:rPr lang="it-IT" sz="2200" b="1" dirty="0">
                <a:solidFill>
                  <a:srgbClr val="21AAC0"/>
                </a:solidFill>
              </a:rPr>
            </a:br>
            <a:r>
              <a:rPr lang="it-IT" sz="2200" b="1" dirty="0">
                <a:solidFill>
                  <a:srgbClr val="21AAC0"/>
                </a:solidFill>
              </a:rPr>
              <a:t>of this session?</a:t>
            </a:r>
          </a:p>
        </p:txBody>
      </p:sp>
      <p:pic>
        <p:nvPicPr>
          <p:cNvPr id="10" name="Immagine 9" descr="Immagine che contiene disegnando&#10;&#10;Descrizione generata automaticamente">
            <a:extLst>
              <a:ext uri="{FF2B5EF4-FFF2-40B4-BE49-F238E27FC236}">
                <a16:creationId xmlns:a16="http://schemas.microsoft.com/office/drawing/2014/main" id="{110981F5-D4B5-7A4A-8D81-DECA46FC1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275" y="3429000"/>
            <a:ext cx="2309619" cy="2309619"/>
          </a:xfrm>
          <a:prstGeom prst="rect">
            <a:avLst/>
          </a:prstGeom>
        </p:spPr>
      </p:pic>
    </p:spTree>
    <p:extLst>
      <p:ext uri="{BB962C8B-B14F-4D97-AF65-F5344CB8AC3E}">
        <p14:creationId xmlns:p14="http://schemas.microsoft.com/office/powerpoint/2010/main" val="921196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A5578D4-0B5D-FB4C-BD40-9115C2B2A5A2}"/>
              </a:ext>
            </a:extLst>
          </p:cNvPr>
          <p:cNvSpPr>
            <a:spLocks noGrp="1"/>
          </p:cNvSpPr>
          <p:nvPr>
            <p:ph type="title"/>
          </p:nvPr>
        </p:nvSpPr>
        <p:spPr>
          <a:xfrm>
            <a:off x="682337" y="812807"/>
            <a:ext cx="10553700" cy="598775"/>
          </a:xfrm>
        </p:spPr>
        <p:txBody>
          <a:bodyPr/>
          <a:lstStyle/>
          <a:p>
            <a:r>
              <a:rPr lang="en-AU" dirty="0"/>
              <a:t>Learning Outcomes</a:t>
            </a:r>
            <a:endParaRPr lang="it-IT" dirty="0"/>
          </a:p>
        </p:txBody>
      </p:sp>
      <p:sp>
        <p:nvSpPr>
          <p:cNvPr id="10" name="CasellaDiTesto 9">
            <a:extLst>
              <a:ext uri="{FF2B5EF4-FFF2-40B4-BE49-F238E27FC236}">
                <a16:creationId xmlns:a16="http://schemas.microsoft.com/office/drawing/2014/main" id="{9BDBCB67-E24C-E943-8E7E-30D52C1BF36A}"/>
              </a:ext>
            </a:extLst>
          </p:cNvPr>
          <p:cNvSpPr txBox="1"/>
          <p:nvPr/>
        </p:nvSpPr>
        <p:spPr>
          <a:xfrm>
            <a:off x="1464422" y="2175964"/>
            <a:ext cx="3603812" cy="913596"/>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ea typeface="Calibri" panose="020F0502020204030204" pitchFamily="34" charset="0"/>
                <a:cs typeface="Calibri Light" panose="020F0302020204030204" pitchFamily="34" charset="0"/>
              </a:rPr>
              <a:t>Understand the major factors that</a:t>
            </a:r>
            <a:br>
              <a:rPr lang="en-AU" sz="2000" dirty="0">
                <a:ea typeface="Calibri" panose="020F0502020204030204" pitchFamily="34" charset="0"/>
                <a:cs typeface="Calibri Light" panose="020F0302020204030204" pitchFamily="34" charset="0"/>
              </a:rPr>
            </a:br>
            <a:r>
              <a:rPr lang="en-AU" sz="2000" dirty="0">
                <a:ea typeface="Calibri" panose="020F0502020204030204" pitchFamily="34" charset="0"/>
                <a:cs typeface="Calibri Light" panose="020F0302020204030204" pitchFamily="34" charset="0"/>
              </a:rPr>
              <a:t>facilitate the turn towards violent</a:t>
            </a:r>
            <a:br>
              <a:rPr lang="en-AU" sz="2000" dirty="0">
                <a:ea typeface="Calibri" panose="020F0502020204030204" pitchFamily="34" charset="0"/>
                <a:cs typeface="Calibri Light" panose="020F0302020204030204" pitchFamily="34" charset="0"/>
              </a:rPr>
            </a:br>
            <a:r>
              <a:rPr lang="en-AU" sz="2000" dirty="0">
                <a:ea typeface="Calibri" panose="020F0502020204030204" pitchFamily="34" charset="0"/>
                <a:cs typeface="Calibri Light" panose="020F0302020204030204" pitchFamily="34" charset="0"/>
              </a:rPr>
              <a:t>extremism by individuals.</a:t>
            </a:r>
          </a:p>
        </p:txBody>
      </p:sp>
      <p:sp>
        <p:nvSpPr>
          <p:cNvPr id="11" name="CasellaDiTesto 10">
            <a:extLst>
              <a:ext uri="{FF2B5EF4-FFF2-40B4-BE49-F238E27FC236}">
                <a16:creationId xmlns:a16="http://schemas.microsoft.com/office/drawing/2014/main" id="{9507C175-EEDC-064A-A0A1-5533532B7A7C}"/>
              </a:ext>
            </a:extLst>
          </p:cNvPr>
          <p:cNvSpPr txBox="1"/>
          <p:nvPr/>
        </p:nvSpPr>
        <p:spPr>
          <a:xfrm>
            <a:off x="1471348" y="3449781"/>
            <a:ext cx="4312909" cy="913596"/>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ea typeface="Calibri" panose="020F0502020204030204" pitchFamily="34" charset="0"/>
                <a:cs typeface="Calibri Light" panose="020F0302020204030204" pitchFamily="34" charset="0"/>
              </a:rPr>
              <a:t>Understand the drivers of violent extremism</a:t>
            </a:r>
            <a:br>
              <a:rPr lang="en-AU" sz="2000" dirty="0">
                <a:ea typeface="Calibri" panose="020F0502020204030204" pitchFamily="34" charset="0"/>
                <a:cs typeface="Calibri Light" panose="020F0302020204030204" pitchFamily="34" charset="0"/>
              </a:rPr>
            </a:br>
            <a:r>
              <a:rPr lang="en-AU" sz="2000" dirty="0">
                <a:ea typeface="Calibri" panose="020F0502020204030204" pitchFamily="34" charset="0"/>
                <a:cs typeface="Calibri Light" panose="020F0302020204030204" pitchFamily="34" charset="0"/>
              </a:rPr>
              <a:t>through the examination of case studies.</a:t>
            </a:r>
          </a:p>
        </p:txBody>
      </p:sp>
      <p:sp>
        <p:nvSpPr>
          <p:cNvPr id="13" name="CasellaDiTesto 12">
            <a:extLst>
              <a:ext uri="{FF2B5EF4-FFF2-40B4-BE49-F238E27FC236}">
                <a16:creationId xmlns:a16="http://schemas.microsoft.com/office/drawing/2014/main" id="{9D5EA0A6-AF38-0F4B-899B-0F634D2A0A17}"/>
              </a:ext>
            </a:extLst>
          </p:cNvPr>
          <p:cNvSpPr txBox="1"/>
          <p:nvPr/>
        </p:nvSpPr>
        <p:spPr>
          <a:xfrm>
            <a:off x="6896428" y="2172368"/>
            <a:ext cx="3603812" cy="598775"/>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ea typeface="Calibri" panose="020F0502020204030204" pitchFamily="34" charset="0"/>
                <a:cs typeface="Calibri Light" panose="020F0302020204030204" pitchFamily="34" charset="0"/>
              </a:rPr>
              <a:t>Apply knowledge acquired to identify</a:t>
            </a:r>
            <a:br>
              <a:rPr lang="en-AU" sz="2000" dirty="0">
                <a:ea typeface="Calibri" panose="020F0502020204030204" pitchFamily="34" charset="0"/>
                <a:cs typeface="Calibri Light" panose="020F0302020204030204" pitchFamily="34" charset="0"/>
              </a:rPr>
            </a:br>
            <a:r>
              <a:rPr lang="en-AU" sz="2000" dirty="0">
                <a:ea typeface="Calibri" panose="020F0502020204030204" pitchFamily="34" charset="0"/>
                <a:cs typeface="Calibri Light" panose="020F0302020204030204" pitchFamily="34" charset="0"/>
              </a:rPr>
              <a:t>different drivers of violent extremism. </a:t>
            </a:r>
          </a:p>
        </p:txBody>
      </p:sp>
      <p:cxnSp>
        <p:nvCxnSpPr>
          <p:cNvPr id="15" name="Connettore 1 14">
            <a:extLst>
              <a:ext uri="{FF2B5EF4-FFF2-40B4-BE49-F238E27FC236}">
                <a16:creationId xmlns:a16="http://schemas.microsoft.com/office/drawing/2014/main" id="{5B9DFDBE-B444-1F4C-BE77-4E88050F8D8A}"/>
              </a:ext>
            </a:extLst>
          </p:cNvPr>
          <p:cNvCxnSpPr>
            <a:cxnSpLocks/>
          </p:cNvCxnSpPr>
          <p:nvPr/>
        </p:nvCxnSpPr>
        <p:spPr>
          <a:xfrm>
            <a:off x="1071483" y="2314832"/>
            <a:ext cx="0" cy="16184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A5370A19-F14A-CA45-BE95-B422831AB6FC}"/>
              </a:ext>
            </a:extLst>
          </p:cNvPr>
          <p:cNvPicPr>
            <a:picLocks noChangeAspect="1"/>
          </p:cNvPicPr>
          <p:nvPr/>
        </p:nvPicPr>
        <p:blipFill>
          <a:blip r:embed="rId2"/>
          <a:stretch>
            <a:fillRect/>
          </a:stretch>
        </p:blipFill>
        <p:spPr>
          <a:xfrm>
            <a:off x="803275" y="2041395"/>
            <a:ext cx="571500" cy="571500"/>
          </a:xfrm>
          <a:prstGeom prst="rect">
            <a:avLst/>
          </a:prstGeom>
        </p:spPr>
      </p:pic>
      <p:pic>
        <p:nvPicPr>
          <p:cNvPr id="6" name="Immagine 5">
            <a:extLst>
              <a:ext uri="{FF2B5EF4-FFF2-40B4-BE49-F238E27FC236}">
                <a16:creationId xmlns:a16="http://schemas.microsoft.com/office/drawing/2014/main" id="{4996D4A6-6F1F-FD4C-AD68-BEC30CF9B836}"/>
              </a:ext>
            </a:extLst>
          </p:cNvPr>
          <p:cNvPicPr>
            <a:picLocks noChangeAspect="1"/>
          </p:cNvPicPr>
          <p:nvPr/>
        </p:nvPicPr>
        <p:blipFill>
          <a:blip r:embed="rId3"/>
          <a:stretch>
            <a:fillRect/>
          </a:stretch>
        </p:blipFill>
        <p:spPr>
          <a:xfrm>
            <a:off x="803275" y="3476513"/>
            <a:ext cx="571500" cy="571500"/>
          </a:xfrm>
          <a:prstGeom prst="rect">
            <a:avLst/>
          </a:prstGeom>
        </p:spPr>
      </p:pic>
      <p:pic>
        <p:nvPicPr>
          <p:cNvPr id="16" name="Immagine 15">
            <a:extLst>
              <a:ext uri="{FF2B5EF4-FFF2-40B4-BE49-F238E27FC236}">
                <a16:creationId xmlns:a16="http://schemas.microsoft.com/office/drawing/2014/main" id="{89BA247B-E19B-3749-959F-266F55A2CE64}"/>
              </a:ext>
            </a:extLst>
          </p:cNvPr>
          <p:cNvPicPr>
            <a:picLocks noChangeAspect="1"/>
          </p:cNvPicPr>
          <p:nvPr/>
        </p:nvPicPr>
        <p:blipFill>
          <a:blip r:embed="rId4"/>
          <a:stretch>
            <a:fillRect/>
          </a:stretch>
        </p:blipFill>
        <p:spPr>
          <a:xfrm>
            <a:off x="6174706" y="2041395"/>
            <a:ext cx="571500" cy="571500"/>
          </a:xfrm>
          <a:prstGeom prst="rect">
            <a:avLst/>
          </a:prstGeom>
        </p:spPr>
      </p:pic>
    </p:spTree>
    <p:extLst>
      <p:ext uri="{BB962C8B-B14F-4D97-AF65-F5344CB8AC3E}">
        <p14:creationId xmlns:p14="http://schemas.microsoft.com/office/powerpoint/2010/main" val="1201679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2318554"/>
              </p:ext>
            </p:extLst>
          </p:nvPr>
        </p:nvGraphicFramePr>
        <p:xfrm>
          <a:off x="803275" y="845270"/>
          <a:ext cx="10550524" cy="4992920"/>
        </p:xfrm>
        <a:graphic>
          <a:graphicData uri="http://schemas.openxmlformats.org/drawingml/2006/table">
            <a:tbl>
              <a:tblPr firstRow="1" firstCol="1">
                <a:tableStyleId>{F2DE63D5-997A-4646-A377-4702673A728D}</a:tableStyleId>
              </a:tblPr>
              <a:tblGrid>
                <a:gridCol w="1319823">
                  <a:extLst>
                    <a:ext uri="{9D8B030D-6E8A-4147-A177-3AD203B41FA5}">
                      <a16:colId xmlns:a16="http://schemas.microsoft.com/office/drawing/2014/main" val="2705966297"/>
                    </a:ext>
                  </a:extLst>
                </a:gridCol>
                <a:gridCol w="6941134">
                  <a:extLst>
                    <a:ext uri="{9D8B030D-6E8A-4147-A177-3AD203B41FA5}">
                      <a16:colId xmlns:a16="http://schemas.microsoft.com/office/drawing/2014/main" val="1418421573"/>
                    </a:ext>
                  </a:extLst>
                </a:gridCol>
                <a:gridCol w="2289567">
                  <a:extLst>
                    <a:ext uri="{9D8B030D-6E8A-4147-A177-3AD203B41FA5}">
                      <a16:colId xmlns:a16="http://schemas.microsoft.com/office/drawing/2014/main" val="1719588549"/>
                    </a:ext>
                  </a:extLst>
                </a:gridCol>
              </a:tblGrid>
              <a:tr h="540787">
                <a:tc>
                  <a:txBody>
                    <a:bodyPr/>
                    <a:lstStyle/>
                    <a:p>
                      <a:pPr algn="ctr">
                        <a:spcAft>
                          <a:spcPts val="600"/>
                        </a:spcAft>
                      </a:pPr>
                      <a:r>
                        <a:rPr lang="en-AU" sz="1800" dirty="0">
                          <a:effectLst/>
                        </a:rPr>
                        <a:t>Time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T w="12700" cap="flat" cmpd="sng" algn="ctr">
                      <a:solidFill>
                        <a:srgbClr val="21AAC0"/>
                      </a:solidFill>
                      <a:prstDash val="solid"/>
                      <a:round/>
                      <a:headEnd type="none" w="med" len="med"/>
                      <a:tailEnd type="none" w="med" len="med"/>
                    </a:lnT>
                    <a:solidFill>
                      <a:srgbClr val="21AAC0"/>
                    </a:solidFill>
                  </a:tcPr>
                </a:tc>
                <a:tc>
                  <a:txBody>
                    <a:bodyPr/>
                    <a:lstStyle/>
                    <a:p>
                      <a:pPr algn="ctr">
                        <a:spcAft>
                          <a:spcPts val="600"/>
                        </a:spcAft>
                      </a:pPr>
                      <a:r>
                        <a:rPr lang="en-AU" sz="1800" dirty="0">
                          <a:effectLst/>
                        </a:rPr>
                        <a:t>Day Two</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T w="12700" cap="flat" cmpd="sng" algn="ctr">
                      <a:solidFill>
                        <a:srgbClr val="21AAC0"/>
                      </a:solidFill>
                      <a:prstDash val="solid"/>
                      <a:round/>
                      <a:headEnd type="none" w="med" len="med"/>
                      <a:tailEnd type="none" w="med" len="med"/>
                    </a:lnT>
                    <a:solidFill>
                      <a:srgbClr val="21AAC0"/>
                    </a:solidFill>
                  </a:tcPr>
                </a:tc>
                <a:tc>
                  <a:txBody>
                    <a:bodyPr/>
                    <a:lstStyle/>
                    <a:p>
                      <a:pPr algn="ctr">
                        <a:spcAft>
                          <a:spcPts val="600"/>
                        </a:spcAft>
                      </a:pPr>
                      <a:r>
                        <a:rPr lang="en-AU" sz="1800" dirty="0">
                          <a:effectLst/>
                        </a:rPr>
                        <a:t>Mode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extLst>
                  <a:ext uri="{0D108BD9-81ED-4DB2-BD59-A6C34878D82A}">
                    <a16:rowId xmlns:a16="http://schemas.microsoft.com/office/drawing/2014/main" val="153263976"/>
                  </a:ext>
                </a:extLst>
              </a:tr>
              <a:tr h="386874">
                <a:tc>
                  <a:txBody>
                    <a:bodyPr/>
                    <a:lstStyle/>
                    <a:p>
                      <a:pPr algn="ctr">
                        <a:spcAft>
                          <a:spcPts val="600"/>
                        </a:spcAft>
                      </a:pPr>
                      <a:r>
                        <a:rPr lang="en-AU" sz="1400" dirty="0">
                          <a:effectLst/>
                        </a:rPr>
                        <a:t>09:00 – 09:30</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0" kern="1200" baseline="0" dirty="0">
                          <a:solidFill>
                            <a:schemeClr val="dk1"/>
                          </a:solidFill>
                          <a:effectLst/>
                          <a:latin typeface="+mn-lt"/>
                          <a:ea typeface="+mn-ea"/>
                          <a:cs typeface="+mn-cs"/>
                        </a:rPr>
                        <a:t>Recap of previous day</a:t>
                      </a:r>
                    </a:p>
                  </a:txBody>
                  <a:tcPr marL="55946" marR="55946" marT="0" marB="0" anchor="ctr"/>
                </a:tc>
                <a:tc>
                  <a:txBody>
                    <a:bodyPr/>
                    <a:lstStyle/>
                    <a:p>
                      <a:pPr marL="0" algn="l" defTabSz="914400" rtl="0" eaLnBrk="1" latinLnBrk="0" hangingPunct="1">
                        <a:spcAft>
                          <a:spcPts val="600"/>
                        </a:spcAft>
                      </a:pPr>
                      <a:endParaRPr lang="en-AU" sz="1400" b="0" kern="1200" dirty="0">
                        <a:solidFill>
                          <a:schemeClr val="dk1"/>
                        </a:solidFill>
                        <a:effectLst/>
                        <a:latin typeface="+mn-lt"/>
                        <a:ea typeface="+mn-ea"/>
                        <a:cs typeface="+mn-cs"/>
                      </a:endParaRP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3122310545"/>
                  </a:ext>
                </a:extLst>
              </a:tr>
              <a:tr h="369569">
                <a:tc>
                  <a:txBody>
                    <a:bodyPr/>
                    <a:lstStyle/>
                    <a:p>
                      <a:pPr algn="ctr">
                        <a:spcAft>
                          <a:spcPts val="600"/>
                        </a:spcAft>
                      </a:pPr>
                      <a:r>
                        <a:rPr lang="en-AU" sz="1400" dirty="0">
                          <a:effectLst/>
                        </a:rPr>
                        <a:t>09:30 – 10:15</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r>
                        <a:rPr lang="en-AU" sz="1400" b="0" dirty="0">
                          <a:effectLst/>
                          <a:latin typeface="+mn-lt"/>
                        </a:rPr>
                        <a:t>Session 4 – Prevention</a:t>
                      </a:r>
                      <a:r>
                        <a:rPr lang="en-AU" sz="1400" b="0" baseline="0" dirty="0">
                          <a:effectLst/>
                          <a:latin typeface="+mn-lt"/>
                        </a:rPr>
                        <a:t> (Women as Peacemakers)</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tc>
                <a:tc>
                  <a:txBody>
                    <a:bodyPr/>
                    <a:lstStyle/>
                    <a:p>
                      <a:pPr algn="l">
                        <a:spcAft>
                          <a:spcPts val="600"/>
                        </a:spcAft>
                      </a:pPr>
                      <a:r>
                        <a:rPr lang="en-AU" sz="1400" b="0" dirty="0">
                          <a:effectLst/>
                          <a:latin typeface="+mn-lt"/>
                        </a:rPr>
                        <a:t>Slides</a:t>
                      </a: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3966806169"/>
                  </a:ext>
                </a:extLst>
              </a:tr>
              <a:tr h="369569">
                <a:tc>
                  <a:txBody>
                    <a:bodyPr/>
                    <a:lstStyle/>
                    <a:p>
                      <a:pPr algn="ctr">
                        <a:spcAft>
                          <a:spcPts val="600"/>
                        </a:spcAft>
                      </a:pPr>
                      <a:r>
                        <a:rPr lang="en-AU" sz="1400" dirty="0">
                          <a:effectLst/>
                        </a:rPr>
                        <a:t>10:15 – 10:30 </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solidFill>
                      <a:srgbClr val="21AAC0">
                        <a:alpha val="30000"/>
                      </a:srgbClr>
                    </a:solidFill>
                  </a:tcPr>
                </a:tc>
                <a:tc gridSpan="2">
                  <a:txBody>
                    <a:bodyPr/>
                    <a:lstStyle/>
                    <a:p>
                      <a:pPr marL="0" algn="l" defTabSz="914400" rtl="0" eaLnBrk="1" latinLnBrk="0" hangingPunct="1">
                        <a:spcAft>
                          <a:spcPts val="600"/>
                        </a:spcAft>
                      </a:pPr>
                      <a:r>
                        <a:rPr lang="en-AU" sz="1400" b="1" kern="1200" dirty="0">
                          <a:solidFill>
                            <a:schemeClr val="dk1"/>
                          </a:solidFill>
                          <a:effectLst/>
                          <a:latin typeface="+mn-lt"/>
                          <a:ea typeface="+mn-ea"/>
                          <a:cs typeface="+mn-cs"/>
                        </a:rPr>
                        <a:t>Morning Tea</a:t>
                      </a:r>
                    </a:p>
                  </a:txBody>
                  <a:tcPr marL="55946" marR="55946" marT="0" marB="0" anchor="ctr">
                    <a:lnR w="12700" cap="flat" cmpd="sng" algn="ctr">
                      <a:solidFill>
                        <a:srgbClr val="21AAC0"/>
                      </a:solidFill>
                      <a:prstDash val="solid"/>
                      <a:round/>
                      <a:headEnd type="none" w="med" len="med"/>
                      <a:tailEnd type="none" w="med" len="med"/>
                    </a:lnR>
                    <a:solidFill>
                      <a:srgbClr val="21AAC0">
                        <a:alpha val="30000"/>
                      </a:srgbClr>
                    </a:solidFill>
                  </a:tcPr>
                </a:tc>
                <a:tc hMerge="1">
                  <a:txBody>
                    <a:bodyPr/>
                    <a:lstStyle/>
                    <a:p>
                      <a:endParaRPr lang="en-AU"/>
                    </a:p>
                  </a:txBody>
                  <a:tcPr/>
                </a:tc>
                <a:extLst>
                  <a:ext uri="{0D108BD9-81ED-4DB2-BD59-A6C34878D82A}">
                    <a16:rowId xmlns:a16="http://schemas.microsoft.com/office/drawing/2014/main" val="2452906348"/>
                  </a:ext>
                </a:extLst>
              </a:tr>
              <a:tr h="369569">
                <a:tc>
                  <a:txBody>
                    <a:bodyPr/>
                    <a:lstStyle/>
                    <a:p>
                      <a:pPr algn="ctr">
                        <a:spcAft>
                          <a:spcPts val="600"/>
                        </a:spcAft>
                      </a:pPr>
                      <a:r>
                        <a:rPr lang="en-AU" sz="1400" dirty="0">
                          <a:effectLst/>
                        </a:rPr>
                        <a:t>10:30 – 11:30</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r>
                        <a:rPr lang="en-AU" sz="1400" b="0" dirty="0">
                          <a:effectLst/>
                          <a:latin typeface="+mn-lt"/>
                        </a:rPr>
                        <a:t>Session</a:t>
                      </a:r>
                      <a:r>
                        <a:rPr lang="en-AU" sz="1400" b="0" baseline="0" dirty="0">
                          <a:effectLst/>
                          <a:latin typeface="+mn-lt"/>
                        </a:rPr>
                        <a:t> 4</a:t>
                      </a:r>
                      <a:r>
                        <a:rPr lang="en-AU" sz="1400" b="0" dirty="0">
                          <a:effectLst/>
                          <a:latin typeface="+mn-lt"/>
                        </a:rPr>
                        <a:t>– Group Exercises</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tc>
                <a:tc>
                  <a:txBody>
                    <a:bodyPr/>
                    <a:lstStyle/>
                    <a:p>
                      <a:pPr algn="l">
                        <a:spcAft>
                          <a:spcPts val="600"/>
                        </a:spcAft>
                      </a:pPr>
                      <a:r>
                        <a:rPr lang="en-AU" sz="1400" b="0" dirty="0">
                          <a:effectLst/>
                          <a:latin typeface="+mn-lt"/>
                        </a:rPr>
                        <a:t>Group Discussion/Activities</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4115359774"/>
                  </a:ext>
                </a:extLst>
              </a:tr>
              <a:tr h="369569">
                <a:tc>
                  <a:txBody>
                    <a:bodyPr/>
                    <a:lstStyle/>
                    <a:p>
                      <a:pPr algn="ctr">
                        <a:spcAft>
                          <a:spcPts val="600"/>
                        </a:spcAft>
                      </a:pPr>
                      <a:r>
                        <a:rPr lang="en-AU" sz="1400" dirty="0">
                          <a:effectLst/>
                        </a:rPr>
                        <a:t>11:30– 11:45</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r>
                        <a:rPr lang="en-AU" sz="1400" b="0" dirty="0">
                          <a:effectLst/>
                          <a:latin typeface="+mn-lt"/>
                        </a:rPr>
                        <a:t>Session</a:t>
                      </a:r>
                      <a:r>
                        <a:rPr lang="en-AU" sz="1400" b="0" baseline="0" dirty="0">
                          <a:effectLst/>
                          <a:latin typeface="+mn-lt"/>
                        </a:rPr>
                        <a:t> 4 - Wrap Up</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tc>
                <a:tc>
                  <a:txBody>
                    <a:bodyPr/>
                    <a:lstStyle/>
                    <a:p>
                      <a:pPr algn="l">
                        <a:spcAft>
                          <a:spcPts val="600"/>
                        </a:spcAft>
                      </a:pPr>
                      <a:r>
                        <a:rPr lang="en-AU" sz="1400" b="0" dirty="0">
                          <a:effectLst/>
                          <a:latin typeface="+mn-lt"/>
                          <a:ea typeface="Calibri" panose="020F0502020204030204" pitchFamily="34" charset="0"/>
                          <a:cs typeface="Times New Roman" panose="02020603050405020304" pitchFamily="18" charset="0"/>
                        </a:rPr>
                        <a:t>Discussion</a:t>
                      </a: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673447409"/>
                  </a:ext>
                </a:extLst>
              </a:tr>
              <a:tr h="369569">
                <a:tc>
                  <a:txBody>
                    <a:bodyPr/>
                    <a:lstStyle/>
                    <a:p>
                      <a:pPr algn="ctr">
                        <a:spcAft>
                          <a:spcPts val="600"/>
                        </a:spcAft>
                      </a:pPr>
                      <a:r>
                        <a:rPr lang="en-AU" sz="1400" dirty="0">
                          <a:effectLst/>
                        </a:rPr>
                        <a:t>11:45 – 12:30 </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0" dirty="0">
                          <a:effectLst/>
                          <a:latin typeface="+mn-lt"/>
                        </a:rPr>
                        <a:t>Session</a:t>
                      </a:r>
                      <a:r>
                        <a:rPr lang="en-AU" sz="1400" b="0" baseline="0" dirty="0">
                          <a:effectLst/>
                          <a:latin typeface="+mn-lt"/>
                        </a:rPr>
                        <a:t> 5 – Reintegration (Gendering Peace)</a:t>
                      </a:r>
                    </a:p>
                  </a:txBody>
                  <a:tcPr marL="55946" marR="55946" marT="0" marB="0" anchor="ctr"/>
                </a:tc>
                <a:tc>
                  <a:txBody>
                    <a:bodyPr/>
                    <a:lstStyle/>
                    <a:p>
                      <a:r>
                        <a:rPr lang="en-AU" sz="1400" b="0" dirty="0">
                          <a:effectLst/>
                          <a:latin typeface="+mn-lt"/>
                          <a:ea typeface="Calibri" panose="020F0502020204030204" pitchFamily="34" charset="0"/>
                          <a:cs typeface="Times New Roman" panose="02020603050405020304" pitchFamily="18" charset="0"/>
                        </a:rPr>
                        <a:t>Slides</a:t>
                      </a:r>
                      <a:endParaRPr lang="en-AU" sz="1400" b="0" dirty="0">
                        <a:latin typeface="+mn-lt"/>
                      </a:endParaRP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2085987207"/>
                  </a:ext>
                </a:extLst>
              </a:tr>
              <a:tr h="369569">
                <a:tc>
                  <a:txBody>
                    <a:bodyPr/>
                    <a:lstStyle/>
                    <a:p>
                      <a:pPr algn="ctr">
                        <a:spcAft>
                          <a:spcPts val="600"/>
                        </a:spcAft>
                      </a:pPr>
                      <a:r>
                        <a:rPr lang="en-AU" sz="1400" dirty="0">
                          <a:effectLst/>
                        </a:rPr>
                        <a:t>12:30 – 13:30</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solidFill>
                      <a:srgbClr val="21AAC0">
                        <a:alpha val="30000"/>
                      </a:srgbClr>
                    </a:solidFill>
                  </a:tcPr>
                </a:tc>
                <a:tc gridSpan="2">
                  <a:txBody>
                    <a:bodyPr/>
                    <a:lstStyle/>
                    <a:p>
                      <a:pPr algn="l">
                        <a:spcAft>
                          <a:spcPts val="600"/>
                        </a:spcAft>
                      </a:pPr>
                      <a:r>
                        <a:rPr lang="en-AU" sz="1400" b="1" dirty="0">
                          <a:effectLst/>
                          <a:latin typeface="+mn-lt"/>
                          <a:ea typeface="Calibri" panose="020F0502020204030204" pitchFamily="34" charset="0"/>
                          <a:cs typeface="Times New Roman" panose="02020603050405020304" pitchFamily="18" charset="0"/>
                        </a:rPr>
                        <a:t>Lunch</a:t>
                      </a:r>
                    </a:p>
                  </a:txBody>
                  <a:tcPr marL="55946" marR="55946" marT="0" marB="0" anchor="ctr">
                    <a:lnR w="12700" cap="flat" cmpd="sng" algn="ctr">
                      <a:solidFill>
                        <a:srgbClr val="21AAC0"/>
                      </a:solidFill>
                      <a:prstDash val="solid"/>
                      <a:round/>
                      <a:headEnd type="none" w="med" len="med"/>
                      <a:tailEnd type="none" w="med" len="med"/>
                    </a:lnR>
                    <a:solidFill>
                      <a:srgbClr val="21AAC0">
                        <a:alpha val="30000"/>
                      </a:srgbClr>
                    </a:solidFill>
                  </a:tcPr>
                </a:tc>
                <a:tc hMerge="1">
                  <a:txBody>
                    <a:bodyPr/>
                    <a:lstStyle/>
                    <a:p>
                      <a:pPr algn="l">
                        <a:spcAft>
                          <a:spcPts val="600"/>
                        </a:spcAft>
                      </a:pPr>
                      <a:endParaRPr lang="en-A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tc>
                <a:extLst>
                  <a:ext uri="{0D108BD9-81ED-4DB2-BD59-A6C34878D82A}">
                    <a16:rowId xmlns:a16="http://schemas.microsoft.com/office/drawing/2014/main" val="592045199"/>
                  </a:ext>
                </a:extLst>
              </a:tr>
              <a:tr h="369569">
                <a:tc>
                  <a:txBody>
                    <a:bodyPr/>
                    <a:lstStyle/>
                    <a:p>
                      <a:pPr algn="ctr">
                        <a:spcAft>
                          <a:spcPts val="600"/>
                        </a:spcAft>
                      </a:pPr>
                      <a:r>
                        <a:rPr lang="en-AU" sz="1400" dirty="0">
                          <a:effectLst/>
                        </a:rPr>
                        <a:t>13:30 – 14:30</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r>
                        <a:rPr lang="en-AU" sz="1400" b="0" dirty="0">
                          <a:effectLst/>
                          <a:latin typeface="+mn-lt"/>
                          <a:ea typeface="Calibri" panose="020F0502020204030204" pitchFamily="34" charset="0"/>
                          <a:cs typeface="Times New Roman" panose="02020603050405020304" pitchFamily="18" charset="0"/>
                        </a:rPr>
                        <a:t>Session</a:t>
                      </a:r>
                      <a:r>
                        <a:rPr lang="en-AU" sz="1400" b="0" baseline="0" dirty="0">
                          <a:effectLst/>
                          <a:latin typeface="+mn-lt"/>
                          <a:ea typeface="Calibri" panose="020F0502020204030204" pitchFamily="34" charset="0"/>
                          <a:cs typeface="Times New Roman" panose="02020603050405020304" pitchFamily="18" charset="0"/>
                        </a:rPr>
                        <a:t> 5 – Group Exercises</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effectLst/>
                          <a:latin typeface="+mn-lt"/>
                        </a:rPr>
                        <a:t>Group Discussion/Activities</a:t>
                      </a:r>
                      <a:endParaRPr lang="en-AU" b="0" dirty="0">
                        <a:latin typeface="+mn-lt"/>
                      </a:endParaRP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980107668"/>
                  </a:ext>
                </a:extLst>
              </a:tr>
              <a:tr h="369569">
                <a:tc>
                  <a:txBody>
                    <a:bodyPr/>
                    <a:lstStyle/>
                    <a:p>
                      <a:pPr algn="ctr">
                        <a:spcAft>
                          <a:spcPts val="600"/>
                        </a:spcAft>
                      </a:pPr>
                      <a:r>
                        <a:rPr lang="en-AU" sz="1400" dirty="0">
                          <a:effectLst/>
                        </a:rPr>
                        <a:t>14:30 – 14:45</a:t>
                      </a: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r>
                        <a:rPr lang="en-AU" sz="1400" b="0" dirty="0">
                          <a:effectLst/>
                          <a:latin typeface="+mn-lt"/>
                        </a:rPr>
                        <a:t>Session</a:t>
                      </a:r>
                      <a:r>
                        <a:rPr lang="en-AU" sz="1400" b="0" baseline="0" dirty="0">
                          <a:effectLst/>
                          <a:latin typeface="+mn-lt"/>
                        </a:rPr>
                        <a:t> 5 - Wrap Up</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tc>
                <a:tc>
                  <a:txBody>
                    <a:bodyPr/>
                    <a:lstStyle/>
                    <a:p>
                      <a:pPr algn="l">
                        <a:spcAft>
                          <a:spcPts val="600"/>
                        </a:spcAft>
                      </a:pPr>
                      <a:r>
                        <a:rPr lang="en-AU" sz="1400" b="0" dirty="0">
                          <a:effectLst/>
                          <a:latin typeface="+mn-lt"/>
                          <a:ea typeface="Calibri" panose="020F0502020204030204" pitchFamily="34" charset="0"/>
                          <a:cs typeface="Times New Roman" panose="02020603050405020304" pitchFamily="18" charset="0"/>
                        </a:rPr>
                        <a:t>Discussion</a:t>
                      </a: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3295756109"/>
                  </a:ext>
                </a:extLst>
              </a:tr>
              <a:tr h="369569">
                <a:tc>
                  <a:txBody>
                    <a:bodyPr/>
                    <a:lstStyle/>
                    <a:p>
                      <a:pPr algn="ctr">
                        <a:spcAft>
                          <a:spcPts val="600"/>
                        </a:spcAft>
                      </a:pPr>
                      <a:r>
                        <a:rPr lang="en-AU" sz="1400" dirty="0">
                          <a:effectLst/>
                        </a:rPr>
                        <a:t>14:45 – 15:00</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solidFill>
                      <a:srgbClr val="21AAC0">
                        <a:alpha val="30000"/>
                      </a:srgbClr>
                    </a:solidFill>
                  </a:tcPr>
                </a:tc>
                <a:tc gridSpan="2">
                  <a:txBody>
                    <a:bodyPr/>
                    <a:lstStyle/>
                    <a:p>
                      <a:pPr algn="l">
                        <a:spcAft>
                          <a:spcPts val="600"/>
                        </a:spcAft>
                      </a:pPr>
                      <a:r>
                        <a:rPr lang="en-AU" sz="1400" b="1" dirty="0">
                          <a:effectLst/>
                          <a:latin typeface="+mn-lt"/>
                        </a:rPr>
                        <a:t>Afternoon tea</a:t>
                      </a:r>
                      <a:endParaRPr lang="en-AU" sz="1400" b="1" dirty="0">
                        <a:effectLst/>
                        <a:latin typeface="+mn-lt"/>
                        <a:ea typeface="Calibri" panose="020F0502020204030204" pitchFamily="34" charset="0"/>
                        <a:cs typeface="Times New Roman" panose="02020603050405020304" pitchFamily="18" charset="0"/>
                      </a:endParaRPr>
                    </a:p>
                  </a:txBody>
                  <a:tcPr marL="55946" marR="55946" marT="0" marB="0" anchor="ctr">
                    <a:lnR w="12700" cap="flat" cmpd="sng" algn="ctr">
                      <a:solidFill>
                        <a:srgbClr val="21AAC0"/>
                      </a:solidFill>
                      <a:prstDash val="solid"/>
                      <a:round/>
                      <a:headEnd type="none" w="med" len="med"/>
                      <a:tailEnd type="none" w="med" len="med"/>
                    </a:lnR>
                    <a:solidFill>
                      <a:srgbClr val="21AAC0">
                        <a:alpha val="30000"/>
                      </a:srgbClr>
                    </a:solidFill>
                  </a:tcPr>
                </a:tc>
                <a:tc hMerge="1">
                  <a:txBody>
                    <a:bodyPr/>
                    <a:lstStyle/>
                    <a:p>
                      <a:pPr algn="l">
                        <a:spcAft>
                          <a:spcPts val="600"/>
                        </a:spcAft>
                      </a:pPr>
                      <a:endParaRPr lang="en-A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tc>
                <a:extLst>
                  <a:ext uri="{0D108BD9-81ED-4DB2-BD59-A6C34878D82A}">
                    <a16:rowId xmlns:a16="http://schemas.microsoft.com/office/drawing/2014/main" val="3354779113"/>
                  </a:ext>
                </a:extLst>
              </a:tr>
              <a:tr h="369569">
                <a:tc>
                  <a:txBody>
                    <a:bodyPr/>
                    <a:lstStyle/>
                    <a:p>
                      <a:pPr algn="ctr">
                        <a:spcAft>
                          <a:spcPts val="6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15:00 – 16:00</a:t>
                      </a: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r>
                        <a:rPr lang="en-AU" sz="1400" b="0" dirty="0">
                          <a:effectLst/>
                          <a:latin typeface="+mn-lt"/>
                          <a:ea typeface="Calibri" panose="020F0502020204030204" pitchFamily="34" charset="0"/>
                          <a:cs typeface="Times New Roman" panose="02020603050405020304" pitchFamily="18" charset="0"/>
                        </a:rPr>
                        <a:t>Session</a:t>
                      </a:r>
                      <a:r>
                        <a:rPr lang="en-AU" sz="1400" b="0" baseline="0" dirty="0">
                          <a:effectLst/>
                          <a:latin typeface="+mn-lt"/>
                          <a:ea typeface="Calibri" panose="020F0502020204030204" pitchFamily="34" charset="0"/>
                          <a:cs typeface="Times New Roman" panose="02020603050405020304" pitchFamily="18" charset="0"/>
                        </a:rPr>
                        <a:t> 6 – Bridging Gender and PVE in Practice - What can I do? </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tc>
                <a:tc>
                  <a:txBody>
                    <a:bodyPr/>
                    <a:lstStyle/>
                    <a:p>
                      <a:pPr algn="l">
                        <a:spcAft>
                          <a:spcPts val="600"/>
                        </a:spcAft>
                      </a:pPr>
                      <a:r>
                        <a:rPr lang="en-AU" sz="1400" b="0" dirty="0">
                          <a:effectLst/>
                          <a:latin typeface="+mn-lt"/>
                          <a:ea typeface="Calibri" panose="020F0502020204030204" pitchFamily="34" charset="0"/>
                          <a:cs typeface="Times New Roman" panose="02020603050405020304" pitchFamily="18" charset="0"/>
                        </a:rPr>
                        <a:t>Discussion</a:t>
                      </a:r>
                    </a:p>
                  </a:txBody>
                  <a:tcPr marL="55946" marR="55946" marT="0" marB="0" anchor="ctr">
                    <a:lnR w="12700" cap="flat" cmpd="sng" algn="ctr">
                      <a:solidFill>
                        <a:srgbClr val="21AAC0"/>
                      </a:solidFill>
                      <a:prstDash val="solid"/>
                      <a:round/>
                      <a:headEnd type="none" w="med" len="med"/>
                      <a:tailEnd type="none" w="med" len="med"/>
                    </a:lnR>
                  </a:tcPr>
                </a:tc>
                <a:extLst>
                  <a:ext uri="{0D108BD9-81ED-4DB2-BD59-A6C34878D82A}">
                    <a16:rowId xmlns:a16="http://schemas.microsoft.com/office/drawing/2014/main" val="3770005959"/>
                  </a:ext>
                </a:extLst>
              </a:tr>
              <a:tr h="369569">
                <a:tc>
                  <a:txBody>
                    <a:bodyPr/>
                    <a:lstStyle/>
                    <a:p>
                      <a:pPr algn="ctr">
                        <a:spcAft>
                          <a:spcPts val="6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16:00 – 16:30</a:t>
                      </a:r>
                    </a:p>
                  </a:txBody>
                  <a:tcPr marL="55946" marR="55946" marT="0" marB="0" anchor="ctr">
                    <a:lnL w="12700" cap="flat" cmpd="sng" algn="ctr">
                      <a:solidFill>
                        <a:srgbClr val="21AAC0"/>
                      </a:solidFill>
                      <a:prstDash val="solid"/>
                      <a:round/>
                      <a:headEnd type="none" w="med" len="med"/>
                      <a:tailEnd type="none" w="med" len="med"/>
                    </a:lnL>
                    <a:lnB w="12700" cap="flat" cmpd="sng" algn="ctr">
                      <a:solidFill>
                        <a:srgbClr val="21AAC0"/>
                      </a:solidFill>
                      <a:prstDash val="solid"/>
                      <a:round/>
                      <a:headEnd type="none" w="med" len="med"/>
                      <a:tailEnd type="none" w="med" len="med"/>
                    </a:lnB>
                  </a:tcPr>
                </a:tc>
                <a:tc>
                  <a:txBody>
                    <a:bodyPr/>
                    <a:lstStyle/>
                    <a:p>
                      <a:pPr algn="l">
                        <a:spcAft>
                          <a:spcPts val="600"/>
                        </a:spcAft>
                      </a:pPr>
                      <a:r>
                        <a:rPr lang="en-AU" sz="1400" b="0" dirty="0">
                          <a:effectLst/>
                          <a:latin typeface="+mn-lt"/>
                          <a:ea typeface="Calibri" panose="020F0502020204030204" pitchFamily="34" charset="0"/>
                          <a:cs typeface="Times New Roman" panose="02020603050405020304" pitchFamily="18" charset="0"/>
                        </a:rPr>
                        <a:t>Where</a:t>
                      </a:r>
                      <a:r>
                        <a:rPr lang="en-AU" sz="1400" b="0" baseline="0" dirty="0">
                          <a:effectLst/>
                          <a:latin typeface="+mn-lt"/>
                          <a:ea typeface="Calibri" panose="020F0502020204030204" pitchFamily="34" charset="0"/>
                          <a:cs typeface="Times New Roman" panose="02020603050405020304" pitchFamily="18" charset="0"/>
                        </a:rPr>
                        <a:t> to from here – resources, support services</a:t>
                      </a: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lnB w="12700" cap="flat" cmpd="sng" algn="ctr">
                      <a:solidFill>
                        <a:srgbClr val="21AA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b="0" dirty="0">
                        <a:effectLst/>
                        <a:latin typeface="+mn-lt"/>
                        <a:ea typeface="Calibri" panose="020F0502020204030204" pitchFamily="34" charset="0"/>
                        <a:cs typeface="Times New Roman" panose="02020603050405020304" pitchFamily="18" charset="0"/>
                      </a:endParaRPr>
                    </a:p>
                  </a:txBody>
                  <a:tcPr marL="55946" marR="55946" marT="0" marB="0" anchor="ctr">
                    <a:lnR w="12700" cap="flat" cmpd="sng" algn="ctr">
                      <a:solidFill>
                        <a:srgbClr val="21AAC0"/>
                      </a:solidFill>
                      <a:prstDash val="solid"/>
                      <a:round/>
                      <a:headEnd type="none" w="med" len="med"/>
                      <a:tailEnd type="none" w="med" len="med"/>
                    </a:lnR>
                    <a:lnB w="12700" cap="flat" cmpd="sng" algn="ctr">
                      <a:solidFill>
                        <a:srgbClr val="21AAC0"/>
                      </a:solidFill>
                      <a:prstDash val="solid"/>
                      <a:round/>
                      <a:headEnd type="none" w="med" len="med"/>
                      <a:tailEnd type="none" w="med" len="med"/>
                    </a:lnB>
                  </a:tcPr>
                </a:tc>
                <a:extLst>
                  <a:ext uri="{0D108BD9-81ED-4DB2-BD59-A6C34878D82A}">
                    <a16:rowId xmlns:a16="http://schemas.microsoft.com/office/drawing/2014/main" val="4184429031"/>
                  </a:ext>
                </a:extLst>
              </a:tr>
            </a:tbl>
          </a:graphicData>
        </a:graphic>
      </p:graphicFrame>
      <p:pic>
        <p:nvPicPr>
          <p:cNvPr id="3" name="Immagine 2">
            <a:extLst>
              <a:ext uri="{FF2B5EF4-FFF2-40B4-BE49-F238E27FC236}">
                <a16:creationId xmlns:a16="http://schemas.microsoft.com/office/drawing/2014/main" id="{CE723041-4069-6645-B434-F461C8DB4FC9}"/>
              </a:ext>
            </a:extLst>
          </p:cNvPr>
          <p:cNvPicPr>
            <a:picLocks noChangeAspect="1"/>
          </p:cNvPicPr>
          <p:nvPr/>
        </p:nvPicPr>
        <p:blipFill>
          <a:blip r:embed="rId2"/>
          <a:stretch>
            <a:fillRect/>
          </a:stretch>
        </p:blipFill>
        <p:spPr>
          <a:xfrm>
            <a:off x="10270313" y="6359560"/>
            <a:ext cx="1070785" cy="303052"/>
          </a:xfrm>
          <a:prstGeom prst="rect">
            <a:avLst/>
          </a:prstGeom>
        </p:spPr>
      </p:pic>
    </p:spTree>
    <p:extLst>
      <p:ext uri="{BB962C8B-B14F-4D97-AF65-F5344CB8AC3E}">
        <p14:creationId xmlns:p14="http://schemas.microsoft.com/office/powerpoint/2010/main" val="2778387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15829AD-F472-A944-BEFE-DC5344F487E2}"/>
              </a:ext>
            </a:extLst>
          </p:cNvPr>
          <p:cNvSpPr/>
          <p:nvPr/>
        </p:nvSpPr>
        <p:spPr>
          <a:xfrm>
            <a:off x="397653" y="2384425"/>
            <a:ext cx="11359371" cy="3848594"/>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5409" y="812807"/>
            <a:ext cx="10553700" cy="805681"/>
          </a:xfrm>
        </p:spPr>
        <p:txBody>
          <a:bodyPr/>
          <a:lstStyle/>
          <a:p>
            <a:r>
              <a:rPr lang="en-AU" dirty="0"/>
              <a:t>How can we understand</a:t>
            </a:r>
            <a:br>
              <a:rPr lang="en-AU" dirty="0"/>
            </a:br>
            <a:r>
              <a:rPr lang="en-AU" dirty="0"/>
              <a:t>extremist behaviour?</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5" y="2494234"/>
            <a:ext cx="10550524" cy="1355390"/>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latin typeface="+mn-lt"/>
                <a:ea typeface="Calibri" panose="020F0502020204030204" pitchFamily="34" charset="0"/>
                <a:cs typeface="Calibri Light" panose="020F0302020204030204" pitchFamily="34" charset="0"/>
              </a:rPr>
              <a:t>Extremism</a:t>
            </a:r>
            <a:r>
              <a:rPr lang="en-AU" sz="2000" dirty="0">
                <a:latin typeface="+mn-lt"/>
                <a:ea typeface="Calibri" panose="020F0502020204030204" pitchFamily="34" charset="0"/>
                <a:cs typeface="Calibri Light" panose="020F0302020204030204" pitchFamily="34" charset="0"/>
              </a:rPr>
              <a:t> is a </a:t>
            </a:r>
            <a:r>
              <a:rPr lang="en-AU" sz="2000" b="1" dirty="0">
                <a:latin typeface="+mn-lt"/>
                <a:ea typeface="Calibri" panose="020F0502020204030204" pitchFamily="34" charset="0"/>
                <a:cs typeface="Calibri Light" panose="020F0302020204030204" pitchFamily="34" charset="0"/>
              </a:rPr>
              <a:t>process</a:t>
            </a:r>
            <a:r>
              <a:rPr lang="en-AU" sz="2000" dirty="0">
                <a:latin typeface="+mn-lt"/>
                <a:ea typeface="Calibri" panose="020F0502020204030204" pitchFamily="34" charset="0"/>
                <a:cs typeface="Calibri Light" panose="020F0302020204030204" pitchFamily="34" charset="0"/>
              </a:rPr>
              <a:t> that is affected by a myriad of </a:t>
            </a:r>
            <a:r>
              <a:rPr lang="en-AU" sz="2000" b="1" dirty="0">
                <a:latin typeface="+mn-lt"/>
                <a:ea typeface="Calibri" panose="020F0502020204030204" pitchFamily="34" charset="0"/>
                <a:cs typeface="Calibri Light" panose="020F0302020204030204" pitchFamily="34" charset="0"/>
              </a:rPr>
              <a:t>factors</a:t>
            </a:r>
            <a:r>
              <a:rPr lang="en-AU" sz="2000" dirty="0">
                <a:latin typeface="+mn-lt"/>
                <a:ea typeface="Calibri" panose="020F0502020204030204" pitchFamily="34" charset="0"/>
                <a:cs typeface="Calibri Light" panose="020F0302020204030204" pitchFamily="34" charset="0"/>
              </a:rPr>
              <a:t>.</a:t>
            </a:r>
          </a:p>
          <a:p>
            <a:pPr>
              <a:spcBef>
                <a:spcPts val="0"/>
              </a:spcBef>
            </a:pPr>
            <a:endParaRPr lang="en-AU" sz="2000" dirty="0">
              <a:latin typeface="+mn-lt"/>
              <a:ea typeface="Calibri" panose="020F0502020204030204" pitchFamily="34" charset="0"/>
              <a:cs typeface="Calibri Light" panose="020F0302020204030204" pitchFamily="34" charset="0"/>
            </a:endParaRPr>
          </a:p>
          <a:p>
            <a:r>
              <a:rPr lang="en-AU" sz="2000" dirty="0">
                <a:latin typeface="+mn-lt"/>
                <a:ea typeface="Calibri" panose="020F0502020204030204" pitchFamily="34" charset="0"/>
                <a:cs typeface="Calibri Light" panose="020F0302020204030204" pitchFamily="34" charset="0"/>
              </a:rPr>
              <a:t>Examining different literature on the topics of terrorism and violent extremism, we can identify the major factors (which we call </a:t>
            </a:r>
            <a:r>
              <a:rPr lang="en-AU" sz="2000" b="1" dirty="0">
                <a:latin typeface="+mn-lt"/>
                <a:ea typeface="Calibri" panose="020F0502020204030204" pitchFamily="34" charset="0"/>
                <a:cs typeface="Calibri Light" panose="020F0302020204030204" pitchFamily="34" charset="0"/>
              </a:rPr>
              <a:t>drivers</a:t>
            </a:r>
            <a:r>
              <a:rPr lang="en-AU" sz="2000" dirty="0">
                <a:latin typeface="+mn-lt"/>
                <a:ea typeface="Calibri" panose="020F0502020204030204" pitchFamily="34" charset="0"/>
                <a:cs typeface="Calibri Light" panose="020F0302020204030204" pitchFamily="34" charset="0"/>
              </a:rPr>
              <a:t>) that facilitate the process of turning law-abiding citizens towards violent extremism. </a:t>
            </a:r>
            <a:endParaRPr lang="en-AU" sz="2000" dirty="0">
              <a:latin typeface="+mn-lt"/>
            </a:endParaRPr>
          </a:p>
        </p:txBody>
      </p:sp>
    </p:spTree>
    <p:extLst>
      <p:ext uri="{BB962C8B-B14F-4D97-AF65-F5344CB8AC3E}">
        <p14:creationId xmlns:p14="http://schemas.microsoft.com/office/powerpoint/2010/main" val="3301783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4856" y="812807"/>
            <a:ext cx="10553700" cy="1371601"/>
          </a:xfrm>
        </p:spPr>
        <p:txBody>
          <a:bodyPr/>
          <a:lstStyle/>
          <a:p>
            <a:r>
              <a:rPr lang="en-AU" dirty="0"/>
              <a:t>How can we understand</a:t>
            </a:r>
            <a:br>
              <a:rPr lang="en-AU" dirty="0"/>
            </a:br>
            <a:r>
              <a:rPr lang="en-AU" dirty="0"/>
              <a:t>extremist behaviour?</a:t>
            </a:r>
            <a:endParaRPr lang="it-IT" dirty="0"/>
          </a:p>
        </p:txBody>
      </p:sp>
      <p:graphicFrame>
        <p:nvGraphicFramePr>
          <p:cNvPr id="23" name="Table 1">
            <a:extLst>
              <a:ext uri="{FF2B5EF4-FFF2-40B4-BE49-F238E27FC236}">
                <a16:creationId xmlns:a16="http://schemas.microsoft.com/office/drawing/2014/main" id="{25709881-9454-684E-B51A-E5E84E3FA823}"/>
              </a:ext>
            </a:extLst>
          </p:cNvPr>
          <p:cNvGraphicFramePr>
            <a:graphicFrameLocks noGrp="1"/>
          </p:cNvGraphicFramePr>
          <p:nvPr>
            <p:extLst>
              <p:ext uri="{D42A27DB-BD31-4B8C-83A1-F6EECF244321}">
                <p14:modId xmlns:p14="http://schemas.microsoft.com/office/powerpoint/2010/main" val="3017163648"/>
              </p:ext>
            </p:extLst>
          </p:nvPr>
        </p:nvGraphicFramePr>
        <p:xfrm>
          <a:off x="817419" y="2384425"/>
          <a:ext cx="10536828" cy="3603745"/>
        </p:xfrm>
        <a:graphic>
          <a:graphicData uri="http://schemas.openxmlformats.org/drawingml/2006/table">
            <a:tbl>
              <a:tblPr firstRow="1" firstCol="1">
                <a:tableStyleId>{F2DE63D5-997A-4646-A377-4702673A728D}</a:tableStyleId>
              </a:tblPr>
              <a:tblGrid>
                <a:gridCol w="137292">
                  <a:extLst>
                    <a:ext uri="{9D8B030D-6E8A-4147-A177-3AD203B41FA5}">
                      <a16:colId xmlns:a16="http://schemas.microsoft.com/office/drawing/2014/main" val="635689295"/>
                    </a:ext>
                  </a:extLst>
                </a:gridCol>
                <a:gridCol w="137292">
                  <a:extLst>
                    <a:ext uri="{9D8B030D-6E8A-4147-A177-3AD203B41FA5}">
                      <a16:colId xmlns:a16="http://schemas.microsoft.com/office/drawing/2014/main" val="854499813"/>
                    </a:ext>
                  </a:extLst>
                </a:gridCol>
                <a:gridCol w="5131122">
                  <a:extLst>
                    <a:ext uri="{9D8B030D-6E8A-4147-A177-3AD203B41FA5}">
                      <a16:colId xmlns:a16="http://schemas.microsoft.com/office/drawing/2014/main" val="2705966297"/>
                    </a:ext>
                  </a:extLst>
                </a:gridCol>
                <a:gridCol w="5131122">
                  <a:extLst>
                    <a:ext uri="{9D8B030D-6E8A-4147-A177-3AD203B41FA5}">
                      <a16:colId xmlns:a16="http://schemas.microsoft.com/office/drawing/2014/main" val="2061150093"/>
                    </a:ext>
                  </a:extLst>
                </a:gridCol>
              </a:tblGrid>
              <a:tr h="394201">
                <a:tc gridSpan="2">
                  <a:txBody>
                    <a:bodyPr/>
                    <a:lstStyle/>
                    <a:p>
                      <a:pPr algn="l">
                        <a:spcAft>
                          <a:spcPts val="600"/>
                        </a:spcAft>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tc hMerge="1">
                  <a:txBody>
                    <a:bodyPr/>
                    <a:lstStyle/>
                    <a:p>
                      <a:endParaRPr lang="it-IT"/>
                    </a:p>
                  </a:txBody>
                  <a:tcPr/>
                </a:tc>
                <a:tc gridSpan="2">
                  <a:txBody>
                    <a:bodyPr/>
                    <a:lstStyle/>
                    <a:p>
                      <a:pPr algn="l">
                        <a:spcAft>
                          <a:spcPts val="600"/>
                        </a:spcAft>
                      </a:pPr>
                      <a:r>
                        <a:rPr lang="en-AU" sz="1800" dirty="0">
                          <a:effectLst/>
                        </a:rPr>
                        <a:t>Reflection: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tc hMerge="1">
                  <a:txBody>
                    <a:bodyPr/>
                    <a:lstStyle/>
                    <a:p>
                      <a:endParaRPr lang="it-IT"/>
                    </a:p>
                  </a:txBody>
                  <a:tcPr/>
                </a:tc>
                <a:extLst>
                  <a:ext uri="{0D108BD9-81ED-4DB2-BD59-A6C34878D82A}">
                    <a16:rowId xmlns:a16="http://schemas.microsoft.com/office/drawing/2014/main" val="153263976"/>
                  </a:ext>
                </a:extLst>
              </a:tr>
              <a:tr h="45850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gridSpan="2">
                  <a:txBody>
                    <a:bodyPr/>
                    <a:lstStyle/>
                    <a:p>
                      <a:pPr marL="0" marR="0">
                        <a:spcBef>
                          <a:spcPts val="700"/>
                        </a:spcBef>
                        <a:spcAft>
                          <a:spcPts val="700"/>
                        </a:spcAft>
                      </a:pPr>
                      <a:r>
                        <a:rPr lang="en-AU" sz="1400" b="0" dirty="0">
                          <a:effectLst/>
                        </a:rPr>
                        <a:t>Write down 3 factors that you think could turn a law-abiding member of your community or organisation to turn towards violent extremism:</a:t>
                      </a:r>
                      <a:endParaRPr lang="en-US" sz="1400" b="0" dirty="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tc hMerge="1">
                  <a:txBody>
                    <a:bodyPr/>
                    <a:lstStyle/>
                    <a:p>
                      <a:pPr marL="0" marR="0">
                        <a:spcBef>
                          <a:spcPts val="700"/>
                        </a:spcBef>
                        <a:spcAft>
                          <a:spcPts val="700"/>
                        </a:spcAft>
                      </a:pPr>
                      <a:endParaRPr lang="en-US" sz="1400" b="0" dirty="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3122310545"/>
                  </a:ext>
                </a:extLst>
              </a:tr>
              <a:tr h="458507">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spcBef>
                          <a:spcPts val="700"/>
                        </a:spcBef>
                        <a:spcAft>
                          <a:spcPts val="700"/>
                        </a:spcAft>
                      </a:pPr>
                      <a:r>
                        <a:rPr lang="en-AU" sz="1400" b="0">
                          <a:effectLst/>
                        </a:rPr>
                        <a:t>1.</a:t>
                      </a: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tc>
                  <a:txBody>
                    <a:bodyPr/>
                    <a:lstStyle/>
                    <a:p>
                      <a:pPr marL="0" marR="0">
                        <a:spcBef>
                          <a:spcPts val="700"/>
                        </a:spcBef>
                        <a:spcAft>
                          <a:spcPts val="700"/>
                        </a:spcAft>
                      </a:pP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1503429045"/>
                  </a:ext>
                </a:extLst>
              </a:tr>
              <a:tr h="45850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spcBef>
                          <a:spcPts val="700"/>
                        </a:spcBef>
                        <a:spcAft>
                          <a:spcPts val="700"/>
                        </a:spcAft>
                      </a:pP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tc>
                  <a:txBody>
                    <a:bodyPr/>
                    <a:lstStyle/>
                    <a:p>
                      <a:pPr marL="0" marR="0">
                        <a:spcBef>
                          <a:spcPts val="700"/>
                        </a:spcBef>
                        <a:spcAft>
                          <a:spcPts val="700"/>
                        </a:spcAft>
                      </a:pP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1292622408"/>
                  </a:ext>
                </a:extLst>
              </a:tr>
              <a:tr h="45850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b="1">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spcBef>
                          <a:spcPts val="700"/>
                        </a:spcBef>
                        <a:spcAft>
                          <a:spcPts val="700"/>
                        </a:spcAft>
                      </a:pPr>
                      <a:r>
                        <a:rPr lang="en-US" sz="1400" b="1">
                          <a:effectLst/>
                          <a:latin typeface="Calibri Light" panose="020F0302020204030204" pitchFamily="34" charset="0"/>
                          <a:ea typeface="Calibri" panose="020F0502020204030204" pitchFamily="34" charset="0"/>
                          <a:cs typeface="Calibri Light" panose="020F0302020204030204" pitchFamily="34" charset="0"/>
                        </a:rPr>
                        <a:t>2.</a:t>
                      </a:r>
                    </a:p>
                  </a:txBody>
                  <a:tcPr marL="55946" marR="55946" marT="0" marB="0" anchor="ctr"/>
                </a:tc>
                <a:tc>
                  <a:txBody>
                    <a:bodyPr/>
                    <a:lstStyle/>
                    <a:p>
                      <a:pPr marL="0" marR="0">
                        <a:spcBef>
                          <a:spcPts val="700"/>
                        </a:spcBef>
                        <a:spcAft>
                          <a:spcPts val="700"/>
                        </a:spcAft>
                      </a:pP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1244905796"/>
                  </a:ext>
                </a:extLst>
              </a:tr>
              <a:tr h="45850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spcBef>
                          <a:spcPts val="700"/>
                        </a:spcBef>
                        <a:spcAft>
                          <a:spcPts val="700"/>
                        </a:spcAft>
                      </a:pP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tc>
                  <a:txBody>
                    <a:bodyPr/>
                    <a:lstStyle/>
                    <a:p>
                      <a:pPr marL="0" marR="0">
                        <a:spcBef>
                          <a:spcPts val="700"/>
                        </a:spcBef>
                        <a:spcAft>
                          <a:spcPts val="700"/>
                        </a:spcAft>
                      </a:pP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426955286"/>
                  </a:ext>
                </a:extLst>
              </a:tr>
              <a:tr h="458507">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spcBef>
                          <a:spcPts val="700"/>
                        </a:spcBef>
                        <a:spcAft>
                          <a:spcPts val="700"/>
                        </a:spcAft>
                      </a:pPr>
                      <a:r>
                        <a:rPr lang="en-US" sz="1400" b="1">
                          <a:effectLst/>
                          <a:latin typeface="Calibri Light" panose="020F0302020204030204" pitchFamily="34" charset="0"/>
                          <a:ea typeface="Calibri" panose="020F0502020204030204" pitchFamily="34" charset="0"/>
                          <a:cs typeface="Calibri Light" panose="020F0302020204030204" pitchFamily="34" charset="0"/>
                        </a:rPr>
                        <a:t>3.</a:t>
                      </a:r>
                    </a:p>
                  </a:txBody>
                  <a:tcPr marL="55946" marR="55946" marT="0" marB="0" anchor="ctr"/>
                </a:tc>
                <a:tc>
                  <a:txBody>
                    <a:bodyPr/>
                    <a:lstStyle/>
                    <a:p>
                      <a:pPr marL="0" marR="0">
                        <a:spcBef>
                          <a:spcPts val="700"/>
                        </a:spcBef>
                        <a:spcAft>
                          <a:spcPts val="700"/>
                        </a:spcAft>
                      </a:pPr>
                      <a:endParaRPr lang="en-US" sz="1400" b="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1007660633"/>
                  </a:ext>
                </a:extLst>
              </a:tr>
              <a:tr h="45850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spcBef>
                          <a:spcPts val="700"/>
                        </a:spcBef>
                        <a:spcAft>
                          <a:spcPts val="700"/>
                        </a:spcAft>
                      </a:pPr>
                      <a:endParaRPr lang="en-US" sz="1400" b="0" dirty="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tc>
                  <a:txBody>
                    <a:bodyPr/>
                    <a:lstStyle/>
                    <a:p>
                      <a:pPr marL="0" marR="0">
                        <a:spcBef>
                          <a:spcPts val="700"/>
                        </a:spcBef>
                        <a:spcAft>
                          <a:spcPts val="700"/>
                        </a:spcAft>
                      </a:pPr>
                      <a:endParaRPr lang="en-US" sz="1400" b="0" dirty="0">
                        <a:effectLst/>
                        <a:latin typeface="Calibri Light" panose="020F0302020204030204" pitchFamily="34" charset="0"/>
                        <a:ea typeface="Calibri" panose="020F0502020204030204" pitchFamily="34" charset="0"/>
                        <a:cs typeface="Calibri Light" panose="020F0302020204030204" pitchFamily="34" charset="0"/>
                      </a:endParaRPr>
                    </a:p>
                  </a:txBody>
                  <a:tcPr marL="55946" marR="55946" marT="0" marB="0" anchor="ctr"/>
                </a:tc>
                <a:extLst>
                  <a:ext uri="{0D108BD9-81ED-4DB2-BD59-A6C34878D82A}">
                    <a16:rowId xmlns:a16="http://schemas.microsoft.com/office/drawing/2014/main" val="2708642008"/>
                  </a:ext>
                </a:extLst>
              </a:tr>
            </a:tbl>
          </a:graphicData>
        </a:graphic>
      </p:graphicFrame>
      <p:cxnSp>
        <p:nvCxnSpPr>
          <p:cNvPr id="4" name="Connettore 1 3">
            <a:extLst>
              <a:ext uri="{FF2B5EF4-FFF2-40B4-BE49-F238E27FC236}">
                <a16:creationId xmlns:a16="http://schemas.microsoft.com/office/drawing/2014/main" id="{8E76BD95-5C46-EE4E-849E-691550CA3FF9}"/>
              </a:ext>
            </a:extLst>
          </p:cNvPr>
          <p:cNvCxnSpPr>
            <a:cxnSpLocks/>
          </p:cNvCxnSpPr>
          <p:nvPr/>
        </p:nvCxnSpPr>
        <p:spPr>
          <a:xfrm>
            <a:off x="1133856" y="5415602"/>
            <a:ext cx="10122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DC5A732F-0404-A247-AE80-C8972ED287BE}"/>
              </a:ext>
            </a:extLst>
          </p:cNvPr>
          <p:cNvCxnSpPr>
            <a:cxnSpLocks/>
          </p:cNvCxnSpPr>
          <p:nvPr/>
        </p:nvCxnSpPr>
        <p:spPr>
          <a:xfrm>
            <a:off x="1133856" y="5872802"/>
            <a:ext cx="10122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82E4DE8C-B845-F84B-8942-766CF50111BC}"/>
              </a:ext>
            </a:extLst>
          </p:cNvPr>
          <p:cNvCxnSpPr>
            <a:cxnSpLocks/>
          </p:cNvCxnSpPr>
          <p:nvPr/>
        </p:nvCxnSpPr>
        <p:spPr>
          <a:xfrm>
            <a:off x="1133856" y="4930970"/>
            <a:ext cx="10122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4AD9BB9A-1A7A-D14F-B513-0645FE6D33FF}"/>
              </a:ext>
            </a:extLst>
          </p:cNvPr>
          <p:cNvCxnSpPr>
            <a:cxnSpLocks/>
          </p:cNvCxnSpPr>
          <p:nvPr/>
        </p:nvCxnSpPr>
        <p:spPr>
          <a:xfrm>
            <a:off x="1133856" y="4492058"/>
            <a:ext cx="10122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AE0A417C-1B42-FB4D-987F-83DF48EC6FAC}"/>
              </a:ext>
            </a:extLst>
          </p:cNvPr>
          <p:cNvCxnSpPr>
            <a:cxnSpLocks/>
          </p:cNvCxnSpPr>
          <p:nvPr/>
        </p:nvCxnSpPr>
        <p:spPr>
          <a:xfrm>
            <a:off x="1133856" y="4016570"/>
            <a:ext cx="10122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0DECA9DB-7049-544A-8FA0-C36499577B97}"/>
              </a:ext>
            </a:extLst>
          </p:cNvPr>
          <p:cNvCxnSpPr>
            <a:cxnSpLocks/>
          </p:cNvCxnSpPr>
          <p:nvPr/>
        </p:nvCxnSpPr>
        <p:spPr>
          <a:xfrm>
            <a:off x="1133856" y="3559370"/>
            <a:ext cx="101224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272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a:extLst>
              <a:ext uri="{FF2B5EF4-FFF2-40B4-BE49-F238E27FC236}">
                <a16:creationId xmlns:a16="http://schemas.microsoft.com/office/drawing/2014/main" id="{3E5B69AB-8609-1C4F-A04B-811305053DAB}"/>
              </a:ext>
            </a:extLst>
          </p:cNvPr>
          <p:cNvSpPr/>
          <p:nvPr/>
        </p:nvSpPr>
        <p:spPr>
          <a:xfrm>
            <a:off x="397653" y="2384426"/>
            <a:ext cx="11359371" cy="675008"/>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7071" y="812807"/>
            <a:ext cx="10553700" cy="1355390"/>
          </a:xfrm>
        </p:spPr>
        <p:txBody>
          <a:bodyPr/>
          <a:lstStyle/>
          <a:p>
            <a:r>
              <a:rPr lang="en-AU" dirty="0"/>
              <a:t>How can we understand</a:t>
            </a:r>
            <a:br>
              <a:rPr lang="en-AU" dirty="0"/>
            </a:br>
            <a:r>
              <a:rPr lang="en-AU" dirty="0"/>
              <a:t>extremist behaviour?</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098" y="2540966"/>
            <a:ext cx="10553701" cy="322118"/>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dirty="0">
                <a:latin typeface="+mn-lt"/>
                <a:ea typeface="Calibri" panose="020F0502020204030204" pitchFamily="34" charset="0"/>
                <a:cs typeface="Calibri Light" panose="020F0302020204030204" pitchFamily="34" charset="0"/>
              </a:rPr>
              <a:t>Peter Neumann </a:t>
            </a:r>
            <a:r>
              <a:rPr lang="en-AU" sz="1800" dirty="0">
                <a:latin typeface="+mn-lt"/>
                <a:ea typeface="Calibri" panose="020F0502020204030204" pitchFamily="34" charset="0"/>
                <a:cs typeface="Calibri Light" panose="020F0302020204030204" pitchFamily="34" charset="0"/>
              </a:rPr>
              <a:t>believes </a:t>
            </a:r>
            <a:r>
              <a:rPr lang="en-AU" sz="1800" b="1" dirty="0">
                <a:latin typeface="+mn-lt"/>
                <a:ea typeface="Calibri" panose="020F0502020204030204" pitchFamily="34" charset="0"/>
                <a:cs typeface="Calibri Light" panose="020F0302020204030204" pitchFamily="34" charset="0"/>
              </a:rPr>
              <a:t>that radicalization is the process that leads to violent extremism.</a:t>
            </a:r>
          </a:p>
        </p:txBody>
      </p:sp>
      <p:sp>
        <p:nvSpPr>
          <p:cNvPr id="8" name="CasellaDiTesto 7">
            <a:extLst>
              <a:ext uri="{FF2B5EF4-FFF2-40B4-BE49-F238E27FC236}">
                <a16:creationId xmlns:a16="http://schemas.microsoft.com/office/drawing/2014/main" id="{7C6820F3-AC75-CF4A-97C2-5CFB08710744}"/>
              </a:ext>
            </a:extLst>
          </p:cNvPr>
          <p:cNvSpPr txBox="1"/>
          <p:nvPr/>
        </p:nvSpPr>
        <p:spPr>
          <a:xfrm rot="10800000" flipH="1" flipV="1">
            <a:off x="920351" y="4175324"/>
            <a:ext cx="1242073" cy="427535"/>
          </a:xfrm>
          <a:prstGeom prst="rect">
            <a:avLst/>
          </a:prstGeom>
        </p:spPr>
        <p:txBody>
          <a:bodyPr vert="horz" wrap="none" lIns="91440" tIns="45720" rIns="91440" bIns="45720" rtlCol="0" anchor="ctr">
            <a:noAutofit/>
          </a:bodyPr>
          <a:lstStyle/>
          <a:p>
            <a:pPr lvl="0" algn="ctr">
              <a:spcBef>
                <a:spcPts val="300"/>
              </a:spcBef>
              <a:spcAft>
                <a:spcPts val="300"/>
              </a:spcAft>
              <a:defRPr/>
            </a:pPr>
            <a:r>
              <a:rPr lang="en-AU" sz="2000" b="1" dirty="0">
                <a:ea typeface="Calibri" panose="020F0502020204030204" pitchFamily="34" charset="0"/>
                <a:cs typeface="Calibri Light" panose="020F0302020204030204" pitchFamily="34" charset="0"/>
              </a:rPr>
              <a:t>Grievance</a:t>
            </a:r>
          </a:p>
        </p:txBody>
      </p:sp>
      <p:sp>
        <p:nvSpPr>
          <p:cNvPr id="32" name="CasellaDiTesto 31">
            <a:extLst>
              <a:ext uri="{FF2B5EF4-FFF2-40B4-BE49-F238E27FC236}">
                <a16:creationId xmlns:a16="http://schemas.microsoft.com/office/drawing/2014/main" id="{8B1EFAC0-2E6D-674C-8BCF-560CDD586B1C}"/>
              </a:ext>
            </a:extLst>
          </p:cNvPr>
          <p:cNvSpPr txBox="1"/>
          <p:nvPr/>
        </p:nvSpPr>
        <p:spPr>
          <a:xfrm rot="10800000" flipH="1" flipV="1">
            <a:off x="3120554" y="4086923"/>
            <a:ext cx="1401179" cy="571500"/>
          </a:xfrm>
          <a:prstGeom prst="rect">
            <a:avLst/>
          </a:prstGeom>
        </p:spPr>
        <p:txBody>
          <a:bodyPr vert="horz" wrap="none" lIns="91440" tIns="45720" rIns="91440" bIns="45720" rtlCol="0" anchor="ctr">
            <a:noAutofit/>
          </a:bodyPr>
          <a:lstStyle/>
          <a:p>
            <a:pPr lvl="0" algn="ctr">
              <a:spcBef>
                <a:spcPts val="300"/>
              </a:spcBef>
              <a:spcAft>
                <a:spcPts val="300"/>
              </a:spcAft>
              <a:defRPr/>
            </a:pPr>
            <a:r>
              <a:rPr lang="en-AU" sz="2000" b="1" dirty="0">
                <a:ea typeface="Calibri" panose="020F0502020204030204" pitchFamily="34" charset="0"/>
                <a:cs typeface="Calibri Light" panose="020F0302020204030204" pitchFamily="34" charset="0"/>
              </a:rPr>
              <a:t>Needs</a:t>
            </a:r>
          </a:p>
        </p:txBody>
      </p:sp>
      <p:sp>
        <p:nvSpPr>
          <p:cNvPr id="33" name="CasellaDiTesto 32">
            <a:extLst>
              <a:ext uri="{FF2B5EF4-FFF2-40B4-BE49-F238E27FC236}">
                <a16:creationId xmlns:a16="http://schemas.microsoft.com/office/drawing/2014/main" id="{DB0E46C3-AA62-9949-8F32-285FE031A301}"/>
              </a:ext>
            </a:extLst>
          </p:cNvPr>
          <p:cNvSpPr txBox="1"/>
          <p:nvPr/>
        </p:nvSpPr>
        <p:spPr>
          <a:xfrm rot="10800000" flipH="1" flipV="1">
            <a:off x="5387017" y="4100174"/>
            <a:ext cx="1398106" cy="571500"/>
          </a:xfrm>
          <a:prstGeom prst="rect">
            <a:avLst/>
          </a:prstGeom>
        </p:spPr>
        <p:txBody>
          <a:bodyPr vert="horz" wrap="none" lIns="91440" tIns="45720" rIns="91440" bIns="45720" rtlCol="0" anchor="ctr">
            <a:noAutofit/>
          </a:bodyPr>
          <a:lstStyle/>
          <a:p>
            <a:pPr lvl="0" algn="ctr">
              <a:spcBef>
                <a:spcPts val="300"/>
              </a:spcBef>
              <a:spcAft>
                <a:spcPts val="300"/>
              </a:spcAft>
              <a:defRPr/>
            </a:pPr>
            <a:r>
              <a:rPr lang="en-AU" sz="2000" b="1" dirty="0">
                <a:ea typeface="Calibri" panose="020F0502020204030204" pitchFamily="34" charset="0"/>
                <a:cs typeface="Calibri Light" panose="020F0302020204030204" pitchFamily="34" charset="0"/>
              </a:rPr>
              <a:t>Ideas</a:t>
            </a:r>
          </a:p>
        </p:txBody>
      </p:sp>
      <p:sp>
        <p:nvSpPr>
          <p:cNvPr id="34" name="CasellaDiTesto 33">
            <a:extLst>
              <a:ext uri="{FF2B5EF4-FFF2-40B4-BE49-F238E27FC236}">
                <a16:creationId xmlns:a16="http://schemas.microsoft.com/office/drawing/2014/main" id="{4D5EB410-13BB-1248-9EE1-2DF35AA918EE}"/>
              </a:ext>
            </a:extLst>
          </p:cNvPr>
          <p:cNvSpPr txBox="1"/>
          <p:nvPr/>
        </p:nvSpPr>
        <p:spPr>
          <a:xfrm rot="10800000" flipH="1" flipV="1">
            <a:off x="7657334" y="4099394"/>
            <a:ext cx="1398106" cy="571500"/>
          </a:xfrm>
          <a:prstGeom prst="rect">
            <a:avLst/>
          </a:prstGeom>
        </p:spPr>
        <p:txBody>
          <a:bodyPr vert="horz" wrap="none" lIns="91440" tIns="45720" rIns="91440" bIns="45720" rtlCol="0" anchor="ctr">
            <a:noAutofit/>
          </a:bodyPr>
          <a:lstStyle/>
          <a:p>
            <a:pPr lvl="0" algn="ctr">
              <a:spcBef>
                <a:spcPts val="300"/>
              </a:spcBef>
              <a:spcAft>
                <a:spcPts val="300"/>
              </a:spcAft>
              <a:defRPr/>
            </a:pPr>
            <a:r>
              <a:rPr lang="en-AU" sz="2000" b="1" dirty="0">
                <a:ea typeface="Calibri" panose="020F0502020204030204" pitchFamily="34" charset="0"/>
                <a:cs typeface="Calibri Light" panose="020F0302020204030204" pitchFamily="34" charset="0"/>
              </a:rPr>
              <a:t>People</a:t>
            </a:r>
          </a:p>
        </p:txBody>
      </p:sp>
      <p:sp>
        <p:nvSpPr>
          <p:cNvPr id="35" name="CasellaDiTesto 34">
            <a:extLst>
              <a:ext uri="{FF2B5EF4-FFF2-40B4-BE49-F238E27FC236}">
                <a16:creationId xmlns:a16="http://schemas.microsoft.com/office/drawing/2014/main" id="{6633B8D6-2D4C-B546-95F0-A1C7D08A2451}"/>
              </a:ext>
            </a:extLst>
          </p:cNvPr>
          <p:cNvSpPr txBox="1"/>
          <p:nvPr/>
        </p:nvSpPr>
        <p:spPr>
          <a:xfrm rot="10800000" flipH="1" flipV="1">
            <a:off x="9919472" y="4099394"/>
            <a:ext cx="1398105" cy="571500"/>
          </a:xfrm>
          <a:prstGeom prst="rect">
            <a:avLst/>
          </a:prstGeom>
        </p:spPr>
        <p:txBody>
          <a:bodyPr vert="horz" wrap="none" lIns="91440" tIns="45720" rIns="91440" bIns="45720" rtlCol="0" anchor="ctr">
            <a:noAutofit/>
          </a:bodyPr>
          <a:lstStyle/>
          <a:p>
            <a:pPr lvl="0" algn="ctr">
              <a:spcBef>
                <a:spcPts val="300"/>
              </a:spcBef>
              <a:spcAft>
                <a:spcPts val="300"/>
              </a:spcAft>
              <a:defRPr/>
            </a:pPr>
            <a:r>
              <a:rPr lang="en-AU" sz="2000" b="1" dirty="0">
                <a:ea typeface="Calibri" panose="020F0502020204030204" pitchFamily="34" charset="0"/>
                <a:cs typeface="Calibri Light" panose="020F0302020204030204" pitchFamily="34" charset="0"/>
              </a:rPr>
              <a:t>Violence</a:t>
            </a:r>
          </a:p>
        </p:txBody>
      </p:sp>
      <p:cxnSp>
        <p:nvCxnSpPr>
          <p:cNvPr id="4" name="Connettore 2 3">
            <a:extLst>
              <a:ext uri="{FF2B5EF4-FFF2-40B4-BE49-F238E27FC236}">
                <a16:creationId xmlns:a16="http://schemas.microsoft.com/office/drawing/2014/main" id="{DA0AB1DA-8954-384D-9A8A-1391207A2984}"/>
              </a:ext>
            </a:extLst>
          </p:cNvPr>
          <p:cNvCxnSpPr>
            <a:cxnSpLocks/>
          </p:cNvCxnSpPr>
          <p:nvPr/>
        </p:nvCxnSpPr>
        <p:spPr>
          <a:xfrm>
            <a:off x="2392821" y="4392690"/>
            <a:ext cx="559182" cy="0"/>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A5342FB0-5D95-9042-9C84-6F0813A24F0F}"/>
              </a:ext>
            </a:extLst>
          </p:cNvPr>
          <p:cNvCxnSpPr>
            <a:cxnSpLocks/>
          </p:cNvCxnSpPr>
          <p:nvPr/>
        </p:nvCxnSpPr>
        <p:spPr>
          <a:xfrm>
            <a:off x="4663140" y="4392690"/>
            <a:ext cx="559182" cy="0"/>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00CEC103-FCC2-EE4F-A940-72695F904C95}"/>
              </a:ext>
            </a:extLst>
          </p:cNvPr>
          <p:cNvCxnSpPr>
            <a:cxnSpLocks/>
          </p:cNvCxnSpPr>
          <p:nvPr/>
        </p:nvCxnSpPr>
        <p:spPr>
          <a:xfrm>
            <a:off x="6933459" y="4392690"/>
            <a:ext cx="559182" cy="0"/>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DACB4519-2555-8D44-84C9-BEE29CC3EDAF}"/>
              </a:ext>
            </a:extLst>
          </p:cNvPr>
          <p:cNvCxnSpPr>
            <a:cxnSpLocks/>
          </p:cNvCxnSpPr>
          <p:nvPr/>
        </p:nvCxnSpPr>
        <p:spPr>
          <a:xfrm>
            <a:off x="9203778" y="4392690"/>
            <a:ext cx="559182" cy="0"/>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47DBBF30-5555-0046-8FF0-CFDEBF5AB81D}"/>
              </a:ext>
            </a:extLst>
          </p:cNvPr>
          <p:cNvSpPr txBox="1"/>
          <p:nvPr/>
        </p:nvSpPr>
        <p:spPr>
          <a:xfrm>
            <a:off x="7176052" y="5579165"/>
            <a:ext cx="0" cy="0"/>
          </a:xfrm>
          <a:prstGeom prst="rect">
            <a:avLst/>
          </a:prstGeom>
        </p:spPr>
        <p:txBody>
          <a:bodyPr vert="horz" wrap="none" lIns="91440" tIns="45720" rIns="91440" bIns="45720" rtlCol="0" anchor="ctr">
            <a:noAutofit/>
          </a:bodyPr>
          <a:lstStyle/>
          <a:p>
            <a:pPr algn="l"/>
            <a:endParaRPr lang="it-IT" dirty="0"/>
          </a:p>
        </p:txBody>
      </p:sp>
      <p:sp>
        <p:nvSpPr>
          <p:cNvPr id="10" name="Ovale 9">
            <a:extLst>
              <a:ext uri="{FF2B5EF4-FFF2-40B4-BE49-F238E27FC236}">
                <a16:creationId xmlns:a16="http://schemas.microsoft.com/office/drawing/2014/main" id="{3BBAF0B3-2446-C74A-AA51-0F98E68D01C5}"/>
              </a:ext>
            </a:extLst>
          </p:cNvPr>
          <p:cNvSpPr/>
          <p:nvPr/>
        </p:nvSpPr>
        <p:spPr>
          <a:xfrm>
            <a:off x="838200" y="3690040"/>
            <a:ext cx="1398105" cy="1398105"/>
          </a:xfrm>
          <a:prstGeom prst="ellipse">
            <a:avLst/>
          </a:prstGeom>
          <a:noFill/>
          <a:ln w="63500">
            <a:solidFill>
              <a:srgbClr val="30A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581F4D7C-ED29-8541-862F-D8A53D8E03FD}"/>
              </a:ext>
            </a:extLst>
          </p:cNvPr>
          <p:cNvSpPr txBox="1"/>
          <p:nvPr/>
        </p:nvSpPr>
        <p:spPr>
          <a:xfrm>
            <a:off x="9846365" y="5811078"/>
            <a:ext cx="0" cy="0"/>
          </a:xfrm>
          <a:prstGeom prst="rect">
            <a:avLst/>
          </a:prstGeom>
        </p:spPr>
        <p:txBody>
          <a:bodyPr vert="horz" wrap="none" lIns="91440" tIns="45720" rIns="91440" bIns="45720" rtlCol="0" anchor="ctr">
            <a:noAutofit/>
          </a:bodyPr>
          <a:lstStyle/>
          <a:p>
            <a:pPr algn="l"/>
            <a:endParaRPr lang="it-IT" dirty="0"/>
          </a:p>
        </p:txBody>
      </p:sp>
      <p:sp>
        <p:nvSpPr>
          <p:cNvPr id="29" name="Ovale 28">
            <a:extLst>
              <a:ext uri="{FF2B5EF4-FFF2-40B4-BE49-F238E27FC236}">
                <a16:creationId xmlns:a16="http://schemas.microsoft.com/office/drawing/2014/main" id="{0FC1D808-A1A1-EE44-A799-CC705BB5F7FF}"/>
              </a:ext>
            </a:extLst>
          </p:cNvPr>
          <p:cNvSpPr/>
          <p:nvPr/>
        </p:nvSpPr>
        <p:spPr>
          <a:xfrm>
            <a:off x="3108519" y="3690040"/>
            <a:ext cx="1398105" cy="1398105"/>
          </a:xfrm>
          <a:prstGeom prst="ellipse">
            <a:avLst/>
          </a:prstGeom>
          <a:noFill/>
          <a:ln w="63500">
            <a:solidFill>
              <a:srgbClr val="82A8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FC8939CE-D178-E644-80C7-BC7EA89C4BFA}"/>
              </a:ext>
            </a:extLst>
          </p:cNvPr>
          <p:cNvSpPr/>
          <p:nvPr/>
        </p:nvSpPr>
        <p:spPr>
          <a:xfrm>
            <a:off x="5378838" y="3690040"/>
            <a:ext cx="1398105" cy="1398105"/>
          </a:xfrm>
          <a:prstGeom prst="ellipse">
            <a:avLst/>
          </a:prstGeom>
          <a:noFill/>
          <a:ln w="63500">
            <a:solidFill>
              <a:srgbClr val="C592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9A7652DE-21F2-D04F-B72B-E5DF70EED21B}"/>
              </a:ext>
            </a:extLst>
          </p:cNvPr>
          <p:cNvSpPr/>
          <p:nvPr/>
        </p:nvSpPr>
        <p:spPr>
          <a:xfrm>
            <a:off x="7649157" y="3690040"/>
            <a:ext cx="1398105" cy="1398105"/>
          </a:xfrm>
          <a:prstGeom prst="ellipse">
            <a:avLst/>
          </a:prstGeom>
          <a:noFill/>
          <a:ln w="63500">
            <a:solidFill>
              <a:srgbClr val="047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A10BBA7D-1322-4249-8729-214713376DF6}"/>
              </a:ext>
            </a:extLst>
          </p:cNvPr>
          <p:cNvSpPr/>
          <p:nvPr/>
        </p:nvSpPr>
        <p:spPr>
          <a:xfrm>
            <a:off x="9919473" y="3690040"/>
            <a:ext cx="1398105" cy="1398105"/>
          </a:xfrm>
          <a:prstGeom prst="ellipse">
            <a:avLst/>
          </a:prstGeom>
          <a:noFill/>
          <a:ln w="635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62703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530381-AA35-0042-AD3E-90FDE7DC1686}"/>
              </a:ext>
            </a:extLst>
          </p:cNvPr>
          <p:cNvSpPr>
            <a:spLocks noGrp="1"/>
          </p:cNvSpPr>
          <p:nvPr>
            <p:ph type="title"/>
          </p:nvPr>
        </p:nvSpPr>
        <p:spPr>
          <a:xfrm>
            <a:off x="675409" y="812807"/>
            <a:ext cx="10553700" cy="1231171"/>
          </a:xfrm>
        </p:spPr>
        <p:txBody>
          <a:bodyPr/>
          <a:lstStyle/>
          <a:p>
            <a:r>
              <a:rPr lang="it-IT" dirty="0" err="1">
                <a:solidFill>
                  <a:schemeClr val="tx1"/>
                </a:solidFill>
              </a:rPr>
              <a:t>Key</a:t>
            </a:r>
            <a:r>
              <a:rPr lang="it-IT" dirty="0">
                <a:solidFill>
                  <a:schemeClr val="tx1"/>
                </a:solidFill>
              </a:rPr>
              <a:t> </a:t>
            </a:r>
            <a:r>
              <a:rPr lang="it-IT" dirty="0" err="1">
                <a:solidFill>
                  <a:schemeClr val="tx1"/>
                </a:solidFill>
              </a:rPr>
              <a:t>insights</a:t>
            </a:r>
            <a:r>
              <a:rPr lang="it-IT" dirty="0">
                <a:solidFill>
                  <a:schemeClr val="tx1"/>
                </a:solidFill>
              </a:rPr>
              <a:t> and </a:t>
            </a:r>
            <a:r>
              <a:rPr lang="it-IT" dirty="0" err="1">
                <a:solidFill>
                  <a:schemeClr val="tx1"/>
                </a:solidFill>
              </a:rPr>
              <a:t>takeaways</a:t>
            </a:r>
            <a:endParaRPr lang="it-IT" dirty="0">
              <a:solidFill>
                <a:schemeClr val="tx1"/>
              </a:solidFill>
            </a:endParaRPr>
          </a:p>
        </p:txBody>
      </p:sp>
      <p:sp>
        <p:nvSpPr>
          <p:cNvPr id="3" name="Segnaposto contenuto 2">
            <a:extLst>
              <a:ext uri="{FF2B5EF4-FFF2-40B4-BE49-F238E27FC236}">
                <a16:creationId xmlns:a16="http://schemas.microsoft.com/office/drawing/2014/main" id="{67C7A589-5A53-6D44-9D36-D20BEB98E864}"/>
              </a:ext>
            </a:extLst>
          </p:cNvPr>
          <p:cNvSpPr txBox="1">
            <a:spLocks/>
          </p:cNvSpPr>
          <p:nvPr/>
        </p:nvSpPr>
        <p:spPr>
          <a:xfrm>
            <a:off x="703117" y="2608235"/>
            <a:ext cx="10678391" cy="281206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There are a number of major factors or drivers that have been identified as contributing to and facilitating the process of turning law-abiding citizens towards violent extremism. These factors or drivers do not cause or increase the likelihood of violent extremism in every case nor in isolation to other contributing environmental factors and context. </a:t>
            </a:r>
            <a:endParaRPr lang="en-AU" sz="2000" dirty="0">
              <a:solidFill>
                <a:schemeClr val="bg1"/>
              </a:solidFill>
              <a:latin typeface="+mn-lt"/>
              <a:ea typeface="Calibri" panose="020F0502020204030204" pitchFamily="34" charset="0"/>
              <a:cs typeface="Calibri Light" panose="020F0302020204030204" pitchFamily="34" charset="0"/>
            </a:endParaRPr>
          </a:p>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Psychological and cognitive factors play a key role in the ways some individuals become more receptive to the messages or ideas spread by extremist groups. </a:t>
            </a:r>
          </a:p>
          <a:p>
            <a:pPr marL="342900" lvl="0" indent="-342900">
              <a:spcBef>
                <a:spcPts val="700"/>
              </a:spcBef>
              <a:spcAft>
                <a:spcPts val="300"/>
              </a:spcAft>
              <a:buFont typeface="Arial" panose="020B0604020202020204" pitchFamily="34" charset="0"/>
              <a:buChar char="•"/>
            </a:pPr>
            <a:r>
              <a:rPr lang="en-AU" sz="2000" b="1" i="1" dirty="0">
                <a:solidFill>
                  <a:schemeClr val="bg1"/>
                </a:solidFill>
                <a:latin typeface="+mn-lt"/>
                <a:ea typeface="Calibri" panose="020F0502020204030204" pitchFamily="34" charset="0"/>
                <a:cs typeface="Calibri Light" panose="020F0302020204030204" pitchFamily="34" charset="0"/>
              </a:rPr>
              <a:t>The case studies examined in this session provided a number of different scenarios that highlighted how different drivers, combined with other factors can lead to violent extremism. </a:t>
            </a:r>
            <a:endParaRPr lang="en-AU" sz="2000" dirty="0">
              <a:solidFill>
                <a:schemeClr val="bg1"/>
              </a:solidFill>
              <a:latin typeface="+mn-lt"/>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974173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D023F29-9E2D-D549-9BFD-88B48FFEFA94}"/>
              </a:ext>
            </a:extLst>
          </p:cNvPr>
          <p:cNvSpPr>
            <a:spLocks noGrp="1"/>
          </p:cNvSpPr>
          <p:nvPr>
            <p:ph type="title"/>
          </p:nvPr>
        </p:nvSpPr>
        <p:spPr>
          <a:xfrm>
            <a:off x="7068127" y="3916467"/>
            <a:ext cx="4260273" cy="2101746"/>
          </a:xfrm>
        </p:spPr>
        <p:txBody>
          <a:bodyPr/>
          <a:lstStyle/>
          <a:p>
            <a:r>
              <a:rPr lang="en-AU"/>
              <a:t>PROTECTION – LEGAL FRAMEWORKS, HUMAN RIGHTS AND PREVENTING VIOLENT EXTREMISM</a:t>
            </a:r>
          </a:p>
        </p:txBody>
      </p:sp>
      <p:sp>
        <p:nvSpPr>
          <p:cNvPr id="4" name="CasellaDiTesto 3">
            <a:extLst>
              <a:ext uri="{FF2B5EF4-FFF2-40B4-BE49-F238E27FC236}">
                <a16:creationId xmlns:a16="http://schemas.microsoft.com/office/drawing/2014/main" id="{80EABC8B-FA57-F040-B2B1-97A0040FDE46}"/>
              </a:ext>
            </a:extLst>
          </p:cNvPr>
          <p:cNvSpPr txBox="1"/>
          <p:nvPr/>
        </p:nvSpPr>
        <p:spPr>
          <a:xfrm>
            <a:off x="1593272" y="2410690"/>
            <a:ext cx="3477493" cy="2036619"/>
          </a:xfrm>
          <a:prstGeom prst="rect">
            <a:avLst/>
          </a:prstGeom>
        </p:spPr>
        <p:txBody>
          <a:bodyPr vert="horz" wrap="square" lIns="91440" tIns="45720" rIns="91440" bIns="45720" rtlCol="0" anchor="ctr">
            <a:noAutofit/>
          </a:bodyPr>
          <a:lstStyle/>
          <a:p>
            <a:pPr algn="ctr"/>
            <a:r>
              <a:rPr lang="it-IT" sz="5000" b="1"/>
              <a:t>SESSION </a:t>
            </a:r>
            <a:br>
              <a:rPr lang="it-IT" sz="5000" b="1"/>
            </a:br>
            <a:r>
              <a:rPr lang="it-IT" sz="5000" b="1"/>
              <a:t>THREE</a:t>
            </a:r>
          </a:p>
        </p:txBody>
      </p:sp>
      <p:pic>
        <p:nvPicPr>
          <p:cNvPr id="8" name="Immagine 7">
            <a:extLst>
              <a:ext uri="{FF2B5EF4-FFF2-40B4-BE49-F238E27FC236}">
                <a16:creationId xmlns:a16="http://schemas.microsoft.com/office/drawing/2014/main" id="{27790BEF-30D6-8A45-8F9E-1897625EA9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365"/>
          <a:stretch/>
        </p:blipFill>
        <p:spPr>
          <a:xfrm>
            <a:off x="6671773" y="1"/>
            <a:ext cx="5520227" cy="3916466"/>
          </a:xfrm>
          <a:prstGeom prst="rect">
            <a:avLst/>
          </a:prstGeom>
        </p:spPr>
      </p:pic>
      <p:sp>
        <p:nvSpPr>
          <p:cNvPr id="9" name="CasellaDiTesto 8">
            <a:extLst>
              <a:ext uri="{FF2B5EF4-FFF2-40B4-BE49-F238E27FC236}">
                <a16:creationId xmlns:a16="http://schemas.microsoft.com/office/drawing/2014/main" id="{F1960E75-6360-034F-BEF4-55C580CF62B3}"/>
              </a:ext>
            </a:extLst>
          </p:cNvPr>
          <p:cNvSpPr txBox="1"/>
          <p:nvPr/>
        </p:nvSpPr>
        <p:spPr>
          <a:xfrm>
            <a:off x="8567928" y="6748272"/>
            <a:ext cx="0" cy="0"/>
          </a:xfrm>
          <a:prstGeom prst="rect">
            <a:avLst/>
          </a:prstGeom>
        </p:spPr>
        <p:txBody>
          <a:bodyPr vert="horz" wrap="none" lIns="91440" tIns="45720" rIns="91440" bIns="45720" rtlCol="0" anchor="ctr">
            <a:noAutofit/>
          </a:bodyPr>
          <a:lstStyle/>
          <a:p>
            <a:pPr algn="l"/>
            <a:endParaRPr lang="it-IT"/>
          </a:p>
        </p:txBody>
      </p:sp>
    </p:spTree>
    <p:extLst>
      <p:ext uri="{BB962C8B-B14F-4D97-AF65-F5344CB8AC3E}">
        <p14:creationId xmlns:p14="http://schemas.microsoft.com/office/powerpoint/2010/main" val="4103263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75409" y="812807"/>
            <a:ext cx="10553700" cy="1231171"/>
          </a:xfrm>
        </p:spPr>
        <p:txBody>
          <a:bodyPr/>
          <a:lstStyle/>
          <a:p>
            <a:r>
              <a:rPr lang="it-IT" dirty="0" err="1"/>
              <a:t>Introduction</a:t>
            </a:r>
            <a:endParaRPr lang="it-IT" dirty="0"/>
          </a:p>
        </p:txBody>
      </p:sp>
      <p:sp>
        <p:nvSpPr>
          <p:cNvPr id="11" name="Segnaposto contenuto 2">
            <a:extLst>
              <a:ext uri="{FF2B5EF4-FFF2-40B4-BE49-F238E27FC236}">
                <a16:creationId xmlns:a16="http://schemas.microsoft.com/office/drawing/2014/main" id="{3E3034EF-CD93-504E-8282-D93E0921DB50}"/>
              </a:ext>
            </a:extLst>
          </p:cNvPr>
          <p:cNvSpPr>
            <a:spLocks noGrp="1"/>
          </p:cNvSpPr>
          <p:nvPr>
            <p:ph idx="1"/>
          </p:nvPr>
        </p:nvSpPr>
        <p:spPr>
          <a:xfrm>
            <a:off x="3987800" y="2441865"/>
            <a:ext cx="7366000" cy="2971384"/>
          </a:xfrm>
        </p:spPr>
        <p:txBody>
          <a:bodyPr/>
          <a:lstStyle/>
          <a:p>
            <a:pPr>
              <a:spcBef>
                <a:spcPts val="700"/>
              </a:spcBef>
              <a:spcAft>
                <a:spcPts val="700"/>
              </a:spcAft>
            </a:pPr>
            <a:r>
              <a:rPr lang="en-AU" sz="2000" dirty="0">
                <a:latin typeface="+mn-lt"/>
                <a:ea typeface="Calibri" panose="020F0502020204030204" pitchFamily="34" charset="0"/>
                <a:cs typeface="Calibri Light" panose="020F0302020204030204" pitchFamily="34" charset="0"/>
              </a:rPr>
              <a:t>In this session, the relationships between different systems of </a:t>
            </a:r>
            <a:r>
              <a:rPr lang="en-AU" sz="2000" b="1" dirty="0">
                <a:latin typeface="+mn-lt"/>
                <a:ea typeface="Times New Roman" panose="02020603050405020304" pitchFamily="18" charset="0"/>
                <a:cs typeface="Calibri" panose="020F0502020204030204" pitchFamily="34" charset="0"/>
              </a:rPr>
              <a:t>rights</a:t>
            </a:r>
            <a:r>
              <a:rPr lang="en-AU" sz="2000" dirty="0">
                <a:latin typeface="+mn-lt"/>
                <a:ea typeface="Calibri" panose="020F0502020204030204" pitchFamily="34" charset="0"/>
                <a:cs typeface="Calibri Light" panose="020F0302020204030204" pitchFamily="34" charset="0"/>
              </a:rPr>
              <a:t>, </a:t>
            </a:r>
            <a:r>
              <a:rPr lang="en-AU" sz="2000" b="1" dirty="0">
                <a:latin typeface="+mn-lt"/>
                <a:ea typeface="Calibri" panose="020F0502020204030204" pitchFamily="34" charset="0"/>
                <a:cs typeface="Calibri Light" panose="020F0302020204030204" pitchFamily="34" charset="0"/>
              </a:rPr>
              <a:t>rules</a:t>
            </a:r>
            <a:r>
              <a:rPr lang="en-AU" sz="2000" dirty="0">
                <a:latin typeface="+mn-lt"/>
                <a:ea typeface="Calibri" panose="020F0502020204030204" pitchFamily="34" charset="0"/>
                <a:cs typeface="Calibri Light" panose="020F0302020204030204" pitchFamily="34" charset="0"/>
              </a:rPr>
              <a:t>, and </a:t>
            </a:r>
            <a:r>
              <a:rPr lang="en-AU" sz="2000" b="1" dirty="0">
                <a:latin typeface="+mn-lt"/>
                <a:ea typeface="Calibri" panose="020F0502020204030204" pitchFamily="34" charset="0"/>
                <a:cs typeface="Calibri Light" panose="020F0302020204030204" pitchFamily="34" charset="0"/>
              </a:rPr>
              <a:t>principles</a:t>
            </a:r>
            <a:r>
              <a:rPr lang="en-AU" sz="2000" dirty="0">
                <a:latin typeface="+mn-lt"/>
                <a:ea typeface="Calibri" panose="020F0502020204030204" pitchFamily="34" charset="0"/>
                <a:cs typeface="Calibri Light" panose="020F0302020204030204" pitchFamily="34" charset="0"/>
              </a:rPr>
              <a:t> relating to PVE/CVE are set out and explained.</a:t>
            </a:r>
            <a:endParaRPr lang="en-AU" sz="1050" dirty="0">
              <a:latin typeface="+mn-lt"/>
              <a:ea typeface="Calibri" panose="020F0502020204030204" pitchFamily="34" charset="0"/>
              <a:cs typeface="Calibri Light" panose="020F0302020204030204" pitchFamily="34" charset="0"/>
            </a:endParaRPr>
          </a:p>
          <a:p>
            <a:pPr>
              <a:spcBef>
                <a:spcPts val="700"/>
              </a:spcBef>
              <a:spcAft>
                <a:spcPts val="700"/>
              </a:spcAft>
            </a:pPr>
            <a:r>
              <a:rPr lang="en-AU" sz="2000" dirty="0">
                <a:latin typeface="+mn-lt"/>
                <a:ea typeface="Calibri" panose="020F0502020204030204" pitchFamily="34" charset="0"/>
                <a:cs typeface="Calibri Light" panose="020F0302020204030204" pitchFamily="34" charset="0"/>
              </a:rPr>
              <a:t>In this session, we specifically refer to relevant provisions of </a:t>
            </a:r>
            <a:r>
              <a:rPr lang="en-AU" sz="2000" b="1" dirty="0">
                <a:latin typeface="+mn-lt"/>
                <a:ea typeface="Calibri" panose="020F0502020204030204" pitchFamily="34" charset="0"/>
                <a:cs typeface="Calibri Light" panose="020F0302020204030204" pitchFamily="34" charset="0"/>
              </a:rPr>
              <a:t>international law </a:t>
            </a:r>
            <a:r>
              <a:rPr lang="en-AU" sz="2000" dirty="0">
                <a:latin typeface="+mn-lt"/>
                <a:ea typeface="Calibri" panose="020F0502020204030204" pitchFamily="34" charset="0"/>
                <a:cs typeface="Calibri Light" panose="020F0302020204030204" pitchFamily="34" charset="0"/>
              </a:rPr>
              <a:t>relating to </a:t>
            </a:r>
            <a:r>
              <a:rPr lang="en-AU" sz="2000" b="1" dirty="0">
                <a:latin typeface="+mn-lt"/>
                <a:ea typeface="Calibri" panose="020F0502020204030204" pitchFamily="34" charset="0"/>
                <a:cs typeface="Calibri Light" panose="020F0302020204030204" pitchFamily="34" charset="0"/>
              </a:rPr>
              <a:t>human rights </a:t>
            </a:r>
            <a:r>
              <a:rPr lang="en-AU" sz="2000" dirty="0">
                <a:latin typeface="+mn-lt"/>
                <a:ea typeface="Calibri" panose="020F0502020204030204" pitchFamily="34" charset="0"/>
                <a:cs typeface="Calibri Light" panose="020F0302020204030204" pitchFamily="34" charset="0"/>
              </a:rPr>
              <a:t>(International Covenant of Civil and Political Rights – ICCPR), </a:t>
            </a:r>
            <a:r>
              <a:rPr lang="en-AU" sz="2000" b="1" dirty="0">
                <a:latin typeface="+mn-lt"/>
                <a:ea typeface="Calibri" panose="020F0502020204030204" pitchFamily="34" charset="0"/>
                <a:cs typeface="Calibri Light" panose="020F0302020204030204" pitchFamily="34" charset="0"/>
              </a:rPr>
              <a:t>discrimination on the basis of gender (</a:t>
            </a:r>
            <a:r>
              <a:rPr lang="en-US" sz="2000" dirty="0">
                <a:latin typeface="+mn-lt"/>
              </a:rPr>
              <a:t>Convention on the Elimination of all Forms of Discrimination Against Women)</a:t>
            </a:r>
            <a:r>
              <a:rPr lang="en-AU" sz="2000" dirty="0">
                <a:latin typeface="+mn-lt"/>
                <a:ea typeface="Calibri" panose="020F0502020204030204" pitchFamily="34" charset="0"/>
                <a:cs typeface="Calibri Light" panose="020F0302020204030204" pitchFamily="34" charset="0"/>
              </a:rPr>
              <a:t>, </a:t>
            </a:r>
            <a:r>
              <a:rPr lang="en-AU" sz="2000" b="1" dirty="0">
                <a:latin typeface="+mn-lt"/>
                <a:ea typeface="Calibri" panose="020F0502020204030204" pitchFamily="34" charset="0"/>
                <a:cs typeface="Calibri Light" panose="020F0302020204030204" pitchFamily="34" charset="0"/>
              </a:rPr>
              <a:t>UN Resolutions </a:t>
            </a:r>
            <a:r>
              <a:rPr lang="en-AU" sz="2000" dirty="0">
                <a:latin typeface="+mn-lt"/>
                <a:ea typeface="Calibri" panose="020F0502020204030204" pitchFamily="34" charset="0"/>
                <a:cs typeface="Calibri Light" panose="020F0302020204030204" pitchFamily="34" charset="0"/>
              </a:rPr>
              <a:t>(on terrorism and WPS) and ‘soft law’ (</a:t>
            </a:r>
            <a:r>
              <a:rPr lang="en-AU" sz="2000" b="1" dirty="0">
                <a:latin typeface="+mn-lt"/>
                <a:ea typeface="Calibri" panose="020F0502020204030204" pitchFamily="34" charset="0"/>
                <a:cs typeface="Calibri Light" panose="020F0302020204030204" pitchFamily="34" charset="0"/>
              </a:rPr>
              <a:t>UN Declaration </a:t>
            </a:r>
            <a:r>
              <a:rPr lang="en-AU" sz="2000" dirty="0">
                <a:latin typeface="+mn-lt"/>
                <a:ea typeface="Calibri" panose="020F0502020204030204" pitchFamily="34" charset="0"/>
                <a:cs typeface="Calibri Light" panose="020F0302020204030204" pitchFamily="34" charset="0"/>
              </a:rPr>
              <a:t>relating to the Elimination of Violence against Women [DEVAW]).</a:t>
            </a:r>
          </a:p>
        </p:txBody>
      </p:sp>
      <p:sp>
        <p:nvSpPr>
          <p:cNvPr id="12" name="CasellaDiTesto 11">
            <a:extLst>
              <a:ext uri="{FF2B5EF4-FFF2-40B4-BE49-F238E27FC236}">
                <a16:creationId xmlns:a16="http://schemas.microsoft.com/office/drawing/2014/main" id="{EEB839F1-3C49-954C-A684-B6B71ABE50E4}"/>
              </a:ext>
            </a:extLst>
          </p:cNvPr>
          <p:cNvSpPr txBox="1"/>
          <p:nvPr/>
        </p:nvSpPr>
        <p:spPr>
          <a:xfrm>
            <a:off x="703117" y="2441864"/>
            <a:ext cx="2743200" cy="1320078"/>
          </a:xfrm>
          <a:prstGeom prst="rect">
            <a:avLst/>
          </a:prstGeom>
        </p:spPr>
        <p:txBody>
          <a:bodyPr vert="horz" wrap="square" lIns="91440" tIns="45720" rIns="91440" bIns="45720" rtlCol="0" anchor="t" anchorCtr="0">
            <a:noAutofit/>
          </a:bodyPr>
          <a:lstStyle/>
          <a:p>
            <a:r>
              <a:rPr lang="it-IT" sz="2200" b="1" dirty="0">
                <a:solidFill>
                  <a:srgbClr val="21AAC0"/>
                </a:solidFill>
              </a:rPr>
              <a:t>What is this</a:t>
            </a:r>
            <a:br>
              <a:rPr lang="it-IT" sz="2200" b="1" dirty="0">
                <a:solidFill>
                  <a:srgbClr val="21AAC0"/>
                </a:solidFill>
              </a:rPr>
            </a:br>
            <a:r>
              <a:rPr lang="it-IT" sz="2200" b="1" dirty="0">
                <a:solidFill>
                  <a:srgbClr val="21AAC0"/>
                </a:solidFill>
              </a:rPr>
              <a:t>session </a:t>
            </a:r>
            <a:r>
              <a:rPr lang="it-IT" sz="2200" b="1" dirty="0" err="1">
                <a:solidFill>
                  <a:srgbClr val="21AAC0"/>
                </a:solidFill>
              </a:rPr>
              <a:t>about</a:t>
            </a:r>
            <a:r>
              <a:rPr lang="it-IT" sz="2200" b="1" dirty="0">
                <a:solidFill>
                  <a:srgbClr val="21AAC0"/>
                </a:solidFill>
              </a:rPr>
              <a:t>?</a:t>
            </a:r>
          </a:p>
        </p:txBody>
      </p:sp>
      <p:pic>
        <p:nvPicPr>
          <p:cNvPr id="8" name="Immagine 7" descr="Immagine che contiene disegnando&#10;&#10;Descrizione generata automaticamente">
            <a:extLst>
              <a:ext uri="{FF2B5EF4-FFF2-40B4-BE49-F238E27FC236}">
                <a16:creationId xmlns:a16="http://schemas.microsoft.com/office/drawing/2014/main" id="{F3CDD0D8-4240-E64C-9211-BF417E4D7A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275" y="3429000"/>
            <a:ext cx="2309619" cy="2309619"/>
          </a:xfrm>
          <a:prstGeom prst="rect">
            <a:avLst/>
          </a:prstGeom>
        </p:spPr>
      </p:pic>
    </p:spTree>
    <p:extLst>
      <p:ext uri="{BB962C8B-B14F-4D97-AF65-F5344CB8AC3E}">
        <p14:creationId xmlns:p14="http://schemas.microsoft.com/office/powerpoint/2010/main" val="1494526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A5578D4-0B5D-FB4C-BD40-9115C2B2A5A2}"/>
              </a:ext>
            </a:extLst>
          </p:cNvPr>
          <p:cNvSpPr>
            <a:spLocks noGrp="1"/>
          </p:cNvSpPr>
          <p:nvPr>
            <p:ph type="title"/>
          </p:nvPr>
        </p:nvSpPr>
        <p:spPr>
          <a:xfrm>
            <a:off x="680786" y="812807"/>
            <a:ext cx="10553700" cy="598775"/>
          </a:xfrm>
        </p:spPr>
        <p:txBody>
          <a:bodyPr/>
          <a:lstStyle/>
          <a:p>
            <a:r>
              <a:rPr lang="en-AU" dirty="0"/>
              <a:t>Learning Outcomes</a:t>
            </a:r>
            <a:endParaRPr lang="it-IT" dirty="0"/>
          </a:p>
        </p:txBody>
      </p:sp>
      <p:sp>
        <p:nvSpPr>
          <p:cNvPr id="10" name="CasellaDiTesto 9">
            <a:extLst>
              <a:ext uri="{FF2B5EF4-FFF2-40B4-BE49-F238E27FC236}">
                <a16:creationId xmlns:a16="http://schemas.microsoft.com/office/drawing/2014/main" id="{9BDBCB67-E24C-E943-8E7E-30D52C1BF36A}"/>
              </a:ext>
            </a:extLst>
          </p:cNvPr>
          <p:cNvSpPr txBox="1"/>
          <p:nvPr/>
        </p:nvSpPr>
        <p:spPr>
          <a:xfrm>
            <a:off x="1464422" y="2245671"/>
            <a:ext cx="3603812" cy="1081138"/>
          </a:xfrm>
          <a:prstGeom prst="rect">
            <a:avLst/>
          </a:prstGeom>
        </p:spPr>
        <p:txBody>
          <a:bodyPr vert="horz" wrap="none" lIns="91440" tIns="45720" rIns="91440" bIns="45720" rtlCol="0" anchor="ctr">
            <a:noAutofit/>
          </a:bodyPr>
          <a:lstStyle/>
          <a:p>
            <a:pPr lvl="0"/>
            <a:r>
              <a:rPr lang="en-AU" sz="2000" dirty="0"/>
              <a:t>Recognise the tensions between human</a:t>
            </a:r>
            <a:br>
              <a:rPr lang="en-AU" sz="2000" dirty="0"/>
            </a:br>
            <a:r>
              <a:rPr lang="en-AU" sz="2000" dirty="0"/>
              <a:t>rights and security approaches and how</a:t>
            </a:r>
            <a:br>
              <a:rPr lang="en-AU" sz="2000" dirty="0"/>
            </a:br>
            <a:r>
              <a:rPr lang="en-AU" sz="2000" dirty="0"/>
              <a:t>these inform strategies around gender</a:t>
            </a:r>
            <a:br>
              <a:rPr lang="en-AU" sz="2000" dirty="0"/>
            </a:br>
            <a:r>
              <a:rPr lang="en-AU" sz="2000" dirty="0"/>
              <a:t>and PVE programming. </a:t>
            </a:r>
          </a:p>
        </p:txBody>
      </p:sp>
      <p:sp>
        <p:nvSpPr>
          <p:cNvPr id="11" name="CasellaDiTesto 10">
            <a:extLst>
              <a:ext uri="{FF2B5EF4-FFF2-40B4-BE49-F238E27FC236}">
                <a16:creationId xmlns:a16="http://schemas.microsoft.com/office/drawing/2014/main" id="{9507C175-EEDC-064A-A0A1-5533532B7A7C}"/>
              </a:ext>
            </a:extLst>
          </p:cNvPr>
          <p:cNvSpPr txBox="1"/>
          <p:nvPr/>
        </p:nvSpPr>
        <p:spPr>
          <a:xfrm>
            <a:off x="1464422" y="3755069"/>
            <a:ext cx="4082892" cy="819374"/>
          </a:xfrm>
          <a:prstGeom prst="rect">
            <a:avLst/>
          </a:prstGeom>
        </p:spPr>
        <p:txBody>
          <a:bodyPr vert="horz" wrap="none" lIns="91440" tIns="45720" rIns="91440" bIns="45720" rtlCol="0" anchor="ctr">
            <a:noAutofit/>
          </a:bodyPr>
          <a:lstStyle/>
          <a:p>
            <a:pPr lvl="0"/>
            <a:r>
              <a:rPr lang="en-AU" sz="2000" dirty="0"/>
              <a:t>Understand that a gap often exists</a:t>
            </a:r>
            <a:br>
              <a:rPr lang="en-AU" sz="2000" dirty="0"/>
            </a:br>
            <a:r>
              <a:rPr lang="en-AU" sz="2000" dirty="0"/>
              <a:t>between ‘law as enacted’ and law</a:t>
            </a:r>
            <a:br>
              <a:rPr lang="en-AU" sz="2000" dirty="0"/>
            </a:br>
            <a:r>
              <a:rPr lang="en-AU" sz="2000" dirty="0"/>
              <a:t>as enforced. </a:t>
            </a:r>
          </a:p>
        </p:txBody>
      </p:sp>
      <p:sp>
        <p:nvSpPr>
          <p:cNvPr id="13" name="CasellaDiTesto 12">
            <a:extLst>
              <a:ext uri="{FF2B5EF4-FFF2-40B4-BE49-F238E27FC236}">
                <a16:creationId xmlns:a16="http://schemas.microsoft.com/office/drawing/2014/main" id="{9D5EA0A6-AF38-0F4B-899B-0F634D2A0A17}"/>
              </a:ext>
            </a:extLst>
          </p:cNvPr>
          <p:cNvSpPr txBox="1"/>
          <p:nvPr/>
        </p:nvSpPr>
        <p:spPr>
          <a:xfrm>
            <a:off x="6829565" y="2168852"/>
            <a:ext cx="4404921" cy="913596"/>
          </a:xfrm>
          <a:prstGeom prst="rect">
            <a:avLst/>
          </a:prstGeom>
        </p:spPr>
        <p:txBody>
          <a:bodyPr vert="horz" wrap="none" lIns="91440" tIns="45720" rIns="91440" bIns="45720" rtlCol="0" anchor="ctr">
            <a:noAutofit/>
          </a:bodyPr>
          <a:lstStyle/>
          <a:p>
            <a:pPr lvl="0"/>
            <a:r>
              <a:rPr lang="en-AU" sz="2000" dirty="0"/>
              <a:t>Understand the tensions between</a:t>
            </a:r>
            <a:br>
              <a:rPr lang="en-AU" sz="2000" dirty="0"/>
            </a:br>
            <a:r>
              <a:rPr lang="en-AU" sz="2000" dirty="0"/>
              <a:t>freedom of religion, national security</a:t>
            </a:r>
            <a:br>
              <a:rPr lang="en-AU" sz="2000" dirty="0"/>
            </a:br>
            <a:r>
              <a:rPr lang="en-AU" sz="2000" dirty="0"/>
              <a:t>and public safety.</a:t>
            </a:r>
          </a:p>
        </p:txBody>
      </p:sp>
      <p:sp>
        <p:nvSpPr>
          <p:cNvPr id="14" name="CasellaDiTesto 13">
            <a:extLst>
              <a:ext uri="{FF2B5EF4-FFF2-40B4-BE49-F238E27FC236}">
                <a16:creationId xmlns:a16="http://schemas.microsoft.com/office/drawing/2014/main" id="{49A4FDA9-74CE-1146-BE30-A22EE53AB47E}"/>
              </a:ext>
            </a:extLst>
          </p:cNvPr>
          <p:cNvSpPr txBox="1"/>
          <p:nvPr/>
        </p:nvSpPr>
        <p:spPr>
          <a:xfrm>
            <a:off x="6829566" y="3556747"/>
            <a:ext cx="4082892" cy="913596"/>
          </a:xfrm>
          <a:prstGeom prst="rect">
            <a:avLst/>
          </a:prstGeom>
        </p:spPr>
        <p:txBody>
          <a:bodyPr vert="horz" wrap="none" lIns="91440" tIns="45720" rIns="91440" bIns="45720" rtlCol="0" anchor="ctr">
            <a:noAutofit/>
          </a:bodyPr>
          <a:lstStyle/>
          <a:p>
            <a:pPr lvl="0"/>
            <a:r>
              <a:rPr lang="en-AU" sz="2000" dirty="0"/>
              <a:t>Understand the gendered dynamics of the</a:t>
            </a:r>
            <a:br>
              <a:rPr lang="en-AU" sz="2000" dirty="0"/>
            </a:br>
            <a:r>
              <a:rPr lang="en-AU" sz="2000" dirty="0"/>
              <a:t>rights of women offenders in detention.</a:t>
            </a:r>
          </a:p>
        </p:txBody>
      </p:sp>
      <p:cxnSp>
        <p:nvCxnSpPr>
          <p:cNvPr id="15" name="Connettore 1 14">
            <a:extLst>
              <a:ext uri="{FF2B5EF4-FFF2-40B4-BE49-F238E27FC236}">
                <a16:creationId xmlns:a16="http://schemas.microsoft.com/office/drawing/2014/main" id="{5B9DFDBE-B444-1F4C-BE77-4E88050F8D8A}"/>
              </a:ext>
            </a:extLst>
          </p:cNvPr>
          <p:cNvCxnSpPr>
            <a:cxnSpLocks/>
          </p:cNvCxnSpPr>
          <p:nvPr/>
        </p:nvCxnSpPr>
        <p:spPr>
          <a:xfrm>
            <a:off x="1071483" y="2314832"/>
            <a:ext cx="0" cy="16184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A5370A19-F14A-CA45-BE95-B422831AB6FC}"/>
              </a:ext>
            </a:extLst>
          </p:cNvPr>
          <p:cNvPicPr>
            <a:picLocks noChangeAspect="1"/>
          </p:cNvPicPr>
          <p:nvPr/>
        </p:nvPicPr>
        <p:blipFill>
          <a:blip r:embed="rId2"/>
          <a:stretch>
            <a:fillRect/>
          </a:stretch>
        </p:blipFill>
        <p:spPr>
          <a:xfrm>
            <a:off x="803275" y="2041395"/>
            <a:ext cx="571500" cy="571500"/>
          </a:xfrm>
          <a:prstGeom prst="rect">
            <a:avLst/>
          </a:prstGeom>
        </p:spPr>
      </p:pic>
      <p:pic>
        <p:nvPicPr>
          <p:cNvPr id="6" name="Immagine 5">
            <a:extLst>
              <a:ext uri="{FF2B5EF4-FFF2-40B4-BE49-F238E27FC236}">
                <a16:creationId xmlns:a16="http://schemas.microsoft.com/office/drawing/2014/main" id="{4996D4A6-6F1F-FD4C-AD68-BEC30CF9B836}"/>
              </a:ext>
            </a:extLst>
          </p:cNvPr>
          <p:cNvPicPr>
            <a:picLocks noChangeAspect="1"/>
          </p:cNvPicPr>
          <p:nvPr/>
        </p:nvPicPr>
        <p:blipFill>
          <a:blip r:embed="rId3"/>
          <a:stretch>
            <a:fillRect/>
          </a:stretch>
        </p:blipFill>
        <p:spPr>
          <a:xfrm>
            <a:off x="803275" y="3574832"/>
            <a:ext cx="571500" cy="571500"/>
          </a:xfrm>
          <a:prstGeom prst="rect">
            <a:avLst/>
          </a:prstGeom>
        </p:spPr>
      </p:pic>
      <p:cxnSp>
        <p:nvCxnSpPr>
          <p:cNvPr id="18" name="Connettore 1 17">
            <a:extLst>
              <a:ext uri="{FF2B5EF4-FFF2-40B4-BE49-F238E27FC236}">
                <a16:creationId xmlns:a16="http://schemas.microsoft.com/office/drawing/2014/main" id="{DC6DC841-413A-A84C-9980-8FAA18F563B1}"/>
              </a:ext>
            </a:extLst>
          </p:cNvPr>
          <p:cNvCxnSpPr>
            <a:cxnSpLocks/>
          </p:cNvCxnSpPr>
          <p:nvPr/>
        </p:nvCxnSpPr>
        <p:spPr>
          <a:xfrm>
            <a:off x="6456749" y="2314832"/>
            <a:ext cx="0" cy="1507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magine 16">
            <a:extLst>
              <a:ext uri="{FF2B5EF4-FFF2-40B4-BE49-F238E27FC236}">
                <a16:creationId xmlns:a16="http://schemas.microsoft.com/office/drawing/2014/main" id="{CDE7902D-7133-CC45-B35C-19219C4D938E}"/>
              </a:ext>
            </a:extLst>
          </p:cNvPr>
          <p:cNvPicPr>
            <a:picLocks noChangeAspect="1"/>
          </p:cNvPicPr>
          <p:nvPr/>
        </p:nvPicPr>
        <p:blipFill>
          <a:blip r:embed="rId4"/>
          <a:stretch>
            <a:fillRect/>
          </a:stretch>
        </p:blipFill>
        <p:spPr>
          <a:xfrm>
            <a:off x="6174706" y="3574832"/>
            <a:ext cx="571500" cy="571500"/>
          </a:xfrm>
          <a:prstGeom prst="rect">
            <a:avLst/>
          </a:prstGeom>
        </p:spPr>
      </p:pic>
      <p:pic>
        <p:nvPicPr>
          <p:cNvPr id="7" name="Immagine 6">
            <a:extLst>
              <a:ext uri="{FF2B5EF4-FFF2-40B4-BE49-F238E27FC236}">
                <a16:creationId xmlns:a16="http://schemas.microsoft.com/office/drawing/2014/main" id="{77E2AC88-0444-6444-8172-C354C217B59F}"/>
              </a:ext>
            </a:extLst>
          </p:cNvPr>
          <p:cNvPicPr>
            <a:picLocks noChangeAspect="1"/>
          </p:cNvPicPr>
          <p:nvPr/>
        </p:nvPicPr>
        <p:blipFill>
          <a:blip r:embed="rId5"/>
          <a:stretch>
            <a:fillRect/>
          </a:stretch>
        </p:blipFill>
        <p:spPr>
          <a:xfrm>
            <a:off x="6170999" y="2041395"/>
            <a:ext cx="576000" cy="576000"/>
          </a:xfrm>
          <a:prstGeom prst="rect">
            <a:avLst/>
          </a:prstGeom>
        </p:spPr>
      </p:pic>
    </p:spTree>
    <p:extLst>
      <p:ext uri="{BB962C8B-B14F-4D97-AF65-F5344CB8AC3E}">
        <p14:creationId xmlns:p14="http://schemas.microsoft.com/office/powerpoint/2010/main" val="2179535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92ED93D1-E0A1-2E44-A1B1-C01F8CEC5C30}"/>
              </a:ext>
            </a:extLst>
          </p:cNvPr>
          <p:cNvSpPr/>
          <p:nvPr/>
        </p:nvSpPr>
        <p:spPr>
          <a:xfrm>
            <a:off x="397653" y="1808163"/>
            <a:ext cx="11359371" cy="4424856"/>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10045" y="812807"/>
            <a:ext cx="10553700" cy="805681"/>
          </a:xfrm>
        </p:spPr>
        <p:txBody>
          <a:bodyPr/>
          <a:lstStyle/>
          <a:p>
            <a:r>
              <a:rPr lang="en-AU" dirty="0"/>
              <a:t>What do we mean by protection?</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097879"/>
            <a:ext cx="10550525" cy="1979259"/>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Broadly defined, protection refers to ‘</a:t>
            </a:r>
            <a:r>
              <a:rPr lang="en-AU" sz="2000" b="1" dirty="0">
                <a:latin typeface="+mn-lt"/>
              </a:rPr>
              <a:t>removing individuals from risk, threat, or a situation of violence</a:t>
            </a:r>
            <a:r>
              <a:rPr lang="en-AU" sz="2000" dirty="0">
                <a:latin typeface="+mn-lt"/>
              </a:rPr>
              <a:t>’ as well as ‘</a:t>
            </a:r>
            <a:r>
              <a:rPr lang="en-AU" sz="2000" b="1" dirty="0">
                <a:latin typeface="+mn-lt"/>
              </a:rPr>
              <a:t>intervening at the source of the violence to reduce or stop it</a:t>
            </a:r>
            <a:r>
              <a:rPr lang="en-AU" sz="2000" dirty="0">
                <a:latin typeface="+mn-lt"/>
              </a:rPr>
              <a:t>’.</a:t>
            </a:r>
          </a:p>
          <a:p>
            <a:r>
              <a:rPr lang="en-AU" sz="2000" dirty="0">
                <a:latin typeface="+mn-lt"/>
              </a:rPr>
              <a:t> </a:t>
            </a:r>
          </a:p>
          <a:p>
            <a:r>
              <a:rPr lang="en-AU" sz="2000" dirty="0">
                <a:latin typeface="+mn-lt"/>
              </a:rPr>
              <a:t>Protection in the context of PVE reveals many </a:t>
            </a:r>
            <a:r>
              <a:rPr lang="en-AU" sz="2000" b="1" dirty="0">
                <a:latin typeface="+mn-lt"/>
              </a:rPr>
              <a:t>tensions</a:t>
            </a:r>
            <a:r>
              <a:rPr lang="en-AU" sz="2000" dirty="0">
                <a:latin typeface="+mn-lt"/>
              </a:rPr>
              <a:t> between </a:t>
            </a:r>
            <a:r>
              <a:rPr lang="en-AU" sz="2000" b="1" dirty="0">
                <a:latin typeface="+mn-lt"/>
              </a:rPr>
              <a:t>competing rights,</a:t>
            </a:r>
            <a:r>
              <a:rPr lang="en-AU" sz="2000" dirty="0">
                <a:latin typeface="+mn-lt"/>
              </a:rPr>
              <a:t> including </a:t>
            </a:r>
            <a:r>
              <a:rPr lang="en-AU" sz="2000" b="1" dirty="0">
                <a:latin typeface="+mn-lt"/>
              </a:rPr>
              <a:t>security versus liberty</a:t>
            </a:r>
            <a:r>
              <a:rPr lang="en-AU" sz="2000" dirty="0">
                <a:latin typeface="+mn-lt"/>
              </a:rPr>
              <a:t>, </a:t>
            </a:r>
            <a:r>
              <a:rPr lang="en-AU" sz="2000" b="1" dirty="0">
                <a:latin typeface="+mn-lt"/>
              </a:rPr>
              <a:t>freedom of religion</a:t>
            </a:r>
            <a:r>
              <a:rPr lang="en-AU" sz="2000" dirty="0">
                <a:latin typeface="+mn-lt"/>
              </a:rPr>
              <a:t> and the </a:t>
            </a:r>
            <a:r>
              <a:rPr lang="en-AU" sz="2000" b="1" dirty="0">
                <a:latin typeface="+mn-lt"/>
              </a:rPr>
              <a:t>rights</a:t>
            </a:r>
            <a:r>
              <a:rPr lang="en-AU" sz="2000" dirty="0">
                <a:latin typeface="+mn-lt"/>
              </a:rPr>
              <a:t> </a:t>
            </a:r>
            <a:r>
              <a:rPr lang="en-AU" sz="2000" b="1" dirty="0">
                <a:latin typeface="+mn-lt"/>
              </a:rPr>
              <a:t>of</a:t>
            </a:r>
            <a:r>
              <a:rPr lang="en-AU" sz="2000" dirty="0">
                <a:latin typeface="+mn-lt"/>
              </a:rPr>
              <a:t> </a:t>
            </a:r>
            <a:r>
              <a:rPr lang="en-AU" sz="2000" b="1" dirty="0">
                <a:latin typeface="+mn-lt"/>
              </a:rPr>
              <a:t>women and girls, </a:t>
            </a:r>
            <a:r>
              <a:rPr lang="en-AU" sz="2000" dirty="0">
                <a:latin typeface="+mn-lt"/>
              </a:rPr>
              <a:t>the rights of </a:t>
            </a:r>
            <a:r>
              <a:rPr lang="en-AU" sz="2000" b="1" dirty="0">
                <a:latin typeface="+mn-lt"/>
              </a:rPr>
              <a:t>victims </a:t>
            </a:r>
            <a:r>
              <a:rPr lang="en-AU" sz="2000" dirty="0">
                <a:latin typeface="+mn-lt"/>
              </a:rPr>
              <a:t>and the rights of </a:t>
            </a:r>
            <a:r>
              <a:rPr lang="en-AU" sz="2000" b="1" dirty="0">
                <a:latin typeface="+mn-lt"/>
              </a:rPr>
              <a:t>perpetrators</a:t>
            </a:r>
            <a:r>
              <a:rPr lang="en-AU" sz="2000" dirty="0">
                <a:latin typeface="+mn-lt"/>
              </a:rPr>
              <a:t> or those suspected of violence extremism.</a:t>
            </a:r>
          </a:p>
        </p:txBody>
      </p:sp>
    </p:spTree>
    <p:extLst>
      <p:ext uri="{BB962C8B-B14F-4D97-AF65-F5344CB8AC3E}">
        <p14:creationId xmlns:p14="http://schemas.microsoft.com/office/powerpoint/2010/main" val="291146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A64E65E-3017-B04D-8C77-FB0A662AD7C8}"/>
              </a:ext>
            </a:extLst>
          </p:cNvPr>
          <p:cNvSpPr/>
          <p:nvPr/>
        </p:nvSpPr>
        <p:spPr>
          <a:xfrm>
            <a:off x="397653" y="528409"/>
            <a:ext cx="11359371" cy="5704610"/>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5B8E4833-2C1F-6A41-ABEB-64920F2D162E}"/>
              </a:ext>
            </a:extLst>
          </p:cNvPr>
          <p:cNvSpPr/>
          <p:nvPr/>
        </p:nvSpPr>
        <p:spPr>
          <a:xfrm>
            <a:off x="6712089" y="2172597"/>
            <a:ext cx="3508513" cy="3508513"/>
          </a:xfrm>
          <a:prstGeom prst="ellipse">
            <a:avLst/>
          </a:prstGeom>
          <a:solidFill>
            <a:srgbClr val="30ACC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3869B6AE-622D-3148-B111-F2B2ACE37AC9}"/>
              </a:ext>
            </a:extLst>
          </p:cNvPr>
          <p:cNvSpPr/>
          <p:nvPr/>
        </p:nvSpPr>
        <p:spPr>
          <a:xfrm>
            <a:off x="1933298" y="2172597"/>
            <a:ext cx="3508513" cy="3508513"/>
          </a:xfrm>
          <a:prstGeom prst="ellipse">
            <a:avLst/>
          </a:prstGeom>
          <a:solidFill>
            <a:srgbClr val="30ACC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a:extLst>
              <a:ext uri="{FF2B5EF4-FFF2-40B4-BE49-F238E27FC236}">
                <a16:creationId xmlns:a16="http://schemas.microsoft.com/office/drawing/2014/main" id="{DCC91F55-AF12-3648-A591-D450103D2CCE}"/>
              </a:ext>
            </a:extLst>
          </p:cNvPr>
          <p:cNvPicPr>
            <a:picLocks noChangeAspect="1"/>
          </p:cNvPicPr>
          <p:nvPr/>
        </p:nvPicPr>
        <p:blipFill>
          <a:blip r:embed="rId2"/>
          <a:stretch>
            <a:fillRect/>
          </a:stretch>
        </p:blipFill>
        <p:spPr>
          <a:xfrm>
            <a:off x="10270313" y="6359560"/>
            <a:ext cx="1070785" cy="303052"/>
          </a:xfrm>
          <a:prstGeom prst="rect">
            <a:avLst/>
          </a:prstGeom>
        </p:spPr>
      </p:pic>
      <p:cxnSp>
        <p:nvCxnSpPr>
          <p:cNvPr id="4" name="Connettore 1 3">
            <a:extLst>
              <a:ext uri="{FF2B5EF4-FFF2-40B4-BE49-F238E27FC236}">
                <a16:creationId xmlns:a16="http://schemas.microsoft.com/office/drawing/2014/main" id="{0A601B65-0C5F-5A4A-B4FB-1D85B8BBE7EB}"/>
              </a:ext>
            </a:extLst>
          </p:cNvPr>
          <p:cNvCxnSpPr/>
          <p:nvPr/>
        </p:nvCxnSpPr>
        <p:spPr>
          <a:xfrm>
            <a:off x="3937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2A48732B-3C6B-3342-8B05-9B105E58FA16}"/>
              </a:ext>
            </a:extLst>
          </p:cNvPr>
          <p:cNvCxnSpPr/>
          <p:nvPr/>
        </p:nvCxnSpPr>
        <p:spPr>
          <a:xfrm>
            <a:off x="117602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BCBAF3C5-CB07-ED44-A187-E31395A13F39}"/>
              </a:ext>
            </a:extLst>
          </p:cNvPr>
          <p:cNvSpPr txBox="1"/>
          <p:nvPr/>
        </p:nvSpPr>
        <p:spPr>
          <a:xfrm>
            <a:off x="2332383" y="6553200"/>
            <a:ext cx="0" cy="0"/>
          </a:xfrm>
          <a:prstGeom prst="rect">
            <a:avLst/>
          </a:prstGeom>
        </p:spPr>
        <p:txBody>
          <a:bodyPr vert="horz" wrap="none" lIns="91440" tIns="45720" rIns="91440" bIns="45720" rtlCol="0" anchor="ctr">
            <a:noAutofit/>
          </a:bodyPr>
          <a:lstStyle/>
          <a:p>
            <a:pPr algn="l"/>
            <a:endParaRPr lang="it-IT" dirty="0"/>
          </a:p>
        </p:txBody>
      </p:sp>
      <p:sp>
        <p:nvSpPr>
          <p:cNvPr id="9" name="Segnaposto contenuto 2">
            <a:extLst>
              <a:ext uri="{FF2B5EF4-FFF2-40B4-BE49-F238E27FC236}">
                <a16:creationId xmlns:a16="http://schemas.microsoft.com/office/drawing/2014/main" id="{9A46A918-827D-4C48-B3B3-1D87FC1F2E1E}"/>
              </a:ext>
            </a:extLst>
          </p:cNvPr>
          <p:cNvSpPr txBox="1">
            <a:spLocks/>
          </p:cNvSpPr>
          <p:nvPr/>
        </p:nvSpPr>
        <p:spPr>
          <a:xfrm>
            <a:off x="2332519" y="2804900"/>
            <a:ext cx="2710069" cy="2243906"/>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AU" sz="2000" dirty="0">
                <a:solidFill>
                  <a:schemeClr val="bg1"/>
                </a:solidFill>
                <a:latin typeface="+mn-lt"/>
              </a:rPr>
              <a:t>Harnessed to </a:t>
            </a:r>
            <a:r>
              <a:rPr lang="en-AU" sz="2000" b="1" dirty="0">
                <a:solidFill>
                  <a:schemeClr val="bg1"/>
                </a:solidFill>
                <a:latin typeface="+mn-lt"/>
              </a:rPr>
              <a:t>promote preventive and educational ends</a:t>
            </a:r>
            <a:r>
              <a:rPr lang="en-AU" sz="2000" dirty="0">
                <a:solidFill>
                  <a:schemeClr val="bg1"/>
                </a:solidFill>
                <a:latin typeface="+mn-lt"/>
              </a:rPr>
              <a:t>, and its regulatory potential need not be restricted to reactive, repressive and punitive roles.</a:t>
            </a:r>
          </a:p>
        </p:txBody>
      </p:sp>
      <p:sp>
        <p:nvSpPr>
          <p:cNvPr id="10" name="Segnaposto contenuto 2">
            <a:extLst>
              <a:ext uri="{FF2B5EF4-FFF2-40B4-BE49-F238E27FC236}">
                <a16:creationId xmlns:a16="http://schemas.microsoft.com/office/drawing/2014/main" id="{F8190ABA-F900-894A-9C6E-40880FB9C514}"/>
              </a:ext>
            </a:extLst>
          </p:cNvPr>
          <p:cNvSpPr txBox="1">
            <a:spLocks/>
          </p:cNvSpPr>
          <p:nvPr/>
        </p:nvSpPr>
        <p:spPr>
          <a:xfrm>
            <a:off x="7078258" y="2944260"/>
            <a:ext cx="2781223" cy="1929370"/>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AU" sz="2000" dirty="0">
                <a:solidFill>
                  <a:schemeClr val="bg1"/>
                </a:solidFill>
                <a:latin typeface="+mn-lt"/>
              </a:rPr>
              <a:t>Understood as a </a:t>
            </a:r>
            <a:r>
              <a:rPr lang="en-AU" sz="2000" b="1" dirty="0">
                <a:solidFill>
                  <a:schemeClr val="bg1"/>
                </a:solidFill>
                <a:latin typeface="+mn-lt"/>
              </a:rPr>
              <a:t>productive dialogue and interaction</a:t>
            </a:r>
            <a:r>
              <a:rPr lang="en-AU" sz="2000" dirty="0">
                <a:solidFill>
                  <a:schemeClr val="bg1"/>
                </a:solidFill>
                <a:latin typeface="+mn-lt"/>
              </a:rPr>
              <a:t> between domestic legal obligations, and international legal rights and responsibilities. </a:t>
            </a:r>
          </a:p>
        </p:txBody>
      </p:sp>
      <p:sp>
        <p:nvSpPr>
          <p:cNvPr id="14" name="Titolo 1">
            <a:extLst>
              <a:ext uri="{FF2B5EF4-FFF2-40B4-BE49-F238E27FC236}">
                <a16:creationId xmlns:a16="http://schemas.microsoft.com/office/drawing/2014/main" id="{813CD876-15E7-9645-A9C4-6F76810BCA42}"/>
              </a:ext>
            </a:extLst>
          </p:cNvPr>
          <p:cNvSpPr txBox="1">
            <a:spLocks/>
          </p:cNvSpPr>
          <p:nvPr/>
        </p:nvSpPr>
        <p:spPr>
          <a:xfrm>
            <a:off x="710044" y="812807"/>
            <a:ext cx="10803932" cy="805681"/>
          </a:xfrm>
          <a:prstGeom prst="rect">
            <a:avLst/>
          </a:prstGeom>
        </p:spPr>
        <p:txBody>
          <a:bodyPr/>
          <a:lstStyle>
            <a:lvl1pPr algn="l" defTabSz="914400" rtl="0" eaLnBrk="1" latinLnBrk="0" hangingPunct="1">
              <a:lnSpc>
                <a:spcPct val="90000"/>
              </a:lnSpc>
              <a:spcBef>
                <a:spcPct val="0"/>
              </a:spcBef>
              <a:buNone/>
              <a:defRPr sz="3400" b="1" kern="1200">
                <a:solidFill>
                  <a:schemeClr val="tx1"/>
                </a:solidFill>
                <a:latin typeface="+mn-lt"/>
                <a:ea typeface="+mj-ea"/>
                <a:cs typeface="+mj-cs"/>
              </a:defRPr>
            </a:lvl1pPr>
          </a:lstStyle>
          <a:p>
            <a:r>
              <a:rPr lang="en-AU" sz="3600" b="0" dirty="0"/>
              <a:t>The key insight in this session is that </a:t>
            </a:r>
            <a:r>
              <a:rPr lang="en-AU" sz="3600" dirty="0"/>
              <a:t>LEGAL PROTECTION</a:t>
            </a:r>
            <a:r>
              <a:rPr lang="en-AU" sz="3600" b="0" dirty="0"/>
              <a:t> can and should be:</a:t>
            </a:r>
            <a:endParaRPr lang="it-IT" dirty="0"/>
          </a:p>
        </p:txBody>
      </p:sp>
    </p:spTree>
    <p:extLst>
      <p:ext uri="{BB962C8B-B14F-4D97-AF65-F5344CB8AC3E}">
        <p14:creationId xmlns:p14="http://schemas.microsoft.com/office/powerpoint/2010/main" val="2888946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EA6C89-544A-7144-BF0F-53FD3C009B8B}"/>
              </a:ext>
            </a:extLst>
          </p:cNvPr>
          <p:cNvSpPr/>
          <p:nvPr/>
        </p:nvSpPr>
        <p:spPr>
          <a:xfrm>
            <a:off x="397653" y="2384425"/>
            <a:ext cx="11359371" cy="3831449"/>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83997" y="812807"/>
            <a:ext cx="10553700" cy="805681"/>
          </a:xfrm>
        </p:spPr>
        <p:txBody>
          <a:bodyPr/>
          <a:lstStyle/>
          <a:p>
            <a:r>
              <a:rPr lang="en-AU" dirty="0"/>
              <a:t>Gap between the ‘law in books’</a:t>
            </a:r>
            <a:br>
              <a:rPr lang="en-AU" dirty="0"/>
            </a:br>
            <a:r>
              <a:rPr lang="en-AU" dirty="0"/>
              <a:t>and ‘law in action’</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527364"/>
            <a:ext cx="10550525" cy="1163366"/>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There is often a gap between the </a:t>
            </a:r>
            <a:r>
              <a:rPr lang="en-AU" sz="2000" b="1" dirty="0">
                <a:latin typeface="+mn-lt"/>
              </a:rPr>
              <a:t>law as enacted</a:t>
            </a:r>
            <a:r>
              <a:rPr lang="en-AU" sz="2000" dirty="0">
                <a:latin typeface="+mn-lt"/>
              </a:rPr>
              <a:t>, and the </a:t>
            </a:r>
            <a:r>
              <a:rPr lang="en-AU" sz="2000" b="1" dirty="0">
                <a:latin typeface="+mn-lt"/>
              </a:rPr>
              <a:t>law as enforced</a:t>
            </a:r>
            <a:r>
              <a:rPr lang="en-AU" sz="2000" dirty="0">
                <a:latin typeface="+mn-lt"/>
              </a:rPr>
              <a:t>. There are many reasons for this ‘gap’ but its consequences can be very harmful. For example, in the context of CT, the </a:t>
            </a:r>
            <a:r>
              <a:rPr lang="en-AU" sz="2000" b="1" dirty="0">
                <a:latin typeface="+mn-lt"/>
              </a:rPr>
              <a:t>implementation</a:t>
            </a:r>
            <a:r>
              <a:rPr lang="en-AU" sz="2000" dirty="0">
                <a:latin typeface="+mn-lt"/>
              </a:rPr>
              <a:t> of </a:t>
            </a:r>
            <a:r>
              <a:rPr lang="en-AU" sz="2000" b="1" dirty="0">
                <a:latin typeface="+mn-lt"/>
              </a:rPr>
              <a:t>punitive measures</a:t>
            </a:r>
            <a:r>
              <a:rPr lang="en-AU" sz="2000" dirty="0">
                <a:latin typeface="+mn-lt"/>
              </a:rPr>
              <a:t> does not necessarily result in the reduction of terrorism offences. </a:t>
            </a:r>
          </a:p>
        </p:txBody>
      </p:sp>
    </p:spTree>
    <p:extLst>
      <p:ext uri="{BB962C8B-B14F-4D97-AF65-F5344CB8AC3E}">
        <p14:creationId xmlns:p14="http://schemas.microsoft.com/office/powerpoint/2010/main" val="1618971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esterni, mucca, edificio, inpiedi&#10;&#10;Descrizione generata automaticamente">
            <a:extLst>
              <a:ext uri="{FF2B5EF4-FFF2-40B4-BE49-F238E27FC236}">
                <a16:creationId xmlns:a16="http://schemas.microsoft.com/office/drawing/2014/main" id="{9FA46876-FA45-7748-8BA7-76A11D832CE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6199"/>
          <a:stretch/>
        </p:blipFill>
        <p:spPr>
          <a:xfrm>
            <a:off x="6673849" y="0"/>
            <a:ext cx="5518151" cy="3916467"/>
          </a:xfrm>
        </p:spPr>
      </p:pic>
      <p:sp>
        <p:nvSpPr>
          <p:cNvPr id="3" name="Titolo 2">
            <a:extLst>
              <a:ext uri="{FF2B5EF4-FFF2-40B4-BE49-F238E27FC236}">
                <a16:creationId xmlns:a16="http://schemas.microsoft.com/office/drawing/2014/main" id="{473B6839-FE97-3849-BBE5-2FCB5BE1DA0D}"/>
              </a:ext>
            </a:extLst>
          </p:cNvPr>
          <p:cNvSpPr>
            <a:spLocks noGrp="1"/>
          </p:cNvSpPr>
          <p:nvPr>
            <p:ph type="title"/>
          </p:nvPr>
        </p:nvSpPr>
        <p:spPr>
          <a:xfrm>
            <a:off x="7068127" y="3916467"/>
            <a:ext cx="4260273" cy="2101746"/>
          </a:xfrm>
        </p:spPr>
        <p:txBody>
          <a:bodyPr/>
          <a:lstStyle/>
          <a:p>
            <a:r>
              <a:rPr lang="it-IT" dirty="0"/>
              <a:t>WHY GENDER MATTERS </a:t>
            </a:r>
            <a:br>
              <a:rPr lang="it-IT" dirty="0"/>
            </a:br>
            <a:r>
              <a:rPr lang="it-IT" dirty="0"/>
              <a:t>IN PREVENTING VIOLENT EXTREMISM</a:t>
            </a:r>
          </a:p>
        </p:txBody>
      </p:sp>
      <p:sp>
        <p:nvSpPr>
          <p:cNvPr id="4" name="CasellaDiTesto 3">
            <a:extLst>
              <a:ext uri="{FF2B5EF4-FFF2-40B4-BE49-F238E27FC236}">
                <a16:creationId xmlns:a16="http://schemas.microsoft.com/office/drawing/2014/main" id="{23103DCD-D6B5-DD46-ABFF-503E17C76AA6}"/>
              </a:ext>
            </a:extLst>
          </p:cNvPr>
          <p:cNvSpPr txBox="1"/>
          <p:nvPr/>
        </p:nvSpPr>
        <p:spPr>
          <a:xfrm>
            <a:off x="1593272" y="2410690"/>
            <a:ext cx="3477493" cy="2036619"/>
          </a:xfrm>
          <a:prstGeom prst="rect">
            <a:avLst/>
          </a:prstGeom>
        </p:spPr>
        <p:txBody>
          <a:bodyPr vert="horz" wrap="square" lIns="91440" tIns="45720" rIns="91440" bIns="45720" rtlCol="0" anchor="ctr">
            <a:noAutofit/>
          </a:bodyPr>
          <a:lstStyle/>
          <a:p>
            <a:pPr algn="ctr"/>
            <a:r>
              <a:rPr lang="it-IT" sz="5000" b="1" dirty="0"/>
              <a:t>SESSION </a:t>
            </a:r>
            <a:br>
              <a:rPr lang="it-IT" sz="5000" b="1" dirty="0"/>
            </a:br>
            <a:r>
              <a:rPr lang="it-IT" sz="5000" b="1" dirty="0"/>
              <a:t>ONE</a:t>
            </a:r>
          </a:p>
        </p:txBody>
      </p:sp>
    </p:spTree>
    <p:extLst>
      <p:ext uri="{BB962C8B-B14F-4D97-AF65-F5344CB8AC3E}">
        <p14:creationId xmlns:p14="http://schemas.microsoft.com/office/powerpoint/2010/main" val="4120139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CC91F55-AF12-3648-A591-D450103D2CCE}"/>
              </a:ext>
            </a:extLst>
          </p:cNvPr>
          <p:cNvPicPr>
            <a:picLocks noChangeAspect="1"/>
          </p:cNvPicPr>
          <p:nvPr/>
        </p:nvPicPr>
        <p:blipFill>
          <a:blip r:embed="rId3"/>
          <a:stretch>
            <a:fillRect/>
          </a:stretch>
        </p:blipFill>
        <p:spPr>
          <a:xfrm>
            <a:off x="10270313" y="6359560"/>
            <a:ext cx="1070785" cy="303052"/>
          </a:xfrm>
          <a:prstGeom prst="rect">
            <a:avLst/>
          </a:prstGeom>
        </p:spPr>
      </p:pic>
      <p:cxnSp>
        <p:nvCxnSpPr>
          <p:cNvPr id="4" name="Connettore 1 3">
            <a:extLst>
              <a:ext uri="{FF2B5EF4-FFF2-40B4-BE49-F238E27FC236}">
                <a16:creationId xmlns:a16="http://schemas.microsoft.com/office/drawing/2014/main" id="{0A601B65-0C5F-5A4A-B4FB-1D85B8BBE7EB}"/>
              </a:ext>
            </a:extLst>
          </p:cNvPr>
          <p:cNvCxnSpPr/>
          <p:nvPr/>
        </p:nvCxnSpPr>
        <p:spPr>
          <a:xfrm>
            <a:off x="3937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2A48732B-3C6B-3342-8B05-9B105E58FA16}"/>
              </a:ext>
            </a:extLst>
          </p:cNvPr>
          <p:cNvCxnSpPr/>
          <p:nvPr/>
        </p:nvCxnSpPr>
        <p:spPr>
          <a:xfrm>
            <a:off x="11760200" y="518390"/>
            <a:ext cx="0" cy="570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E660B6CE-92B8-354A-97D4-C7CE6F8696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9126" y="875006"/>
            <a:ext cx="9693746" cy="4856950"/>
          </a:xfrm>
          <a:prstGeom prst="rect">
            <a:avLst/>
          </a:prstGeom>
        </p:spPr>
      </p:pic>
    </p:spTree>
    <p:extLst>
      <p:ext uri="{BB962C8B-B14F-4D97-AF65-F5344CB8AC3E}">
        <p14:creationId xmlns:p14="http://schemas.microsoft.com/office/powerpoint/2010/main" val="1301097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BC471308-9E00-3B4C-9B17-5FE648BA62B3}"/>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10045" y="812807"/>
            <a:ext cx="10553700" cy="805681"/>
          </a:xfrm>
        </p:spPr>
        <p:txBody>
          <a:bodyPr/>
          <a:lstStyle/>
          <a:p>
            <a:r>
              <a:rPr lang="en-AU" dirty="0"/>
              <a:t>What do we mean by protection?</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5" y="2527036"/>
            <a:ext cx="10550525" cy="2509611"/>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A</a:t>
            </a:r>
            <a:r>
              <a:rPr lang="en-AU" sz="2000" b="1" dirty="0">
                <a:latin typeface="+mn-lt"/>
              </a:rPr>
              <a:t> key learning</a:t>
            </a:r>
            <a:r>
              <a:rPr lang="en-AU" sz="2000" dirty="0">
                <a:latin typeface="+mn-lt"/>
              </a:rPr>
              <a:t> is that </a:t>
            </a:r>
            <a:r>
              <a:rPr lang="en-AU" sz="2000" b="1" dirty="0">
                <a:latin typeface="+mn-lt"/>
              </a:rPr>
              <a:t>policy interventions </a:t>
            </a:r>
            <a:r>
              <a:rPr lang="en-AU" sz="2000" dirty="0">
                <a:latin typeface="+mn-lt"/>
              </a:rPr>
              <a:t>aimed at PVE/CT should </a:t>
            </a:r>
            <a:r>
              <a:rPr lang="en-AU" sz="2000" b="1" dirty="0">
                <a:latin typeface="+mn-lt"/>
              </a:rPr>
              <a:t>not be viewed in ‘either/or’ terms, </a:t>
            </a:r>
            <a:r>
              <a:rPr lang="en-AU" sz="2000" dirty="0">
                <a:latin typeface="+mn-lt"/>
              </a:rPr>
              <a:t>namely to favour increased security over protection of human rights, </a:t>
            </a:r>
            <a:r>
              <a:rPr lang="en-AU" sz="2000" b="1" dirty="0">
                <a:latin typeface="+mn-lt"/>
              </a:rPr>
              <a:t>or an inverse relationship, that is</a:t>
            </a:r>
            <a:r>
              <a:rPr lang="en-AU" sz="2000" dirty="0">
                <a:latin typeface="+mn-lt"/>
              </a:rPr>
              <a:t> to promote greater security necessarily undermines human rights, and vice versa. </a:t>
            </a:r>
          </a:p>
          <a:p>
            <a:pPr>
              <a:spcBef>
                <a:spcPts val="0"/>
              </a:spcBef>
            </a:pPr>
            <a:endParaRPr lang="en-AU" sz="1050" dirty="0">
              <a:latin typeface="+mn-lt"/>
            </a:endParaRPr>
          </a:p>
          <a:p>
            <a:r>
              <a:rPr lang="en-AU" sz="2000" dirty="0">
                <a:latin typeface="+mn-lt"/>
              </a:rPr>
              <a:t>The </a:t>
            </a:r>
            <a:r>
              <a:rPr lang="en-AU" sz="2000" b="1" dirty="0">
                <a:latin typeface="+mn-lt"/>
              </a:rPr>
              <a:t>human rights approach</a:t>
            </a:r>
            <a:r>
              <a:rPr lang="en-AU" sz="2000" dirty="0">
                <a:latin typeface="+mn-lt"/>
              </a:rPr>
              <a:t> adopted in these materials </a:t>
            </a:r>
            <a:r>
              <a:rPr lang="en-AU" sz="2000" b="1" dirty="0">
                <a:latin typeface="+mn-lt"/>
              </a:rPr>
              <a:t>rejects</a:t>
            </a:r>
            <a:r>
              <a:rPr lang="en-AU" sz="2000" dirty="0">
                <a:latin typeface="+mn-lt"/>
              </a:rPr>
              <a:t> that human rights are simply ‘</a:t>
            </a:r>
            <a:r>
              <a:rPr lang="en-AU" sz="2000" b="1" dirty="0">
                <a:latin typeface="+mn-lt"/>
              </a:rPr>
              <a:t>tradeable</a:t>
            </a:r>
            <a:r>
              <a:rPr lang="en-AU" sz="2000" dirty="0">
                <a:latin typeface="+mn-lt"/>
              </a:rPr>
              <a:t>’ or </a:t>
            </a:r>
            <a:r>
              <a:rPr lang="en-AU" sz="2000" b="1" dirty="0">
                <a:latin typeface="+mn-lt"/>
              </a:rPr>
              <a:t>sacrificed for security</a:t>
            </a:r>
            <a:r>
              <a:rPr lang="en-AU" sz="2000" dirty="0">
                <a:latin typeface="+mn-lt"/>
              </a:rPr>
              <a:t>, and proposes another approach to resolving the tension: all PVE/CT CVE policy interventions must seek to promote and protect </a:t>
            </a:r>
            <a:r>
              <a:rPr lang="en-AU" sz="2000" b="1" dirty="0">
                <a:latin typeface="+mn-lt"/>
              </a:rPr>
              <a:t>both</a:t>
            </a:r>
            <a:r>
              <a:rPr lang="en-AU" sz="2000" dirty="0">
                <a:latin typeface="+mn-lt"/>
              </a:rPr>
              <a:t> human rights and </a:t>
            </a:r>
            <a:r>
              <a:rPr lang="en-AU" sz="2000" b="1" dirty="0">
                <a:latin typeface="+mn-lt"/>
              </a:rPr>
              <a:t>security, </a:t>
            </a:r>
            <a:r>
              <a:rPr lang="en-AU" sz="2000" dirty="0">
                <a:latin typeface="+mn-lt"/>
              </a:rPr>
              <a:t>to the</a:t>
            </a:r>
            <a:r>
              <a:rPr lang="en-AU" sz="2000" b="1" dirty="0">
                <a:latin typeface="+mn-lt"/>
              </a:rPr>
              <a:t> </a:t>
            </a:r>
            <a:r>
              <a:rPr lang="en-AU" sz="2000" b="1" i="1" dirty="0">
                <a:latin typeface="+mn-lt"/>
              </a:rPr>
              <a:t>maximum extent possible.</a:t>
            </a:r>
            <a:endParaRPr lang="en-AU" sz="2000" dirty="0">
              <a:latin typeface="+mn-lt"/>
            </a:endParaRPr>
          </a:p>
        </p:txBody>
      </p:sp>
      <p:sp>
        <p:nvSpPr>
          <p:cNvPr id="6" name="CasellaDiTesto 5">
            <a:extLst>
              <a:ext uri="{FF2B5EF4-FFF2-40B4-BE49-F238E27FC236}">
                <a16:creationId xmlns:a16="http://schemas.microsoft.com/office/drawing/2014/main" id="{94382BD3-6989-2B41-944C-930CAF8DCEE5}"/>
              </a:ext>
            </a:extLst>
          </p:cNvPr>
          <p:cNvSpPr txBox="1"/>
          <p:nvPr/>
        </p:nvSpPr>
        <p:spPr>
          <a:xfrm>
            <a:off x="710045" y="2077762"/>
            <a:ext cx="9422890" cy="431701"/>
          </a:xfrm>
          <a:prstGeom prst="rect">
            <a:avLst/>
          </a:prstGeom>
        </p:spPr>
        <p:txBody>
          <a:bodyPr vert="horz" wrap="square" lIns="91440" tIns="45720" rIns="91440" bIns="45720" rtlCol="0" anchor="t" anchorCtr="0">
            <a:noAutofit/>
          </a:bodyPr>
          <a:lstStyle/>
          <a:p>
            <a:r>
              <a:rPr lang="it-IT" sz="2200" b="1" dirty="0">
                <a:solidFill>
                  <a:srgbClr val="21AAC0"/>
                </a:solidFill>
              </a:rPr>
              <a:t>A </a:t>
            </a:r>
            <a:r>
              <a:rPr lang="it-IT" sz="2200" b="1" dirty="0" err="1">
                <a:solidFill>
                  <a:srgbClr val="21AAC0"/>
                </a:solidFill>
              </a:rPr>
              <a:t>question</a:t>
            </a:r>
            <a:r>
              <a:rPr lang="it-IT" sz="2200" b="1" dirty="0">
                <a:solidFill>
                  <a:srgbClr val="21AAC0"/>
                </a:solidFill>
              </a:rPr>
              <a:t> of balance: security versus liberty?</a:t>
            </a:r>
          </a:p>
        </p:txBody>
      </p:sp>
      <p:sp>
        <p:nvSpPr>
          <p:cNvPr id="3" name="CasellaDiTesto 2">
            <a:extLst>
              <a:ext uri="{FF2B5EF4-FFF2-40B4-BE49-F238E27FC236}">
                <a16:creationId xmlns:a16="http://schemas.microsoft.com/office/drawing/2014/main" id="{A1A925AB-4171-FC43-9483-20AB23933407}"/>
              </a:ext>
            </a:extLst>
          </p:cNvPr>
          <p:cNvSpPr txBox="1"/>
          <p:nvPr/>
        </p:nvSpPr>
        <p:spPr>
          <a:xfrm>
            <a:off x="3325091" y="5915891"/>
            <a:ext cx="0" cy="0"/>
          </a:xfrm>
          <a:prstGeom prst="rect">
            <a:avLst/>
          </a:prstGeom>
        </p:spPr>
        <p:txBody>
          <a:bodyPr vert="horz" wrap="none" lIns="91440" tIns="45720" rIns="91440" bIns="45720" rtlCol="0" anchor="ctr">
            <a:noAutofit/>
          </a:bodyPr>
          <a:lstStyle/>
          <a:p>
            <a:pPr algn="l"/>
            <a:endParaRPr lang="it-IT" dirty="0"/>
          </a:p>
        </p:txBody>
      </p:sp>
      <p:sp>
        <p:nvSpPr>
          <p:cNvPr id="4" name="CasellaDiTesto 3">
            <a:extLst>
              <a:ext uri="{FF2B5EF4-FFF2-40B4-BE49-F238E27FC236}">
                <a16:creationId xmlns:a16="http://schemas.microsoft.com/office/drawing/2014/main" id="{8CF83515-FC17-6447-865A-BDAEA0C29C34}"/>
              </a:ext>
            </a:extLst>
          </p:cNvPr>
          <p:cNvSpPr txBox="1"/>
          <p:nvPr/>
        </p:nvSpPr>
        <p:spPr>
          <a:xfrm>
            <a:off x="583096" y="5870713"/>
            <a:ext cx="0" cy="0"/>
          </a:xfrm>
          <a:prstGeom prst="rect">
            <a:avLst/>
          </a:prstGeom>
        </p:spPr>
        <p:txBody>
          <a:bodyPr vert="horz" wrap="none" lIns="91440" tIns="45720" rIns="91440" bIns="45720" rtlCol="0" anchor="ctr">
            <a:noAutofit/>
          </a:bodyPr>
          <a:lstStyle/>
          <a:p>
            <a:pPr algn="l"/>
            <a:endParaRPr lang="it-IT" dirty="0"/>
          </a:p>
        </p:txBody>
      </p:sp>
    </p:spTree>
    <p:extLst>
      <p:ext uri="{BB962C8B-B14F-4D97-AF65-F5344CB8AC3E}">
        <p14:creationId xmlns:p14="http://schemas.microsoft.com/office/powerpoint/2010/main" val="4169247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0141A23-DA32-0645-B2BB-B18A883A5CA5}"/>
              </a:ext>
            </a:extLst>
          </p:cNvPr>
          <p:cNvSpPr/>
          <p:nvPr/>
        </p:nvSpPr>
        <p:spPr>
          <a:xfrm>
            <a:off x="397653" y="944641"/>
            <a:ext cx="11359371" cy="2076856"/>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098" y="1803381"/>
            <a:ext cx="10613400" cy="948878"/>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Banning of religious coverings on ‘security grounds’ is controversial, but has been introduced in some countries in public institutions (such as universities or government offices) for the safety, citizen identification or maintaining order and discipline.</a:t>
            </a:r>
          </a:p>
        </p:txBody>
      </p:sp>
      <p:sp>
        <p:nvSpPr>
          <p:cNvPr id="6" name="CasellaDiTesto 5">
            <a:extLst>
              <a:ext uri="{FF2B5EF4-FFF2-40B4-BE49-F238E27FC236}">
                <a16:creationId xmlns:a16="http://schemas.microsoft.com/office/drawing/2014/main" id="{94382BD3-6989-2B41-944C-930CAF8DCEE5}"/>
              </a:ext>
            </a:extLst>
          </p:cNvPr>
          <p:cNvSpPr txBox="1"/>
          <p:nvPr/>
        </p:nvSpPr>
        <p:spPr>
          <a:xfrm>
            <a:off x="696190" y="1166191"/>
            <a:ext cx="9422890" cy="406491"/>
          </a:xfrm>
          <a:prstGeom prst="rect">
            <a:avLst/>
          </a:prstGeom>
        </p:spPr>
        <p:txBody>
          <a:bodyPr vert="horz" wrap="square" lIns="91440" tIns="45720" rIns="91440" bIns="45720" rtlCol="0" anchor="t" anchorCtr="0">
            <a:noAutofit/>
          </a:bodyPr>
          <a:lstStyle/>
          <a:p>
            <a:r>
              <a:rPr lang="it-IT" sz="2200" b="1" dirty="0" err="1">
                <a:solidFill>
                  <a:srgbClr val="21AAC0"/>
                </a:solidFill>
              </a:rPr>
              <a:t>Freedom</a:t>
            </a:r>
            <a:r>
              <a:rPr lang="it-IT" sz="2200" b="1" dirty="0">
                <a:solidFill>
                  <a:srgbClr val="21AAC0"/>
                </a:solidFill>
              </a:rPr>
              <a:t> of </a:t>
            </a:r>
            <a:r>
              <a:rPr lang="it-IT" sz="2200" b="1" dirty="0" err="1">
                <a:solidFill>
                  <a:srgbClr val="21AAC0"/>
                </a:solidFill>
              </a:rPr>
              <a:t>religion</a:t>
            </a:r>
            <a:r>
              <a:rPr lang="it-IT" sz="2200" b="1" dirty="0">
                <a:solidFill>
                  <a:srgbClr val="21AAC0"/>
                </a:solidFill>
              </a:rPr>
              <a:t> versus </a:t>
            </a:r>
            <a:r>
              <a:rPr lang="it-IT" sz="2200" b="1" dirty="0" err="1">
                <a:solidFill>
                  <a:srgbClr val="21AAC0"/>
                </a:solidFill>
              </a:rPr>
              <a:t>national</a:t>
            </a:r>
            <a:r>
              <a:rPr lang="it-IT" sz="2200" b="1" dirty="0">
                <a:solidFill>
                  <a:srgbClr val="21AAC0"/>
                </a:solidFill>
              </a:rPr>
              <a:t> security and public </a:t>
            </a:r>
            <a:r>
              <a:rPr lang="it-IT" sz="2200" b="1" dirty="0" err="1">
                <a:solidFill>
                  <a:srgbClr val="21AAC0"/>
                </a:solidFill>
              </a:rPr>
              <a:t>safety</a:t>
            </a:r>
            <a:endParaRPr lang="it-IT" sz="2200" b="1" dirty="0">
              <a:solidFill>
                <a:srgbClr val="21AAC0"/>
              </a:solidFill>
            </a:endParaRPr>
          </a:p>
        </p:txBody>
      </p:sp>
      <p:graphicFrame>
        <p:nvGraphicFramePr>
          <p:cNvPr id="10" name="Table 1">
            <a:extLst>
              <a:ext uri="{FF2B5EF4-FFF2-40B4-BE49-F238E27FC236}">
                <a16:creationId xmlns:a16="http://schemas.microsoft.com/office/drawing/2014/main" id="{F4E9C583-6F4B-4049-8F31-DE60E2C815ED}"/>
              </a:ext>
            </a:extLst>
          </p:cNvPr>
          <p:cNvGraphicFramePr>
            <a:graphicFrameLocks noGrp="1"/>
          </p:cNvGraphicFramePr>
          <p:nvPr>
            <p:extLst>
              <p:ext uri="{D42A27DB-BD31-4B8C-83A1-F6EECF244321}">
                <p14:modId xmlns:p14="http://schemas.microsoft.com/office/powerpoint/2010/main" val="2893586895"/>
              </p:ext>
            </p:extLst>
          </p:nvPr>
        </p:nvGraphicFramePr>
        <p:xfrm>
          <a:off x="800098" y="3289852"/>
          <a:ext cx="10539143" cy="2401957"/>
        </p:xfrm>
        <a:graphic>
          <a:graphicData uri="http://schemas.openxmlformats.org/drawingml/2006/table">
            <a:tbl>
              <a:tblPr firstRow="1" firstCol="1">
                <a:tableStyleId>{F2DE63D5-997A-4646-A377-4702673A728D}</a:tableStyleId>
              </a:tblPr>
              <a:tblGrid>
                <a:gridCol w="137790">
                  <a:extLst>
                    <a:ext uri="{9D8B030D-6E8A-4147-A177-3AD203B41FA5}">
                      <a16:colId xmlns:a16="http://schemas.microsoft.com/office/drawing/2014/main" val="635689295"/>
                    </a:ext>
                  </a:extLst>
                </a:gridCol>
                <a:gridCol w="137790">
                  <a:extLst>
                    <a:ext uri="{9D8B030D-6E8A-4147-A177-3AD203B41FA5}">
                      <a16:colId xmlns:a16="http://schemas.microsoft.com/office/drawing/2014/main" val="854499813"/>
                    </a:ext>
                  </a:extLst>
                </a:gridCol>
                <a:gridCol w="10263563">
                  <a:extLst>
                    <a:ext uri="{9D8B030D-6E8A-4147-A177-3AD203B41FA5}">
                      <a16:colId xmlns:a16="http://schemas.microsoft.com/office/drawing/2014/main" val="2705966297"/>
                    </a:ext>
                  </a:extLst>
                </a:gridCol>
              </a:tblGrid>
              <a:tr h="571131">
                <a:tc gridSpan="2">
                  <a:txBody>
                    <a:bodyPr/>
                    <a:lstStyle/>
                    <a:p>
                      <a:pPr algn="l">
                        <a:spcAft>
                          <a:spcPts val="600"/>
                        </a:spcAft>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tc hMerge="1">
                  <a:txBody>
                    <a:bodyPr/>
                    <a:lstStyle/>
                    <a:p>
                      <a:endParaRPr lang="it-IT"/>
                    </a:p>
                  </a:txBody>
                  <a:tcPr/>
                </a:tc>
                <a:tc>
                  <a:txBody>
                    <a:bodyPr/>
                    <a:lstStyle/>
                    <a:p>
                      <a:pPr>
                        <a:lnSpc>
                          <a:spcPct val="110000"/>
                        </a:lnSpc>
                        <a:spcBef>
                          <a:spcPts val="1200"/>
                        </a:spcBef>
                        <a:spcAft>
                          <a:spcPts val="0"/>
                        </a:spcAft>
                      </a:pPr>
                      <a:r>
                        <a:rPr lang="en-AU" sz="1800" b="1" dirty="0">
                          <a:solidFill>
                            <a:srgbClr val="FFFFFF"/>
                          </a:solidFill>
                          <a:effectLst/>
                          <a:latin typeface="+mn-lt"/>
                          <a:ea typeface="DengXian"/>
                          <a:cs typeface="Calibri" panose="020F0502020204030204" pitchFamily="34" charset="0"/>
                        </a:rPr>
                        <a:t>Security Council Resolution 1456 (2003):</a:t>
                      </a:r>
                      <a:endParaRPr lang="en-AU" sz="1800" b="1" dirty="0">
                        <a:solidFill>
                          <a:srgbClr val="FFFFFF"/>
                        </a:solidFill>
                        <a:effectLst/>
                        <a:latin typeface="+mn-lt"/>
                        <a:ea typeface="Times New Roman" panose="02020603050405020304" pitchFamily="18" charset="0"/>
                        <a:cs typeface="Calibri" panose="020F0502020204030204" pitchFamily="34"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21AAC0"/>
                    </a:solidFill>
                  </a:tcPr>
                </a:tc>
                <a:extLst>
                  <a:ext uri="{0D108BD9-81ED-4DB2-BD59-A6C34878D82A}">
                    <a16:rowId xmlns:a16="http://schemas.microsoft.com/office/drawing/2014/main" val="153263976"/>
                  </a:ext>
                </a:extLst>
              </a:tr>
              <a:tr h="1830826">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solidFill>
                        <a:srgbClr val="21AAC0"/>
                      </a:solidFill>
                      <a:prstDash val="solid"/>
                      <a:round/>
                      <a:headEnd type="none" w="med" len="med"/>
                      <a:tailEnd type="none" w="med" len="med"/>
                    </a:ln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a:spcBef>
                          <a:spcPts val="700"/>
                        </a:spcBef>
                        <a:spcAft>
                          <a:spcPts val="700"/>
                        </a:spcAft>
                      </a:pPr>
                      <a:r>
                        <a:rPr lang="en-AU" sz="1800" dirty="0">
                          <a:effectLst/>
                          <a:latin typeface="+mn-lt"/>
                          <a:ea typeface="Calibri" panose="020F0502020204030204" pitchFamily="34" charset="0"/>
                          <a:cs typeface="Calibri Light" panose="020F0302020204030204" pitchFamily="34" charset="0"/>
                        </a:rPr>
                        <a:t>‘[UN Security Council also] emphasizes that continuing international efforts to enhance dialogue and broaden the understanding among civilizations, in an effort to prevent the indiscriminate targeting of different religions and cultures, to further strengthen the campaign against terrorism, and to address unresolved regional conflicts and the full range of global issues, including development issues, will contribute to international cooperation and collaboration, which by themselves are necessary to sustain the broadest possible fight against terrorism’ (para 10)</a:t>
                      </a:r>
                    </a:p>
                  </a:txBody>
                  <a:tcPr marL="55946" marR="55946" marT="0" marB="0" anchor="ctr"/>
                </a:tc>
                <a:extLst>
                  <a:ext uri="{0D108BD9-81ED-4DB2-BD59-A6C34878D82A}">
                    <a16:rowId xmlns:a16="http://schemas.microsoft.com/office/drawing/2014/main" val="3122310545"/>
                  </a:ext>
                </a:extLst>
              </a:tr>
            </a:tbl>
          </a:graphicData>
        </a:graphic>
      </p:graphicFrame>
    </p:spTree>
    <p:extLst>
      <p:ext uri="{BB962C8B-B14F-4D97-AF65-F5344CB8AC3E}">
        <p14:creationId xmlns:p14="http://schemas.microsoft.com/office/powerpoint/2010/main" val="2528668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321E0EA-1CA4-5947-A5C0-DB409F1FD245}"/>
              </a:ext>
            </a:extLst>
          </p:cNvPr>
          <p:cNvSpPr/>
          <p:nvPr/>
        </p:nvSpPr>
        <p:spPr>
          <a:xfrm>
            <a:off x="397653" y="2384425"/>
            <a:ext cx="11359371" cy="3831449"/>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4781" y="812807"/>
            <a:ext cx="10553700" cy="805681"/>
          </a:xfrm>
        </p:spPr>
        <p:txBody>
          <a:bodyPr/>
          <a:lstStyle/>
          <a:p>
            <a:r>
              <a:rPr lang="en-AU" dirty="0"/>
              <a:t>Violent extremism and women</a:t>
            </a:r>
            <a:br>
              <a:rPr lang="en-AU" dirty="0"/>
            </a:br>
            <a:r>
              <a:rPr lang="en-AU" dirty="0"/>
              <a:t>as active participants</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527364"/>
            <a:ext cx="10550525" cy="1163366"/>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Considering the </a:t>
            </a:r>
            <a:r>
              <a:rPr lang="en-AU" sz="2000" b="1" dirty="0">
                <a:latin typeface="+mn-lt"/>
              </a:rPr>
              <a:t>agency</a:t>
            </a:r>
            <a:r>
              <a:rPr lang="en-AU" sz="2000" dirty="0">
                <a:latin typeface="+mn-lt"/>
              </a:rPr>
              <a:t> of some women as active participants in VE, it is important to ensure that the relevant </a:t>
            </a:r>
            <a:r>
              <a:rPr lang="en-AU" sz="2000" b="1" dirty="0">
                <a:latin typeface="+mn-lt"/>
              </a:rPr>
              <a:t>international standards</a:t>
            </a:r>
            <a:r>
              <a:rPr lang="en-AU" sz="2000" dirty="0">
                <a:latin typeface="+mn-lt"/>
              </a:rPr>
              <a:t> are taken into consideration when </a:t>
            </a:r>
            <a:r>
              <a:rPr lang="en-AU" sz="2000" b="1" dirty="0">
                <a:latin typeface="+mn-lt"/>
              </a:rPr>
              <a:t>women suspected of violent extremism and/or terrorism</a:t>
            </a:r>
            <a:r>
              <a:rPr lang="en-AU" sz="2000" dirty="0">
                <a:latin typeface="+mn-lt"/>
              </a:rPr>
              <a:t> are held in </a:t>
            </a:r>
            <a:r>
              <a:rPr lang="en-AU" sz="2000" b="1" dirty="0">
                <a:latin typeface="+mn-lt"/>
              </a:rPr>
              <a:t>prisons</a:t>
            </a:r>
            <a:r>
              <a:rPr lang="en-AU" sz="2000" dirty="0">
                <a:latin typeface="+mn-lt"/>
              </a:rPr>
              <a:t>, including the United Nations Rules for the Treatment of Women Prisoners and Non-Custodial Measures for Women Offenders</a:t>
            </a:r>
          </a:p>
        </p:txBody>
      </p:sp>
    </p:spTree>
    <p:extLst>
      <p:ext uri="{BB962C8B-B14F-4D97-AF65-F5344CB8AC3E}">
        <p14:creationId xmlns:p14="http://schemas.microsoft.com/office/powerpoint/2010/main" val="3407808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tavolo&#10;&#10;Descrizione generata automaticamente">
            <a:extLst>
              <a:ext uri="{FF2B5EF4-FFF2-40B4-BE49-F238E27FC236}">
                <a16:creationId xmlns:a16="http://schemas.microsoft.com/office/drawing/2014/main" id="{53FA11BE-495C-7543-AB0E-A64A1B1E1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1" y="2319130"/>
            <a:ext cx="10553700" cy="3807350"/>
          </a:xfrm>
          <a:prstGeom prst="rect">
            <a:avLst/>
          </a:prstGeom>
        </p:spPr>
      </p:pic>
      <p:sp>
        <p:nvSpPr>
          <p:cNvPr id="14" name="CasellaDiTesto 13">
            <a:extLst>
              <a:ext uri="{FF2B5EF4-FFF2-40B4-BE49-F238E27FC236}">
                <a16:creationId xmlns:a16="http://schemas.microsoft.com/office/drawing/2014/main" id="{E21E39D4-9CAA-ED40-AAE4-10464C8F497C}"/>
              </a:ext>
            </a:extLst>
          </p:cNvPr>
          <p:cNvSpPr txBox="1"/>
          <p:nvPr/>
        </p:nvSpPr>
        <p:spPr>
          <a:xfrm>
            <a:off x="5901972" y="2820296"/>
            <a:ext cx="5976084" cy="483459"/>
          </a:xfrm>
          <a:prstGeom prst="rect">
            <a:avLst/>
          </a:prstGeom>
        </p:spPr>
        <p:txBody>
          <a:bodyPr vert="horz" wrap="none" lIns="91440" tIns="45720" rIns="91440" bIns="45720" rtlCol="0" anchor="ctr">
            <a:noAutofit/>
          </a:bodyPr>
          <a:lstStyle/>
          <a:p>
            <a:r>
              <a:rPr lang="it-IT" sz="1600" b="1" dirty="0">
                <a:solidFill>
                  <a:srgbClr val="E2B900"/>
                </a:solidFill>
              </a:rPr>
              <a:t>The </a:t>
            </a:r>
            <a:r>
              <a:rPr lang="it-IT" sz="1600" b="1" dirty="0" err="1">
                <a:solidFill>
                  <a:srgbClr val="E2B900"/>
                </a:solidFill>
              </a:rPr>
              <a:t>lack</a:t>
            </a:r>
            <a:r>
              <a:rPr lang="it-IT" sz="1600" b="1" dirty="0">
                <a:solidFill>
                  <a:srgbClr val="E2B900"/>
                </a:solidFill>
              </a:rPr>
              <a:t> of separate </a:t>
            </a:r>
            <a:r>
              <a:rPr lang="it-IT" sz="1600" b="1" dirty="0" err="1">
                <a:solidFill>
                  <a:srgbClr val="E2B900"/>
                </a:solidFill>
              </a:rPr>
              <a:t>facilities</a:t>
            </a:r>
            <a:r>
              <a:rPr lang="it-IT" sz="1600" b="1" dirty="0">
                <a:solidFill>
                  <a:srgbClr val="E2B900"/>
                </a:solidFill>
              </a:rPr>
              <a:t> for </a:t>
            </a:r>
            <a:r>
              <a:rPr lang="it-IT" sz="1600" b="1" dirty="0" err="1">
                <a:solidFill>
                  <a:srgbClr val="E2B900"/>
                </a:solidFill>
              </a:rPr>
              <a:t>women</a:t>
            </a:r>
            <a:r>
              <a:rPr lang="it-IT" sz="1600" b="1" dirty="0">
                <a:solidFill>
                  <a:srgbClr val="E2B900"/>
                </a:solidFill>
              </a:rPr>
              <a:t> in Dhaka court </a:t>
            </a:r>
            <a:r>
              <a:rPr lang="it-IT" sz="1600" b="1" dirty="0" err="1">
                <a:solidFill>
                  <a:srgbClr val="E2B900"/>
                </a:solidFill>
              </a:rPr>
              <a:t>jail</a:t>
            </a:r>
            <a:r>
              <a:rPr lang="it-IT" sz="1600" b="1" dirty="0">
                <a:solidFill>
                  <a:srgbClr val="E2B900"/>
                </a:solidFill>
              </a:rPr>
              <a:t> </a:t>
            </a:r>
          </a:p>
          <a:p>
            <a:r>
              <a:rPr lang="it-IT" sz="1600" b="1" dirty="0" err="1">
                <a:solidFill>
                  <a:srgbClr val="E2B900"/>
                </a:solidFill>
              </a:rPr>
              <a:t>makes</a:t>
            </a:r>
            <a:r>
              <a:rPr lang="it-IT" sz="1600" b="1" dirty="0">
                <a:solidFill>
                  <a:srgbClr val="E2B900"/>
                </a:solidFill>
              </a:rPr>
              <a:t> </a:t>
            </a:r>
            <a:r>
              <a:rPr lang="it-IT" sz="1600" b="1" dirty="0" err="1">
                <a:solidFill>
                  <a:srgbClr val="E2B900"/>
                </a:solidFill>
              </a:rPr>
              <a:t>harassment</a:t>
            </a:r>
            <a:r>
              <a:rPr lang="it-IT" sz="1600" b="1" dirty="0">
                <a:solidFill>
                  <a:srgbClr val="E2B900"/>
                </a:solidFill>
              </a:rPr>
              <a:t> a </a:t>
            </a:r>
            <a:r>
              <a:rPr lang="it-IT" sz="1600" b="1" dirty="0" err="1">
                <a:solidFill>
                  <a:srgbClr val="E2B900"/>
                </a:solidFill>
              </a:rPr>
              <a:t>problem</a:t>
            </a:r>
            <a:r>
              <a:rPr lang="it-IT" sz="1600" b="1" dirty="0">
                <a:solidFill>
                  <a:srgbClr val="E2B900"/>
                </a:solidFill>
              </a:rPr>
              <a:t> for </a:t>
            </a:r>
            <a:r>
              <a:rPr lang="it-IT" sz="1600" b="1" dirty="0" err="1">
                <a:solidFill>
                  <a:srgbClr val="E2B900"/>
                </a:solidFill>
              </a:rPr>
              <a:t>female</a:t>
            </a:r>
            <a:r>
              <a:rPr lang="it-IT" sz="1600" b="1" dirty="0">
                <a:solidFill>
                  <a:srgbClr val="E2B900"/>
                </a:solidFill>
              </a:rPr>
              <a:t> </a:t>
            </a:r>
            <a:r>
              <a:rPr lang="it-IT" sz="1600" b="1" dirty="0" err="1">
                <a:solidFill>
                  <a:srgbClr val="E2B900"/>
                </a:solidFill>
              </a:rPr>
              <a:t>inmates</a:t>
            </a:r>
            <a:r>
              <a:rPr lang="it-IT" sz="1600" b="1" dirty="0">
                <a:solidFill>
                  <a:srgbClr val="E2B900"/>
                </a:solidFill>
              </a:rPr>
              <a:t> on a </a:t>
            </a:r>
          </a:p>
          <a:p>
            <a:r>
              <a:rPr lang="it-IT" sz="1600" b="1" dirty="0">
                <a:solidFill>
                  <a:srgbClr val="E2B900"/>
                </a:solidFill>
              </a:rPr>
              <a:t>regular </a:t>
            </a:r>
            <a:r>
              <a:rPr lang="it-IT" sz="1600" b="1" dirty="0" err="1">
                <a:solidFill>
                  <a:srgbClr val="E2B900"/>
                </a:solidFill>
              </a:rPr>
              <a:t>basis</a:t>
            </a:r>
            <a:endParaRPr lang="it-IT" sz="1600" dirty="0">
              <a:solidFill>
                <a:srgbClr val="E2B900"/>
              </a:solidFill>
            </a:endParaRPr>
          </a:p>
        </p:txBody>
      </p:sp>
      <p:sp>
        <p:nvSpPr>
          <p:cNvPr id="15" name="CasellaDiTesto 14">
            <a:extLst>
              <a:ext uri="{FF2B5EF4-FFF2-40B4-BE49-F238E27FC236}">
                <a16:creationId xmlns:a16="http://schemas.microsoft.com/office/drawing/2014/main" id="{887C69EF-F38A-A746-95B5-BAC60409DBF5}"/>
              </a:ext>
            </a:extLst>
          </p:cNvPr>
          <p:cNvSpPr txBox="1"/>
          <p:nvPr/>
        </p:nvSpPr>
        <p:spPr>
          <a:xfrm>
            <a:off x="5901972" y="5359837"/>
            <a:ext cx="5206465" cy="357990"/>
          </a:xfrm>
          <a:prstGeom prst="rect">
            <a:avLst/>
          </a:prstGeom>
        </p:spPr>
        <p:txBody>
          <a:bodyPr vert="horz" wrap="none" lIns="91440" tIns="45720" rIns="91440" bIns="45720" rtlCol="0" anchor="ctr">
            <a:noAutofit/>
          </a:bodyPr>
          <a:lstStyle/>
          <a:p>
            <a:r>
              <a:rPr lang="it-IT" sz="1000" b="1" u="sng" dirty="0">
                <a:solidFill>
                  <a:schemeClr val="bg1">
                    <a:lumMod val="65000"/>
                  </a:schemeClr>
                </a:solidFill>
                <a:hlinkClick r:id="rId3">
                  <a:extLst>
                    <a:ext uri="{A12FA001-AC4F-418D-AE19-62706E023703}">
                      <ahyp:hlinkClr xmlns:ahyp="http://schemas.microsoft.com/office/drawing/2018/hyperlinkcolor" val="tx"/>
                    </a:ext>
                  </a:extLst>
                </a:hlinkClick>
              </a:rPr>
              <a:t>https://bdnews24.com/bangladesh/2016/05/24/dhaka-court-jail-a-den-of-harassment-for</a:t>
            </a:r>
            <a:br>
              <a:rPr lang="it-IT" sz="1000" b="1" u="sng" dirty="0">
                <a:solidFill>
                  <a:schemeClr val="bg1">
                    <a:lumMod val="65000"/>
                  </a:schemeClr>
                </a:solidFill>
                <a:hlinkClick r:id="rId3">
                  <a:extLst>
                    <a:ext uri="{A12FA001-AC4F-418D-AE19-62706E023703}">
                      <ahyp:hlinkClr xmlns:ahyp="http://schemas.microsoft.com/office/drawing/2018/hyperlinkcolor" val="tx"/>
                    </a:ext>
                  </a:extLst>
                </a:hlinkClick>
              </a:rPr>
            </a:br>
            <a:r>
              <a:rPr lang="it-IT" sz="1000" b="1" u="sng" dirty="0">
                <a:solidFill>
                  <a:schemeClr val="bg1">
                    <a:lumMod val="65000"/>
                  </a:schemeClr>
                </a:solidFill>
                <a:hlinkClick r:id="rId3">
                  <a:extLst>
                    <a:ext uri="{A12FA001-AC4F-418D-AE19-62706E023703}">
                      <ahyp:hlinkClr xmlns:ahyp="http://schemas.microsoft.com/office/drawing/2018/hyperlinkcolor" val="tx"/>
                    </a:ext>
                  </a:extLst>
                </a:hlinkClick>
              </a:rPr>
              <a:t>-women-inmates-for-lack-of-separate-cell</a:t>
            </a:r>
            <a:endParaRPr lang="it-IT" sz="1000" b="1" u="sng" dirty="0">
              <a:solidFill>
                <a:schemeClr val="bg1">
                  <a:lumMod val="65000"/>
                </a:schemeClr>
              </a:solidFill>
            </a:endParaRPr>
          </a:p>
        </p:txBody>
      </p:sp>
      <p:sp>
        <p:nvSpPr>
          <p:cNvPr id="16" name="CasellaDiTesto 15">
            <a:extLst>
              <a:ext uri="{FF2B5EF4-FFF2-40B4-BE49-F238E27FC236}">
                <a16:creationId xmlns:a16="http://schemas.microsoft.com/office/drawing/2014/main" id="{8D5208ED-CC32-BE41-8F13-02D90C1F7921}"/>
              </a:ext>
            </a:extLst>
          </p:cNvPr>
          <p:cNvSpPr txBox="1"/>
          <p:nvPr/>
        </p:nvSpPr>
        <p:spPr>
          <a:xfrm>
            <a:off x="5901972" y="5124740"/>
            <a:ext cx="5142456" cy="207510"/>
          </a:xfrm>
          <a:prstGeom prst="rect">
            <a:avLst/>
          </a:prstGeom>
        </p:spPr>
        <p:txBody>
          <a:bodyPr vert="horz" wrap="none" lIns="91440" tIns="45720" rIns="91440" bIns="45720" rtlCol="0" anchor="ctr">
            <a:noAutofit/>
          </a:bodyPr>
          <a:lstStyle/>
          <a:p>
            <a:r>
              <a:rPr lang="it-IT" sz="1200" b="1" i="1"/>
              <a:t>bdnews24.com</a:t>
            </a:r>
            <a:r>
              <a:rPr lang="it-IT" sz="1200" b="1"/>
              <a:t>, 24 </a:t>
            </a:r>
            <a:r>
              <a:rPr lang="it-IT" sz="1200" b="1" err="1"/>
              <a:t>May</a:t>
            </a:r>
            <a:r>
              <a:rPr lang="it-IT" sz="1200" b="1"/>
              <a:t> 2018</a:t>
            </a:r>
            <a:endParaRPr lang="it-IT" sz="1200"/>
          </a:p>
        </p:txBody>
      </p:sp>
      <p:sp>
        <p:nvSpPr>
          <p:cNvPr id="18" name="Rettangolo 17">
            <a:extLst>
              <a:ext uri="{FF2B5EF4-FFF2-40B4-BE49-F238E27FC236}">
                <a16:creationId xmlns:a16="http://schemas.microsoft.com/office/drawing/2014/main" id="{3F7C9D10-CF27-9B48-A68E-FEE24B836329}"/>
              </a:ext>
            </a:extLst>
          </p:cNvPr>
          <p:cNvSpPr/>
          <p:nvPr/>
        </p:nvSpPr>
        <p:spPr>
          <a:xfrm>
            <a:off x="810006" y="974515"/>
            <a:ext cx="10553700" cy="1437129"/>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AE12AF1A-921C-814A-9E34-2FBB3500E430}"/>
              </a:ext>
            </a:extLst>
          </p:cNvPr>
          <p:cNvSpPr txBox="1"/>
          <p:nvPr/>
        </p:nvSpPr>
        <p:spPr>
          <a:xfrm>
            <a:off x="1083563" y="1110289"/>
            <a:ext cx="10024874" cy="606566"/>
          </a:xfrm>
          <a:prstGeom prst="rect">
            <a:avLst/>
          </a:prstGeom>
        </p:spPr>
        <p:txBody>
          <a:bodyPr vert="horz" wrap="none" lIns="91440" tIns="45720" rIns="91440" bIns="45720" rtlCol="0" anchor="ctr">
            <a:noAutofit/>
          </a:bodyPr>
          <a:lstStyle/>
          <a:p>
            <a:r>
              <a:rPr lang="en-AU" b="1" i="1">
                <a:solidFill>
                  <a:schemeClr val="bg1"/>
                </a:solidFill>
              </a:rPr>
              <a:t>In the performance of their duty, law enforcement officials shall respect and protect human dignity</a:t>
            </a:r>
            <a:br>
              <a:rPr lang="en-AU" b="1" i="1">
                <a:solidFill>
                  <a:schemeClr val="bg1"/>
                </a:solidFill>
              </a:rPr>
            </a:br>
            <a:r>
              <a:rPr lang="en-AU" b="1" i="1">
                <a:solidFill>
                  <a:schemeClr val="bg1"/>
                </a:solidFill>
              </a:rPr>
              <a:t>and maintain and uphold the human rights of all persons</a:t>
            </a:r>
            <a:endParaRPr lang="en-AU" b="1">
              <a:solidFill>
                <a:schemeClr val="bg1"/>
              </a:solidFill>
            </a:endParaRPr>
          </a:p>
        </p:txBody>
      </p:sp>
      <p:sp>
        <p:nvSpPr>
          <p:cNvPr id="12" name="CasellaDiTesto 11">
            <a:extLst>
              <a:ext uri="{FF2B5EF4-FFF2-40B4-BE49-F238E27FC236}">
                <a16:creationId xmlns:a16="http://schemas.microsoft.com/office/drawing/2014/main" id="{A73BA0A5-C7CA-1644-888A-E0A195EBB6D4}"/>
              </a:ext>
            </a:extLst>
          </p:cNvPr>
          <p:cNvSpPr txBox="1"/>
          <p:nvPr/>
        </p:nvSpPr>
        <p:spPr>
          <a:xfrm>
            <a:off x="1083563" y="2060182"/>
            <a:ext cx="10024874" cy="207511"/>
          </a:xfrm>
          <a:prstGeom prst="rect">
            <a:avLst/>
          </a:prstGeom>
        </p:spPr>
        <p:txBody>
          <a:bodyPr vert="horz" wrap="none" lIns="91440" tIns="45720" rIns="91440" bIns="45720" rtlCol="0" anchor="ctr">
            <a:noAutofit/>
          </a:bodyPr>
          <a:lstStyle/>
          <a:p>
            <a:r>
              <a:rPr lang="en-AU" sz="1200" b="1"/>
              <a:t>Adopted by the UN General Assembly on 17 December 1979</a:t>
            </a:r>
            <a:endParaRPr lang="en-US" sz="1200" b="1" i="1"/>
          </a:p>
        </p:txBody>
      </p:sp>
      <p:pic>
        <p:nvPicPr>
          <p:cNvPr id="8" name="Immagine 7" descr="Immagine che contiene edificio, giovane, sedendo, donna&#10;&#10;Descrizione generata automaticamente">
            <a:extLst>
              <a:ext uri="{FF2B5EF4-FFF2-40B4-BE49-F238E27FC236}">
                <a16:creationId xmlns:a16="http://schemas.microsoft.com/office/drawing/2014/main" id="{D54F05E2-E29A-B545-BCDD-D67FE263D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275" y="2820296"/>
            <a:ext cx="4509538" cy="2897531"/>
          </a:xfrm>
          <a:prstGeom prst="rect">
            <a:avLst/>
          </a:prstGeom>
        </p:spPr>
      </p:pic>
    </p:spTree>
    <p:extLst>
      <p:ext uri="{BB962C8B-B14F-4D97-AF65-F5344CB8AC3E}">
        <p14:creationId xmlns:p14="http://schemas.microsoft.com/office/powerpoint/2010/main" val="2178779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530381-AA35-0042-AD3E-90FDE7DC1686}"/>
              </a:ext>
            </a:extLst>
          </p:cNvPr>
          <p:cNvSpPr>
            <a:spLocks noGrp="1"/>
          </p:cNvSpPr>
          <p:nvPr>
            <p:ph type="title"/>
          </p:nvPr>
        </p:nvSpPr>
        <p:spPr>
          <a:xfrm>
            <a:off x="668482" y="812807"/>
            <a:ext cx="10553700" cy="1231171"/>
          </a:xfrm>
        </p:spPr>
        <p:txBody>
          <a:bodyPr/>
          <a:lstStyle/>
          <a:p>
            <a:r>
              <a:rPr lang="it-IT" dirty="0" err="1">
                <a:solidFill>
                  <a:schemeClr val="tx1"/>
                </a:solidFill>
              </a:rPr>
              <a:t>Key</a:t>
            </a:r>
            <a:r>
              <a:rPr lang="it-IT" dirty="0">
                <a:solidFill>
                  <a:schemeClr val="tx1"/>
                </a:solidFill>
              </a:rPr>
              <a:t> </a:t>
            </a:r>
            <a:r>
              <a:rPr lang="it-IT" dirty="0" err="1">
                <a:solidFill>
                  <a:schemeClr val="tx1"/>
                </a:solidFill>
              </a:rPr>
              <a:t>insights</a:t>
            </a:r>
            <a:r>
              <a:rPr lang="it-IT" dirty="0">
                <a:solidFill>
                  <a:schemeClr val="tx1"/>
                </a:solidFill>
              </a:rPr>
              <a:t> and </a:t>
            </a:r>
            <a:r>
              <a:rPr lang="it-IT" dirty="0" err="1">
                <a:solidFill>
                  <a:schemeClr val="tx1"/>
                </a:solidFill>
              </a:rPr>
              <a:t>takeaways</a:t>
            </a:r>
            <a:endParaRPr lang="it-IT" dirty="0">
              <a:solidFill>
                <a:schemeClr val="tx1"/>
              </a:solidFill>
            </a:endParaRPr>
          </a:p>
        </p:txBody>
      </p:sp>
      <p:sp>
        <p:nvSpPr>
          <p:cNvPr id="3" name="Segnaposto contenuto 2">
            <a:extLst>
              <a:ext uri="{FF2B5EF4-FFF2-40B4-BE49-F238E27FC236}">
                <a16:creationId xmlns:a16="http://schemas.microsoft.com/office/drawing/2014/main" id="{67C7A589-5A53-6D44-9D36-D20BEB98E864}"/>
              </a:ext>
            </a:extLst>
          </p:cNvPr>
          <p:cNvSpPr txBox="1">
            <a:spLocks/>
          </p:cNvSpPr>
          <p:nvPr/>
        </p:nvSpPr>
        <p:spPr>
          <a:xfrm>
            <a:off x="706582" y="3043828"/>
            <a:ext cx="10633364" cy="193741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000" b="1" i="1" dirty="0">
                <a:solidFill>
                  <a:schemeClr val="bg1"/>
                </a:solidFill>
                <a:latin typeface="+mn-lt"/>
              </a:rPr>
              <a:t>Broadly defined, protection in this session refers to ‘removing individuals from risk, threat or a situation of violence’ as well as ‘intervening at the source of the violence to reduce or stop it’.</a:t>
            </a:r>
            <a:endParaRPr lang="en-AU" sz="1100" dirty="0">
              <a:solidFill>
                <a:schemeClr val="bg1"/>
              </a:solidFill>
              <a:latin typeface="+mn-lt"/>
            </a:endParaRPr>
          </a:p>
          <a:p>
            <a:pPr marL="342900" indent="-342900">
              <a:buFont typeface="Arial" panose="020B0604020202020204" pitchFamily="34" charset="0"/>
              <a:buChar char="•"/>
            </a:pPr>
            <a:r>
              <a:rPr lang="en-AU" sz="2000" b="1" i="1" dirty="0">
                <a:solidFill>
                  <a:schemeClr val="bg1"/>
                </a:solidFill>
                <a:latin typeface="+mn-lt"/>
              </a:rPr>
              <a:t>Protection in the context of PVE reveals many tensions between competing rights.</a:t>
            </a:r>
            <a:endParaRPr lang="en-AU" sz="1100" b="1" i="1" dirty="0">
              <a:solidFill>
                <a:schemeClr val="bg1"/>
              </a:solidFill>
              <a:latin typeface="+mn-lt"/>
            </a:endParaRPr>
          </a:p>
          <a:p>
            <a:pPr marL="342900" indent="-342900">
              <a:buFont typeface="Arial" panose="020B0604020202020204" pitchFamily="34" charset="0"/>
              <a:buChar char="•"/>
            </a:pPr>
            <a:r>
              <a:rPr lang="en-AU" sz="2000" b="1" i="1" dirty="0">
                <a:solidFill>
                  <a:schemeClr val="bg1"/>
                </a:solidFill>
                <a:latin typeface="+mn-lt"/>
              </a:rPr>
              <a:t>There is often a gap between the law as enacted and the law as enforced. There are many reasons for this ‘gap’ but its consequences can be harmful.</a:t>
            </a:r>
            <a:endParaRPr lang="en-AU" sz="2000" dirty="0">
              <a:solidFill>
                <a:schemeClr val="bg1"/>
              </a:solidFill>
              <a:latin typeface="+mn-lt"/>
            </a:endParaRPr>
          </a:p>
        </p:txBody>
      </p:sp>
    </p:spTree>
    <p:extLst>
      <p:ext uri="{BB962C8B-B14F-4D97-AF65-F5344CB8AC3E}">
        <p14:creationId xmlns:p14="http://schemas.microsoft.com/office/powerpoint/2010/main" val="3419827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FC78E9-CDD6-C94D-B870-0D998DAA7C70}"/>
              </a:ext>
            </a:extLst>
          </p:cNvPr>
          <p:cNvSpPr>
            <a:spLocks noGrp="1"/>
          </p:cNvSpPr>
          <p:nvPr>
            <p:ph type="title"/>
          </p:nvPr>
        </p:nvSpPr>
        <p:spPr>
          <a:xfrm>
            <a:off x="7068127" y="3916466"/>
            <a:ext cx="4260273" cy="2101747"/>
          </a:xfrm>
        </p:spPr>
        <p:txBody>
          <a:bodyPr/>
          <a:lstStyle/>
          <a:p>
            <a:r>
              <a:rPr lang="en-AU"/>
              <a:t>PREVENTION – </a:t>
            </a:r>
            <a:br>
              <a:rPr lang="en-AU"/>
            </a:br>
            <a:r>
              <a:rPr lang="en-AU"/>
              <a:t>WOMEN AS PEACEBUILDERS</a:t>
            </a:r>
          </a:p>
        </p:txBody>
      </p:sp>
      <p:sp>
        <p:nvSpPr>
          <p:cNvPr id="3" name="CasellaDiTesto 2">
            <a:extLst>
              <a:ext uri="{FF2B5EF4-FFF2-40B4-BE49-F238E27FC236}">
                <a16:creationId xmlns:a16="http://schemas.microsoft.com/office/drawing/2014/main" id="{39176AA1-ADD9-BA4E-A0D2-A4CE6C6110A5}"/>
              </a:ext>
            </a:extLst>
          </p:cNvPr>
          <p:cNvSpPr txBox="1"/>
          <p:nvPr/>
        </p:nvSpPr>
        <p:spPr>
          <a:xfrm>
            <a:off x="1593272" y="2410690"/>
            <a:ext cx="3477493" cy="2036619"/>
          </a:xfrm>
          <a:prstGeom prst="rect">
            <a:avLst/>
          </a:prstGeom>
        </p:spPr>
        <p:txBody>
          <a:bodyPr vert="horz" wrap="square" lIns="91440" tIns="45720" rIns="91440" bIns="45720" rtlCol="0" anchor="ctr">
            <a:noAutofit/>
          </a:bodyPr>
          <a:lstStyle/>
          <a:p>
            <a:pPr algn="ctr"/>
            <a:r>
              <a:rPr lang="it-IT" sz="5000" b="1"/>
              <a:t>SESSION </a:t>
            </a:r>
            <a:br>
              <a:rPr lang="it-IT" sz="5000" b="1"/>
            </a:br>
            <a:r>
              <a:rPr lang="it-IT" sz="5000" b="1"/>
              <a:t>FOUR</a:t>
            </a:r>
          </a:p>
        </p:txBody>
      </p:sp>
      <p:pic>
        <p:nvPicPr>
          <p:cNvPr id="7" name="Immagine 6" descr="Immagine che contiene persona, donna, inpiedi, uomo&#10;&#10;Descrizione generata automaticamente">
            <a:extLst>
              <a:ext uri="{FF2B5EF4-FFF2-40B4-BE49-F238E27FC236}">
                <a16:creationId xmlns:a16="http://schemas.microsoft.com/office/drawing/2014/main" id="{0E3AA01E-13A6-344F-9A67-5C895E9D74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696" b="12669"/>
          <a:stretch/>
        </p:blipFill>
        <p:spPr>
          <a:xfrm>
            <a:off x="6671772" y="0"/>
            <a:ext cx="5520228" cy="3916466"/>
          </a:xfrm>
          <a:prstGeom prst="rect">
            <a:avLst/>
          </a:prstGeom>
        </p:spPr>
      </p:pic>
    </p:spTree>
    <p:extLst>
      <p:ext uri="{BB962C8B-B14F-4D97-AF65-F5344CB8AC3E}">
        <p14:creationId xmlns:p14="http://schemas.microsoft.com/office/powerpoint/2010/main" val="4142753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75409" y="812807"/>
            <a:ext cx="10553700" cy="1231171"/>
          </a:xfrm>
        </p:spPr>
        <p:txBody>
          <a:bodyPr/>
          <a:lstStyle/>
          <a:p>
            <a:r>
              <a:rPr lang="it-IT" dirty="0" err="1"/>
              <a:t>Introduction</a:t>
            </a:r>
            <a:endParaRPr lang="it-IT" dirty="0"/>
          </a:p>
        </p:txBody>
      </p:sp>
      <p:sp>
        <p:nvSpPr>
          <p:cNvPr id="11" name="Segnaposto contenuto 2">
            <a:extLst>
              <a:ext uri="{FF2B5EF4-FFF2-40B4-BE49-F238E27FC236}">
                <a16:creationId xmlns:a16="http://schemas.microsoft.com/office/drawing/2014/main" id="{3E3034EF-CD93-504E-8282-D93E0921DB50}"/>
              </a:ext>
            </a:extLst>
          </p:cNvPr>
          <p:cNvSpPr>
            <a:spLocks noGrp="1"/>
          </p:cNvSpPr>
          <p:nvPr>
            <p:ph idx="1"/>
          </p:nvPr>
        </p:nvSpPr>
        <p:spPr>
          <a:xfrm>
            <a:off x="3987800" y="2441865"/>
            <a:ext cx="7366000" cy="2971384"/>
          </a:xfrm>
        </p:spPr>
        <p:txBody>
          <a:bodyPr/>
          <a:lstStyle/>
          <a:p>
            <a:r>
              <a:rPr lang="en-AU" sz="2000" dirty="0">
                <a:latin typeface="+mn-lt"/>
              </a:rPr>
              <a:t>This session will explore the </a:t>
            </a:r>
            <a:r>
              <a:rPr lang="en-AU" sz="2000" b="1" dirty="0">
                <a:latin typeface="+mn-lt"/>
              </a:rPr>
              <a:t>empowerment</a:t>
            </a:r>
            <a:r>
              <a:rPr lang="en-AU" sz="2000" dirty="0">
                <a:latin typeface="+mn-lt"/>
              </a:rPr>
              <a:t> and </a:t>
            </a:r>
            <a:r>
              <a:rPr lang="en-AU" sz="2000" b="1" dirty="0">
                <a:latin typeface="+mn-lt"/>
              </a:rPr>
              <a:t>leadership</a:t>
            </a:r>
            <a:r>
              <a:rPr lang="en-AU" sz="2000" dirty="0">
                <a:latin typeface="+mn-lt"/>
              </a:rPr>
              <a:t> of women within PVE. Women play an important role in preventing violent extremism from taking hold in their communities. However, their contributions are often </a:t>
            </a:r>
            <a:r>
              <a:rPr lang="en-AU" sz="2000" b="1" dirty="0">
                <a:latin typeface="+mn-lt"/>
              </a:rPr>
              <a:t>undermined, undervalued, or under-represented</a:t>
            </a:r>
            <a:r>
              <a:rPr lang="en-AU" sz="2000" dirty="0">
                <a:latin typeface="+mn-lt"/>
              </a:rPr>
              <a:t> in existing </a:t>
            </a:r>
            <a:r>
              <a:rPr lang="en-AU" sz="2000" b="1" dirty="0">
                <a:latin typeface="+mn-lt"/>
              </a:rPr>
              <a:t>PVE policy</a:t>
            </a:r>
            <a:r>
              <a:rPr lang="en-AU" sz="2000" dirty="0">
                <a:latin typeface="+mn-lt"/>
              </a:rPr>
              <a:t>. </a:t>
            </a:r>
          </a:p>
          <a:p>
            <a:r>
              <a:rPr lang="en-AU" sz="2000" dirty="0">
                <a:latin typeface="+mn-lt"/>
              </a:rPr>
              <a:t>This session will show how understanding the </a:t>
            </a:r>
            <a:r>
              <a:rPr lang="en-AU" sz="2000" b="1" dirty="0">
                <a:latin typeface="+mn-lt"/>
              </a:rPr>
              <a:t>structural and root causes of violent extremism</a:t>
            </a:r>
            <a:r>
              <a:rPr lang="en-AU" sz="2000" dirty="0">
                <a:latin typeface="+mn-lt"/>
              </a:rPr>
              <a:t> can help make more effective prevention strategies including the identification of </a:t>
            </a:r>
            <a:r>
              <a:rPr lang="en-AU" sz="2000" b="1" dirty="0">
                <a:latin typeface="+mn-lt"/>
              </a:rPr>
              <a:t>early warning signs </a:t>
            </a:r>
            <a:r>
              <a:rPr lang="en-AU" sz="2000" dirty="0">
                <a:latin typeface="+mn-lt"/>
              </a:rPr>
              <a:t>within the family and local community.</a:t>
            </a:r>
          </a:p>
        </p:txBody>
      </p:sp>
      <p:sp>
        <p:nvSpPr>
          <p:cNvPr id="12" name="CasellaDiTesto 11">
            <a:extLst>
              <a:ext uri="{FF2B5EF4-FFF2-40B4-BE49-F238E27FC236}">
                <a16:creationId xmlns:a16="http://schemas.microsoft.com/office/drawing/2014/main" id="{EEB839F1-3C49-954C-A684-B6B71ABE50E4}"/>
              </a:ext>
            </a:extLst>
          </p:cNvPr>
          <p:cNvSpPr txBox="1"/>
          <p:nvPr/>
        </p:nvSpPr>
        <p:spPr>
          <a:xfrm>
            <a:off x="710044" y="2441864"/>
            <a:ext cx="2743200" cy="1320078"/>
          </a:xfrm>
          <a:prstGeom prst="rect">
            <a:avLst/>
          </a:prstGeom>
        </p:spPr>
        <p:txBody>
          <a:bodyPr vert="horz" wrap="square" lIns="91440" tIns="45720" rIns="91440" bIns="45720" rtlCol="0" anchor="t" anchorCtr="0">
            <a:noAutofit/>
          </a:bodyPr>
          <a:lstStyle/>
          <a:p>
            <a:r>
              <a:rPr lang="it-IT" sz="2200" b="1" dirty="0">
                <a:solidFill>
                  <a:srgbClr val="21AAC0"/>
                </a:solidFill>
              </a:rPr>
              <a:t>What is the purpose</a:t>
            </a:r>
            <a:br>
              <a:rPr lang="it-IT" sz="2200" b="1" dirty="0">
                <a:solidFill>
                  <a:srgbClr val="21AAC0"/>
                </a:solidFill>
              </a:rPr>
            </a:br>
            <a:r>
              <a:rPr lang="it-IT" sz="2200" b="1" dirty="0">
                <a:solidFill>
                  <a:srgbClr val="21AAC0"/>
                </a:solidFill>
              </a:rPr>
              <a:t>of this </a:t>
            </a:r>
            <a:r>
              <a:rPr lang="it-IT" sz="2200" b="1" dirty="0" err="1">
                <a:solidFill>
                  <a:srgbClr val="21AAC0"/>
                </a:solidFill>
              </a:rPr>
              <a:t>section</a:t>
            </a:r>
            <a:r>
              <a:rPr lang="it-IT" sz="2200" b="1" dirty="0">
                <a:solidFill>
                  <a:srgbClr val="21AAC0"/>
                </a:solidFill>
              </a:rPr>
              <a:t>?</a:t>
            </a:r>
          </a:p>
        </p:txBody>
      </p:sp>
      <p:pic>
        <p:nvPicPr>
          <p:cNvPr id="9" name="Immagine 8">
            <a:extLst>
              <a:ext uri="{FF2B5EF4-FFF2-40B4-BE49-F238E27FC236}">
                <a16:creationId xmlns:a16="http://schemas.microsoft.com/office/drawing/2014/main" id="{B211F868-4B96-5E49-81DB-F6CCBB510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275" y="3429000"/>
            <a:ext cx="2309619" cy="2309619"/>
          </a:xfrm>
          <a:prstGeom prst="rect">
            <a:avLst/>
          </a:prstGeom>
        </p:spPr>
      </p:pic>
    </p:spTree>
    <p:extLst>
      <p:ext uri="{BB962C8B-B14F-4D97-AF65-F5344CB8AC3E}">
        <p14:creationId xmlns:p14="http://schemas.microsoft.com/office/powerpoint/2010/main" val="4217630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A5578D4-0B5D-FB4C-BD40-9115C2B2A5A2}"/>
              </a:ext>
            </a:extLst>
          </p:cNvPr>
          <p:cNvSpPr>
            <a:spLocks noGrp="1"/>
          </p:cNvSpPr>
          <p:nvPr>
            <p:ph type="title"/>
          </p:nvPr>
        </p:nvSpPr>
        <p:spPr>
          <a:xfrm>
            <a:off x="668482" y="812807"/>
            <a:ext cx="10553700" cy="598775"/>
          </a:xfrm>
        </p:spPr>
        <p:txBody>
          <a:bodyPr/>
          <a:lstStyle/>
          <a:p>
            <a:r>
              <a:rPr lang="en-AU" dirty="0"/>
              <a:t>Learning Outcomes</a:t>
            </a:r>
            <a:endParaRPr lang="it-IT" dirty="0"/>
          </a:p>
        </p:txBody>
      </p:sp>
      <p:sp>
        <p:nvSpPr>
          <p:cNvPr id="10" name="CasellaDiTesto 9">
            <a:extLst>
              <a:ext uri="{FF2B5EF4-FFF2-40B4-BE49-F238E27FC236}">
                <a16:creationId xmlns:a16="http://schemas.microsoft.com/office/drawing/2014/main" id="{9BDBCB67-E24C-E943-8E7E-30D52C1BF36A}"/>
              </a:ext>
            </a:extLst>
          </p:cNvPr>
          <p:cNvSpPr txBox="1"/>
          <p:nvPr/>
        </p:nvSpPr>
        <p:spPr>
          <a:xfrm>
            <a:off x="1468672" y="2195333"/>
            <a:ext cx="3603812" cy="569962"/>
          </a:xfrm>
          <a:prstGeom prst="rect">
            <a:avLst/>
          </a:prstGeom>
        </p:spPr>
        <p:txBody>
          <a:bodyPr vert="horz" wrap="none" lIns="91440" tIns="45720" rIns="91440" bIns="45720" rtlCol="0" anchor="ctr">
            <a:noAutofit/>
          </a:bodyPr>
          <a:lstStyle/>
          <a:p>
            <a:pPr lvl="0"/>
            <a:r>
              <a:rPr lang="en-AU" sz="2000" dirty="0"/>
              <a:t>Understand the many roles women</a:t>
            </a:r>
            <a:br>
              <a:rPr lang="en-AU" sz="2000" dirty="0"/>
            </a:br>
            <a:r>
              <a:rPr lang="en-AU" sz="2000" dirty="0"/>
              <a:t>have in relation to PVE.</a:t>
            </a:r>
          </a:p>
        </p:txBody>
      </p:sp>
      <p:sp>
        <p:nvSpPr>
          <p:cNvPr id="11" name="CasellaDiTesto 10">
            <a:extLst>
              <a:ext uri="{FF2B5EF4-FFF2-40B4-BE49-F238E27FC236}">
                <a16:creationId xmlns:a16="http://schemas.microsoft.com/office/drawing/2014/main" id="{9507C175-EEDC-064A-A0A1-5533532B7A7C}"/>
              </a:ext>
            </a:extLst>
          </p:cNvPr>
          <p:cNvSpPr txBox="1"/>
          <p:nvPr/>
        </p:nvSpPr>
        <p:spPr>
          <a:xfrm>
            <a:off x="1468672" y="3404521"/>
            <a:ext cx="4082892" cy="819374"/>
          </a:xfrm>
          <a:prstGeom prst="rect">
            <a:avLst/>
          </a:prstGeom>
        </p:spPr>
        <p:txBody>
          <a:bodyPr vert="horz" wrap="none" lIns="91440" tIns="45720" rIns="91440" bIns="45720" rtlCol="0" anchor="ctr">
            <a:noAutofit/>
          </a:bodyPr>
          <a:lstStyle/>
          <a:p>
            <a:pPr lvl="0"/>
            <a:r>
              <a:rPr lang="en-AU" sz="2000" dirty="0"/>
              <a:t>Understand how stereotyping women’s</a:t>
            </a:r>
            <a:br>
              <a:rPr lang="en-AU" sz="2000" dirty="0"/>
            </a:br>
            <a:r>
              <a:rPr lang="en-AU" sz="2000" dirty="0"/>
              <a:t>roles impacts women's capacity to</a:t>
            </a:r>
            <a:br>
              <a:rPr lang="en-AU" sz="2000" dirty="0"/>
            </a:br>
            <a:r>
              <a:rPr lang="en-AU" sz="2000" dirty="0"/>
              <a:t>undertake effective PVE work.</a:t>
            </a:r>
          </a:p>
        </p:txBody>
      </p:sp>
      <p:sp>
        <p:nvSpPr>
          <p:cNvPr id="13" name="CasellaDiTesto 12">
            <a:extLst>
              <a:ext uri="{FF2B5EF4-FFF2-40B4-BE49-F238E27FC236}">
                <a16:creationId xmlns:a16="http://schemas.microsoft.com/office/drawing/2014/main" id="{9D5EA0A6-AF38-0F4B-899B-0F634D2A0A17}"/>
              </a:ext>
            </a:extLst>
          </p:cNvPr>
          <p:cNvSpPr txBox="1"/>
          <p:nvPr/>
        </p:nvSpPr>
        <p:spPr>
          <a:xfrm>
            <a:off x="6889500" y="2193550"/>
            <a:ext cx="4404921" cy="866397"/>
          </a:xfrm>
          <a:prstGeom prst="rect">
            <a:avLst/>
          </a:prstGeom>
        </p:spPr>
        <p:txBody>
          <a:bodyPr vert="horz" wrap="none" lIns="91440" tIns="45720" rIns="91440" bIns="45720" rtlCol="0" anchor="ctr">
            <a:noAutofit/>
          </a:bodyPr>
          <a:lstStyle/>
          <a:p>
            <a:pPr lvl="0"/>
            <a:r>
              <a:rPr lang="en-AU" sz="2000" dirty="0"/>
              <a:t>Interrogate the role of gender norms and</a:t>
            </a:r>
            <a:br>
              <a:rPr lang="en-AU" sz="2000" dirty="0"/>
            </a:br>
            <a:r>
              <a:rPr lang="en-AU" sz="2000" dirty="0"/>
              <a:t>identities that can be used to develop more</a:t>
            </a:r>
            <a:br>
              <a:rPr lang="en-AU" sz="2000" dirty="0"/>
            </a:br>
            <a:r>
              <a:rPr lang="en-AU" sz="2000" dirty="0"/>
              <a:t>successful prevention strategies. </a:t>
            </a:r>
          </a:p>
        </p:txBody>
      </p:sp>
      <p:cxnSp>
        <p:nvCxnSpPr>
          <p:cNvPr id="15" name="Connettore 1 14">
            <a:extLst>
              <a:ext uri="{FF2B5EF4-FFF2-40B4-BE49-F238E27FC236}">
                <a16:creationId xmlns:a16="http://schemas.microsoft.com/office/drawing/2014/main" id="{5B9DFDBE-B444-1F4C-BE77-4E88050F8D8A}"/>
              </a:ext>
            </a:extLst>
          </p:cNvPr>
          <p:cNvCxnSpPr>
            <a:cxnSpLocks/>
          </p:cNvCxnSpPr>
          <p:nvPr/>
        </p:nvCxnSpPr>
        <p:spPr>
          <a:xfrm>
            <a:off x="1075733" y="2314832"/>
            <a:ext cx="0" cy="1251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A5370A19-F14A-CA45-BE95-B422831AB6FC}"/>
              </a:ext>
            </a:extLst>
          </p:cNvPr>
          <p:cNvPicPr>
            <a:picLocks noChangeAspect="1"/>
          </p:cNvPicPr>
          <p:nvPr/>
        </p:nvPicPr>
        <p:blipFill>
          <a:blip r:embed="rId2"/>
          <a:stretch>
            <a:fillRect/>
          </a:stretch>
        </p:blipFill>
        <p:spPr>
          <a:xfrm>
            <a:off x="807525" y="2041395"/>
            <a:ext cx="571500" cy="571500"/>
          </a:xfrm>
          <a:prstGeom prst="rect">
            <a:avLst/>
          </a:prstGeom>
        </p:spPr>
      </p:pic>
      <p:pic>
        <p:nvPicPr>
          <p:cNvPr id="6" name="Immagine 5">
            <a:extLst>
              <a:ext uri="{FF2B5EF4-FFF2-40B4-BE49-F238E27FC236}">
                <a16:creationId xmlns:a16="http://schemas.microsoft.com/office/drawing/2014/main" id="{4996D4A6-6F1F-FD4C-AD68-BEC30CF9B836}"/>
              </a:ext>
            </a:extLst>
          </p:cNvPr>
          <p:cNvPicPr>
            <a:picLocks noChangeAspect="1"/>
          </p:cNvPicPr>
          <p:nvPr/>
        </p:nvPicPr>
        <p:blipFill>
          <a:blip r:embed="rId3"/>
          <a:stretch>
            <a:fillRect/>
          </a:stretch>
        </p:blipFill>
        <p:spPr>
          <a:xfrm>
            <a:off x="807525" y="3242708"/>
            <a:ext cx="571500" cy="571500"/>
          </a:xfrm>
          <a:prstGeom prst="rect">
            <a:avLst/>
          </a:prstGeom>
        </p:spPr>
      </p:pic>
      <p:pic>
        <p:nvPicPr>
          <p:cNvPr id="7" name="Immagine 6">
            <a:extLst>
              <a:ext uri="{FF2B5EF4-FFF2-40B4-BE49-F238E27FC236}">
                <a16:creationId xmlns:a16="http://schemas.microsoft.com/office/drawing/2014/main" id="{77E2AC88-0444-6444-8172-C354C217B59F}"/>
              </a:ext>
            </a:extLst>
          </p:cNvPr>
          <p:cNvPicPr>
            <a:picLocks noChangeAspect="1"/>
          </p:cNvPicPr>
          <p:nvPr/>
        </p:nvPicPr>
        <p:blipFill>
          <a:blip r:embed="rId4"/>
          <a:stretch>
            <a:fillRect/>
          </a:stretch>
        </p:blipFill>
        <p:spPr>
          <a:xfrm>
            <a:off x="6170999" y="2041395"/>
            <a:ext cx="576000" cy="576000"/>
          </a:xfrm>
          <a:prstGeom prst="rect">
            <a:avLst/>
          </a:prstGeom>
        </p:spPr>
      </p:pic>
    </p:spTree>
    <p:extLst>
      <p:ext uri="{BB962C8B-B14F-4D97-AF65-F5344CB8AC3E}">
        <p14:creationId xmlns:p14="http://schemas.microsoft.com/office/powerpoint/2010/main" val="3406279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45CD646-4CDE-1D49-839D-DC391A43229B}"/>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63216" y="812807"/>
            <a:ext cx="10553700" cy="805681"/>
          </a:xfrm>
        </p:spPr>
        <p:txBody>
          <a:bodyPr/>
          <a:lstStyle/>
          <a:p>
            <a:r>
              <a:rPr lang="en-AU" dirty="0"/>
              <a:t>Gender and prevention</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098" y="2101881"/>
            <a:ext cx="10553701" cy="3573362"/>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Women’s participation is critical to addressing the root causes of violent extremism. If gender inequality is a risk factor in the emergence of such violent extremist groups, gender equality is also a protective factor. </a:t>
            </a:r>
          </a:p>
          <a:p>
            <a:pPr>
              <a:spcBef>
                <a:spcPts val="0"/>
              </a:spcBef>
            </a:pPr>
            <a:endParaRPr lang="en-AU" sz="2000" dirty="0">
              <a:latin typeface="+mn-lt"/>
            </a:endParaRPr>
          </a:p>
          <a:p>
            <a:r>
              <a:rPr lang="en-AU" sz="2000" dirty="0">
                <a:latin typeface="+mn-lt"/>
              </a:rPr>
              <a:t>Gender equality is a long-term goal that will look different in each context, but it is needed to address violence in all societies. </a:t>
            </a:r>
          </a:p>
          <a:p>
            <a:pPr>
              <a:spcBef>
                <a:spcPts val="0"/>
              </a:spcBef>
            </a:pPr>
            <a:endParaRPr lang="en-AU" sz="2000" dirty="0">
              <a:latin typeface="+mn-lt"/>
            </a:endParaRPr>
          </a:p>
          <a:p>
            <a:r>
              <a:rPr lang="en-AU" sz="2000" dirty="0">
                <a:latin typeface="+mn-lt"/>
              </a:rPr>
              <a:t>Gender equality can only happen when women are meaningfully involved in all levels of family and social life. </a:t>
            </a:r>
          </a:p>
        </p:txBody>
      </p:sp>
    </p:spTree>
    <p:extLst>
      <p:ext uri="{BB962C8B-B14F-4D97-AF65-F5344CB8AC3E}">
        <p14:creationId xmlns:p14="http://schemas.microsoft.com/office/powerpoint/2010/main" val="418459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82336" y="812807"/>
            <a:ext cx="10553700" cy="1231171"/>
          </a:xfrm>
        </p:spPr>
        <p:txBody>
          <a:bodyPr/>
          <a:lstStyle/>
          <a:p>
            <a:r>
              <a:rPr lang="it-IT" dirty="0" err="1"/>
              <a:t>Introduction</a:t>
            </a:r>
            <a:endParaRPr lang="it-IT" dirty="0"/>
          </a:p>
        </p:txBody>
      </p:sp>
      <p:sp>
        <p:nvSpPr>
          <p:cNvPr id="11" name="Segnaposto contenuto 2">
            <a:extLst>
              <a:ext uri="{FF2B5EF4-FFF2-40B4-BE49-F238E27FC236}">
                <a16:creationId xmlns:a16="http://schemas.microsoft.com/office/drawing/2014/main" id="{3E3034EF-CD93-504E-8282-D93E0921DB50}"/>
              </a:ext>
            </a:extLst>
          </p:cNvPr>
          <p:cNvSpPr>
            <a:spLocks noGrp="1"/>
          </p:cNvSpPr>
          <p:nvPr>
            <p:ph idx="1"/>
          </p:nvPr>
        </p:nvSpPr>
        <p:spPr>
          <a:xfrm>
            <a:off x="3987800" y="2441864"/>
            <a:ext cx="7366000" cy="3812021"/>
          </a:xfrm>
        </p:spPr>
        <p:txBody>
          <a:bodyPr/>
          <a:lstStyle/>
          <a:p>
            <a:r>
              <a:rPr lang="en-GB" sz="2000" dirty="0">
                <a:latin typeface="+mn-lt"/>
              </a:rPr>
              <a:t>This session provides an overview of the </a:t>
            </a:r>
            <a:r>
              <a:rPr lang="en-GB" sz="2000" b="1" dirty="0">
                <a:latin typeface="+mn-lt"/>
              </a:rPr>
              <a:t>preventing violent extremism (PVE) agenda</a:t>
            </a:r>
            <a:r>
              <a:rPr lang="en-GB" sz="2000" dirty="0">
                <a:latin typeface="+mn-lt"/>
              </a:rPr>
              <a:t>, and examines why </a:t>
            </a:r>
            <a:r>
              <a:rPr lang="en-GB" sz="2000" b="1" dirty="0">
                <a:latin typeface="+mn-lt"/>
              </a:rPr>
              <a:t>integrating a gender perspective</a:t>
            </a:r>
            <a:r>
              <a:rPr lang="en-GB" sz="2000" dirty="0">
                <a:latin typeface="+mn-lt"/>
              </a:rPr>
              <a:t> and </a:t>
            </a:r>
            <a:r>
              <a:rPr lang="en-GB" sz="2000" b="1" dirty="0">
                <a:latin typeface="+mn-lt"/>
              </a:rPr>
              <a:t>promoting women’s empowerment</a:t>
            </a:r>
            <a:r>
              <a:rPr lang="en-GB" sz="2000" dirty="0">
                <a:latin typeface="+mn-lt"/>
              </a:rPr>
              <a:t> is crucial to effective PVE. </a:t>
            </a:r>
          </a:p>
          <a:p>
            <a:r>
              <a:rPr lang="en-GB" sz="2000" dirty="0">
                <a:latin typeface="+mn-lt"/>
              </a:rPr>
              <a:t>It demonstrates how understanding the </a:t>
            </a:r>
            <a:r>
              <a:rPr lang="en-GB" sz="2000" b="1" dirty="0">
                <a:latin typeface="+mn-lt"/>
              </a:rPr>
              <a:t>gender dynamics of violent extremism </a:t>
            </a:r>
            <a:r>
              <a:rPr lang="en-GB" sz="2000" dirty="0">
                <a:latin typeface="+mn-lt"/>
              </a:rPr>
              <a:t>helps shed light on the peace and security challenges both women and men experience in relation to violent extremism. </a:t>
            </a:r>
          </a:p>
          <a:p>
            <a:r>
              <a:rPr lang="en-GB" sz="2000" dirty="0">
                <a:latin typeface="+mn-lt"/>
              </a:rPr>
              <a:t>It also explores how the </a:t>
            </a:r>
            <a:r>
              <a:rPr lang="en-GB" sz="2000" b="1" dirty="0">
                <a:latin typeface="+mn-lt"/>
              </a:rPr>
              <a:t>United Nations Women Peace and Security (WPS) agenda</a:t>
            </a:r>
            <a:r>
              <a:rPr lang="en-GB" sz="2000" dirty="0">
                <a:latin typeface="+mn-lt"/>
              </a:rPr>
              <a:t> can be used to integrate gender into PVE policy and programming.</a:t>
            </a:r>
          </a:p>
          <a:p>
            <a:endParaRPr lang="it-IT" sz="2000" dirty="0"/>
          </a:p>
        </p:txBody>
      </p:sp>
      <p:sp>
        <p:nvSpPr>
          <p:cNvPr id="12" name="CasellaDiTesto 11">
            <a:extLst>
              <a:ext uri="{FF2B5EF4-FFF2-40B4-BE49-F238E27FC236}">
                <a16:creationId xmlns:a16="http://schemas.microsoft.com/office/drawing/2014/main" id="{EEB839F1-3C49-954C-A684-B6B71ABE50E4}"/>
              </a:ext>
            </a:extLst>
          </p:cNvPr>
          <p:cNvSpPr txBox="1"/>
          <p:nvPr/>
        </p:nvSpPr>
        <p:spPr>
          <a:xfrm>
            <a:off x="723901" y="2441864"/>
            <a:ext cx="2743200" cy="1320078"/>
          </a:xfrm>
          <a:prstGeom prst="rect">
            <a:avLst/>
          </a:prstGeom>
        </p:spPr>
        <p:txBody>
          <a:bodyPr vert="horz" wrap="square" lIns="91440" tIns="45720" rIns="91440" bIns="45720" rtlCol="0" anchor="t" anchorCtr="0">
            <a:noAutofit/>
          </a:bodyPr>
          <a:lstStyle/>
          <a:p>
            <a:r>
              <a:rPr lang="it-IT" sz="2200" b="1" dirty="0">
                <a:solidFill>
                  <a:srgbClr val="21AAC0"/>
                </a:solidFill>
              </a:rPr>
              <a:t>What is the purpose </a:t>
            </a:r>
            <a:br>
              <a:rPr lang="it-IT" sz="2200" b="1" dirty="0">
                <a:solidFill>
                  <a:srgbClr val="21AAC0"/>
                </a:solidFill>
              </a:rPr>
            </a:br>
            <a:r>
              <a:rPr lang="it-IT" sz="2200" b="1" dirty="0">
                <a:solidFill>
                  <a:srgbClr val="21AAC0"/>
                </a:solidFill>
              </a:rPr>
              <a:t>of this session?</a:t>
            </a:r>
          </a:p>
        </p:txBody>
      </p:sp>
      <p:pic>
        <p:nvPicPr>
          <p:cNvPr id="3" name="Immagine 2">
            <a:extLst>
              <a:ext uri="{FF2B5EF4-FFF2-40B4-BE49-F238E27FC236}">
                <a16:creationId xmlns:a16="http://schemas.microsoft.com/office/drawing/2014/main" id="{E622D40F-1C7F-3849-A3E2-DDFAA6CBBC0C}"/>
              </a:ext>
            </a:extLst>
          </p:cNvPr>
          <p:cNvPicPr>
            <a:picLocks noChangeAspect="1"/>
          </p:cNvPicPr>
          <p:nvPr/>
        </p:nvPicPr>
        <p:blipFill>
          <a:blip r:embed="rId3"/>
          <a:stretch>
            <a:fillRect/>
          </a:stretch>
        </p:blipFill>
        <p:spPr>
          <a:xfrm>
            <a:off x="803275" y="3429000"/>
            <a:ext cx="2309619" cy="2309619"/>
          </a:xfrm>
          <a:prstGeom prst="rect">
            <a:avLst/>
          </a:prstGeom>
        </p:spPr>
      </p:pic>
      <p:sp>
        <p:nvSpPr>
          <p:cNvPr id="4" name="CasellaDiTesto 3">
            <a:extLst>
              <a:ext uri="{FF2B5EF4-FFF2-40B4-BE49-F238E27FC236}">
                <a16:creationId xmlns:a16="http://schemas.microsoft.com/office/drawing/2014/main" id="{127EFDA1-45E3-5947-B507-FB89B51D8EE3}"/>
              </a:ext>
            </a:extLst>
          </p:cNvPr>
          <p:cNvSpPr txBox="1"/>
          <p:nvPr/>
        </p:nvSpPr>
        <p:spPr>
          <a:xfrm>
            <a:off x="207818" y="1600200"/>
            <a:ext cx="0" cy="0"/>
          </a:xfrm>
          <a:prstGeom prst="rect">
            <a:avLst/>
          </a:prstGeom>
        </p:spPr>
        <p:txBody>
          <a:bodyPr vert="horz" wrap="none" lIns="91440" tIns="45720" rIns="91440" bIns="45720" rtlCol="0" anchor="ctr">
            <a:noAutofit/>
          </a:bodyPr>
          <a:lstStyle/>
          <a:p>
            <a:pPr algn="l"/>
            <a:endParaRPr lang="it-IT" dirty="0"/>
          </a:p>
        </p:txBody>
      </p:sp>
    </p:spTree>
    <p:extLst>
      <p:ext uri="{BB962C8B-B14F-4D97-AF65-F5344CB8AC3E}">
        <p14:creationId xmlns:p14="http://schemas.microsoft.com/office/powerpoint/2010/main" val="3957682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tavolo&#10;&#10;Descrizione generata automaticamente">
            <a:extLst>
              <a:ext uri="{FF2B5EF4-FFF2-40B4-BE49-F238E27FC236}">
                <a16:creationId xmlns:a16="http://schemas.microsoft.com/office/drawing/2014/main" id="{53FA11BE-495C-7543-AB0E-A64A1B1E1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1" y="869291"/>
            <a:ext cx="10553700" cy="3788847"/>
          </a:xfrm>
          <a:prstGeom prst="rect">
            <a:avLst/>
          </a:prstGeom>
        </p:spPr>
      </p:pic>
      <p:sp>
        <p:nvSpPr>
          <p:cNvPr id="14" name="CasellaDiTesto 13">
            <a:extLst>
              <a:ext uri="{FF2B5EF4-FFF2-40B4-BE49-F238E27FC236}">
                <a16:creationId xmlns:a16="http://schemas.microsoft.com/office/drawing/2014/main" id="{E21E39D4-9CAA-ED40-AAE4-10464C8F497C}"/>
              </a:ext>
            </a:extLst>
          </p:cNvPr>
          <p:cNvSpPr txBox="1"/>
          <p:nvPr/>
        </p:nvSpPr>
        <p:spPr>
          <a:xfrm>
            <a:off x="5901972" y="1294095"/>
            <a:ext cx="5976084" cy="357991"/>
          </a:xfrm>
          <a:prstGeom prst="rect">
            <a:avLst/>
          </a:prstGeom>
        </p:spPr>
        <p:txBody>
          <a:bodyPr vert="horz" wrap="none" lIns="91440" tIns="45720" rIns="91440" bIns="45720" rtlCol="0" anchor="ctr">
            <a:noAutofit/>
          </a:bodyPr>
          <a:lstStyle/>
          <a:p>
            <a:pPr>
              <a:lnSpc>
                <a:spcPts val="2000"/>
              </a:lnSpc>
              <a:spcBef>
                <a:spcPts val="1200"/>
              </a:spcBef>
              <a:spcAft>
                <a:spcPts val="700"/>
              </a:spcAft>
            </a:pPr>
            <a:r>
              <a:rPr lang="en-AU" b="1">
                <a:solidFill>
                  <a:srgbClr val="E2B900"/>
                </a:solidFill>
                <a:latin typeface="Calibri" panose="020F0502020204030204" pitchFamily="34" charset="0"/>
                <a:ea typeface="Times New Roman" panose="02020603050405020304" pitchFamily="18" charset="0"/>
                <a:cs typeface="Calibri" panose="020F0502020204030204" pitchFamily="34" charset="0"/>
              </a:rPr>
              <a:t>‘Veiling’ debate divides Bangladeshi women</a:t>
            </a:r>
          </a:p>
        </p:txBody>
      </p:sp>
      <p:sp>
        <p:nvSpPr>
          <p:cNvPr id="15" name="CasellaDiTesto 14">
            <a:extLst>
              <a:ext uri="{FF2B5EF4-FFF2-40B4-BE49-F238E27FC236}">
                <a16:creationId xmlns:a16="http://schemas.microsoft.com/office/drawing/2014/main" id="{887C69EF-F38A-A746-95B5-BAC60409DBF5}"/>
              </a:ext>
            </a:extLst>
          </p:cNvPr>
          <p:cNvSpPr txBox="1"/>
          <p:nvPr/>
        </p:nvSpPr>
        <p:spPr>
          <a:xfrm>
            <a:off x="5901972" y="4012631"/>
            <a:ext cx="5206465" cy="207510"/>
          </a:xfrm>
          <a:prstGeom prst="rect">
            <a:avLst/>
          </a:prstGeom>
        </p:spPr>
        <p:txBody>
          <a:bodyPr vert="horz" wrap="none" lIns="91440" tIns="45720" rIns="91440" bIns="45720" rtlCol="0" anchor="ctr">
            <a:noAutofit/>
          </a:bodyPr>
          <a:lstStyle/>
          <a:p>
            <a:r>
              <a:rPr lang="en-AU" sz="1000" b="1" dirty="0">
                <a:solidFill>
                  <a:schemeClr val="bg1">
                    <a:lumMod val="65000"/>
                  </a:schemeClr>
                </a:solidFill>
                <a:ea typeface="Calibri" panose="020F05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http://www.sundaytimes.lk/100919/International/int_11.html</a:t>
            </a:r>
            <a:endParaRPr lang="it-IT" sz="1000" b="1" u="sng" dirty="0">
              <a:solidFill>
                <a:schemeClr val="bg1">
                  <a:lumMod val="65000"/>
                </a:schemeClr>
              </a:solidFill>
            </a:endParaRPr>
          </a:p>
        </p:txBody>
      </p:sp>
      <p:sp>
        <p:nvSpPr>
          <p:cNvPr id="16" name="CasellaDiTesto 15">
            <a:extLst>
              <a:ext uri="{FF2B5EF4-FFF2-40B4-BE49-F238E27FC236}">
                <a16:creationId xmlns:a16="http://schemas.microsoft.com/office/drawing/2014/main" id="{8D5208ED-CC32-BE41-8F13-02D90C1F7921}"/>
              </a:ext>
            </a:extLst>
          </p:cNvPr>
          <p:cNvSpPr txBox="1"/>
          <p:nvPr/>
        </p:nvSpPr>
        <p:spPr>
          <a:xfrm>
            <a:off x="5901972" y="3731340"/>
            <a:ext cx="5142456" cy="207510"/>
          </a:xfrm>
          <a:prstGeom prst="rect">
            <a:avLst/>
          </a:prstGeom>
        </p:spPr>
        <p:txBody>
          <a:bodyPr vert="horz" wrap="none" lIns="91440" tIns="45720" rIns="91440" bIns="45720" rtlCol="0" anchor="ctr">
            <a:noAutofit/>
          </a:bodyPr>
          <a:lstStyle/>
          <a:p>
            <a:r>
              <a:rPr lang="en-AU" sz="1200" b="1" i="1" dirty="0">
                <a:ea typeface="Calibri" panose="020F0502020204030204" pitchFamily="34" charset="0"/>
                <a:cs typeface="Calibri Light" panose="020F0302020204030204" pitchFamily="34" charset="0"/>
              </a:rPr>
              <a:t>Sunday Times,</a:t>
            </a:r>
            <a:r>
              <a:rPr lang="en-AU" sz="1200" b="1" dirty="0">
                <a:ea typeface="Calibri" panose="020F0502020204030204" pitchFamily="34" charset="0"/>
                <a:cs typeface="Calibri Light" panose="020F0302020204030204" pitchFamily="34" charset="0"/>
              </a:rPr>
              <a:t> 19 </a:t>
            </a:r>
            <a:r>
              <a:rPr lang="en-AU" sz="1200" b="1">
                <a:ea typeface="Calibri" panose="020F0502020204030204" pitchFamily="34" charset="0"/>
                <a:cs typeface="Calibri Light" panose="020F0302020204030204" pitchFamily="34" charset="0"/>
              </a:rPr>
              <a:t>May 2010</a:t>
            </a:r>
            <a:endParaRPr lang="it-IT" sz="1200" b="1" dirty="0"/>
          </a:p>
        </p:txBody>
      </p:sp>
      <p:sp>
        <p:nvSpPr>
          <p:cNvPr id="2" name="CasellaDiTesto 1">
            <a:extLst>
              <a:ext uri="{FF2B5EF4-FFF2-40B4-BE49-F238E27FC236}">
                <a16:creationId xmlns:a16="http://schemas.microsoft.com/office/drawing/2014/main" id="{D8D2812E-D821-1E47-8BD0-7C8AE6F90260}"/>
              </a:ext>
            </a:extLst>
          </p:cNvPr>
          <p:cNvSpPr txBox="1"/>
          <p:nvPr/>
        </p:nvSpPr>
        <p:spPr>
          <a:xfrm>
            <a:off x="5586984" y="5577840"/>
            <a:ext cx="0" cy="0"/>
          </a:xfrm>
          <a:prstGeom prst="rect">
            <a:avLst/>
          </a:prstGeom>
        </p:spPr>
        <p:txBody>
          <a:bodyPr vert="horz" wrap="none" lIns="91440" tIns="45720" rIns="91440" bIns="45720" rtlCol="0" anchor="ctr">
            <a:noAutofit/>
          </a:bodyPr>
          <a:lstStyle/>
          <a:p>
            <a:pPr algn="l"/>
            <a:endParaRPr lang="it-IT"/>
          </a:p>
        </p:txBody>
      </p:sp>
      <p:pic>
        <p:nvPicPr>
          <p:cNvPr id="17" name="Immagine 16" descr="Immagine che contiene persona, esterni, uomo, persone&#10;&#10;Descrizione generata automaticamente">
            <a:extLst>
              <a:ext uri="{FF2B5EF4-FFF2-40B4-BE49-F238E27FC236}">
                <a16:creationId xmlns:a16="http://schemas.microsoft.com/office/drawing/2014/main" id="{6E57AA97-36C3-0F46-A2EE-F2BB56CB9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571" y="1336166"/>
            <a:ext cx="4509037" cy="2910379"/>
          </a:xfrm>
          <a:prstGeom prst="rect">
            <a:avLst/>
          </a:prstGeom>
        </p:spPr>
      </p:pic>
      <p:sp>
        <p:nvSpPr>
          <p:cNvPr id="20" name="Segnaposto contenuto 2">
            <a:extLst>
              <a:ext uri="{FF2B5EF4-FFF2-40B4-BE49-F238E27FC236}">
                <a16:creationId xmlns:a16="http://schemas.microsoft.com/office/drawing/2014/main" id="{4E9B0885-421C-8540-8189-FBF5849716FA}"/>
              </a:ext>
            </a:extLst>
          </p:cNvPr>
          <p:cNvSpPr txBox="1">
            <a:spLocks/>
          </p:cNvSpPr>
          <p:nvPr/>
        </p:nvSpPr>
        <p:spPr>
          <a:xfrm>
            <a:off x="5616462" y="1780102"/>
            <a:ext cx="4825986" cy="1163366"/>
          </a:xfrm>
          <a:prstGeom prst="rect">
            <a:avLst/>
          </a:prstGeom>
        </p:spPr>
        <p:txBody>
          <a:bodyPr vert="horz" lIns="43200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spcAft>
                <a:spcPts val="700"/>
              </a:spcAft>
            </a:pPr>
            <a:r>
              <a:rPr lang="en-AU" sz="1500" dirty="0">
                <a:solidFill>
                  <a:srgbClr val="000000"/>
                </a:solidFill>
                <a:latin typeface="Arial" panose="020B0604020202020204" pitchFamily="34" charset="0"/>
                <a:ea typeface="Times New Roman" panose="02020603050405020304" pitchFamily="18" charset="0"/>
                <a:cs typeface="Calibri Light" panose="020F0302020204030204" pitchFamily="34" charset="0"/>
              </a:rPr>
              <a:t>DHAKA (AFP) - In a landmark verdict, Bangladesh's High Court ruled that "attempts to coerce or impose a dress code on women clearly amount to a form of sexual harassment".</a:t>
            </a:r>
            <a:endParaRPr lang="en-AU" sz="1500" dirty="0">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4243582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12FF840-8D86-EC4E-95CB-A4376D084B00}"/>
              </a:ext>
            </a:extLst>
          </p:cNvPr>
          <p:cNvSpPr/>
          <p:nvPr/>
        </p:nvSpPr>
        <p:spPr>
          <a:xfrm>
            <a:off x="397653" y="2384425"/>
            <a:ext cx="11359371" cy="3831449"/>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7070" y="812807"/>
            <a:ext cx="10553700" cy="805681"/>
          </a:xfrm>
        </p:spPr>
        <p:txBody>
          <a:bodyPr/>
          <a:lstStyle/>
          <a:p>
            <a:r>
              <a:rPr lang="en-AU" dirty="0"/>
              <a:t>Early-warning signs of</a:t>
            </a:r>
            <a:br>
              <a:rPr lang="en-AU" dirty="0"/>
            </a:br>
            <a:r>
              <a:rPr lang="en-AU" dirty="0"/>
              <a:t>violent extremism</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527364"/>
            <a:ext cx="10550525" cy="3241548"/>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Women are well placed to prevent violent extremism because they are </a:t>
            </a:r>
            <a:r>
              <a:rPr lang="en-AU" sz="2000" b="1" dirty="0">
                <a:latin typeface="+mn-lt"/>
              </a:rPr>
              <a:t>often the first to be affected by extremist ideology</a:t>
            </a:r>
            <a:r>
              <a:rPr lang="en-AU" sz="2000" dirty="0">
                <a:latin typeface="+mn-lt"/>
              </a:rPr>
              <a:t>. </a:t>
            </a:r>
          </a:p>
          <a:p>
            <a:pPr>
              <a:spcBef>
                <a:spcPts val="0"/>
              </a:spcBef>
            </a:pPr>
            <a:endParaRPr lang="en-AU" sz="2000" b="1" i="1" dirty="0">
              <a:latin typeface="+mn-lt"/>
            </a:endParaRPr>
          </a:p>
          <a:p>
            <a:r>
              <a:rPr lang="en-AU" sz="2000" b="1" i="1" dirty="0">
                <a:latin typeface="+mn-lt"/>
              </a:rPr>
              <a:t>Violence against women</a:t>
            </a:r>
            <a:r>
              <a:rPr lang="en-AU" sz="2000" b="1" dirty="0">
                <a:latin typeface="+mn-lt"/>
              </a:rPr>
              <a:t>,</a:t>
            </a:r>
            <a:r>
              <a:rPr lang="en-AU" sz="2000" b="1" i="1" dirty="0">
                <a:latin typeface="+mn-lt"/>
              </a:rPr>
              <a:t> forced marriage, restrictions on their movement, threats or acts of gender-based violence</a:t>
            </a:r>
            <a:r>
              <a:rPr lang="en-AU" sz="2000" dirty="0">
                <a:latin typeface="+mn-lt"/>
              </a:rPr>
              <a:t> and </a:t>
            </a:r>
            <a:r>
              <a:rPr lang="en-AU" sz="2000" b="1" i="1" dirty="0">
                <a:latin typeface="+mn-lt"/>
              </a:rPr>
              <a:t>enforced modesty</a:t>
            </a:r>
            <a:r>
              <a:rPr lang="en-AU" sz="2000" b="1" dirty="0">
                <a:latin typeface="+mn-lt"/>
              </a:rPr>
              <a:t> </a:t>
            </a:r>
            <a:r>
              <a:rPr lang="en-AU" sz="2000" dirty="0">
                <a:latin typeface="+mn-lt"/>
              </a:rPr>
              <a:t>are </a:t>
            </a:r>
            <a:r>
              <a:rPr lang="en-AU" sz="2000" b="1" dirty="0">
                <a:latin typeface="+mn-lt"/>
              </a:rPr>
              <a:t>all early warning signs of radicalization</a:t>
            </a:r>
            <a:r>
              <a:rPr lang="en-AU" sz="2000" dirty="0">
                <a:latin typeface="+mn-lt"/>
              </a:rPr>
              <a:t> that may lead to further violence, and they all </a:t>
            </a:r>
            <a:r>
              <a:rPr lang="en-AU" sz="2000" b="1" dirty="0">
                <a:latin typeface="+mn-lt"/>
              </a:rPr>
              <a:t>disproportionately affect women and girls</a:t>
            </a:r>
            <a:r>
              <a:rPr lang="en-AU" sz="2000" dirty="0">
                <a:latin typeface="+mn-lt"/>
              </a:rPr>
              <a:t>. </a:t>
            </a:r>
          </a:p>
          <a:p>
            <a:pPr>
              <a:spcBef>
                <a:spcPts val="0"/>
              </a:spcBef>
            </a:pPr>
            <a:endParaRPr lang="en-AU" sz="2000" dirty="0">
              <a:latin typeface="+mn-lt"/>
            </a:endParaRPr>
          </a:p>
          <a:p>
            <a:r>
              <a:rPr lang="en-AU" sz="2000" dirty="0">
                <a:latin typeface="+mn-lt"/>
              </a:rPr>
              <a:t>Reinforcing gender equality in the home, and promoting the involvement of women in all levels of community life can help to prevent violent extremism in the long term.</a:t>
            </a:r>
          </a:p>
        </p:txBody>
      </p:sp>
      <p:sp>
        <p:nvSpPr>
          <p:cNvPr id="3" name="CasellaDiTesto 2">
            <a:extLst>
              <a:ext uri="{FF2B5EF4-FFF2-40B4-BE49-F238E27FC236}">
                <a16:creationId xmlns:a16="http://schemas.microsoft.com/office/drawing/2014/main" id="{79977758-E421-F442-8902-293189874ECF}"/>
              </a:ext>
            </a:extLst>
          </p:cNvPr>
          <p:cNvSpPr txBox="1"/>
          <p:nvPr/>
        </p:nvSpPr>
        <p:spPr>
          <a:xfrm>
            <a:off x="1861930" y="6533322"/>
            <a:ext cx="0" cy="0"/>
          </a:xfrm>
          <a:prstGeom prst="rect">
            <a:avLst/>
          </a:prstGeom>
        </p:spPr>
        <p:txBody>
          <a:bodyPr vert="horz" wrap="none" lIns="91440" tIns="45720" rIns="91440" bIns="45720" rtlCol="0" anchor="ctr">
            <a:noAutofit/>
          </a:bodyPr>
          <a:lstStyle/>
          <a:p>
            <a:pPr algn="l"/>
            <a:endParaRPr lang="it-IT" dirty="0"/>
          </a:p>
        </p:txBody>
      </p:sp>
    </p:spTree>
    <p:extLst>
      <p:ext uri="{BB962C8B-B14F-4D97-AF65-F5344CB8AC3E}">
        <p14:creationId xmlns:p14="http://schemas.microsoft.com/office/powerpoint/2010/main" val="2922687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A7F6E01-2DE8-2349-831A-B4205AB91C54}"/>
              </a:ext>
            </a:extLst>
          </p:cNvPr>
          <p:cNvSpPr/>
          <p:nvPr/>
        </p:nvSpPr>
        <p:spPr>
          <a:xfrm>
            <a:off x="397653" y="2384425"/>
            <a:ext cx="11359371" cy="3831449"/>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5410" y="812807"/>
            <a:ext cx="10553700" cy="805681"/>
          </a:xfrm>
        </p:spPr>
        <p:txBody>
          <a:bodyPr/>
          <a:lstStyle/>
          <a:p>
            <a:r>
              <a:rPr lang="en-AU" dirty="0"/>
              <a:t>How can women prevent</a:t>
            </a:r>
            <a:br>
              <a:rPr lang="en-AU" dirty="0"/>
            </a:br>
            <a:r>
              <a:rPr lang="en-AU" dirty="0"/>
              <a:t>violent extremism? </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540616"/>
            <a:ext cx="10550525" cy="651302"/>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Failing to recognise women beyond traditional roles (wives, mothers and daughters) neglects their agency and the powerful influence they have within their communities. </a:t>
            </a:r>
          </a:p>
        </p:txBody>
      </p:sp>
    </p:spTree>
    <p:extLst>
      <p:ext uri="{BB962C8B-B14F-4D97-AF65-F5344CB8AC3E}">
        <p14:creationId xmlns:p14="http://schemas.microsoft.com/office/powerpoint/2010/main" val="480325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F0F8924F-F2F0-C24E-8302-A69FDAFF0AAD}"/>
              </a:ext>
            </a:extLst>
          </p:cNvPr>
          <p:cNvSpPr/>
          <p:nvPr/>
        </p:nvSpPr>
        <p:spPr>
          <a:xfrm>
            <a:off x="397653" y="2384425"/>
            <a:ext cx="11359371" cy="3831449"/>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10045" y="812807"/>
            <a:ext cx="10553700" cy="805681"/>
          </a:xfrm>
        </p:spPr>
        <p:txBody>
          <a:bodyPr/>
          <a:lstStyle/>
          <a:p>
            <a:r>
              <a:rPr lang="en-AU" sz="5400" dirty="0"/>
              <a:t>What measures can support</a:t>
            </a:r>
            <a:br>
              <a:rPr lang="en-AU" sz="5400" dirty="0"/>
            </a:br>
            <a:r>
              <a:rPr lang="en-AU" sz="5400" dirty="0"/>
              <a:t>women in PVE?</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1310664" y="2540615"/>
            <a:ext cx="4622366" cy="3230707"/>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1800" b="1" dirty="0">
                <a:latin typeface="+mn-lt"/>
              </a:rPr>
              <a:t>Family Activism</a:t>
            </a:r>
            <a:r>
              <a:rPr lang="en-AU" sz="1800" dirty="0">
                <a:latin typeface="+mn-lt"/>
              </a:rPr>
              <a:t>: empower women to recognise the warning signs within their own families, as they are often the first to notice potentially dangerous changes in behaviour. </a:t>
            </a:r>
            <a:endParaRPr lang="en-US" sz="1800" dirty="0">
              <a:latin typeface="+mn-lt"/>
            </a:endParaRPr>
          </a:p>
          <a:p>
            <a:pPr lvl="0"/>
            <a:r>
              <a:rPr lang="en-AU" sz="1800" b="1" dirty="0">
                <a:latin typeface="+mn-lt"/>
              </a:rPr>
              <a:t>Empowering both women and men as parents</a:t>
            </a:r>
            <a:r>
              <a:rPr lang="en-AU" sz="1800" dirty="0">
                <a:latin typeface="+mn-lt"/>
              </a:rPr>
              <a:t>: they are the “first teachers” and can be particularly influential on their family. </a:t>
            </a:r>
            <a:endParaRPr lang="en-US" sz="1800" dirty="0">
              <a:latin typeface="+mn-lt"/>
            </a:endParaRPr>
          </a:p>
          <a:p>
            <a:pPr lvl="0"/>
            <a:r>
              <a:rPr lang="en-AU" sz="1800" b="1" dirty="0">
                <a:latin typeface="+mn-lt"/>
              </a:rPr>
              <a:t>Women’s educational empowerment and leadership</a:t>
            </a:r>
            <a:r>
              <a:rPr lang="en-AU" sz="1800" dirty="0">
                <a:latin typeface="+mn-lt"/>
              </a:rPr>
              <a:t>: examples of women leaders within the community counters extremist narratives. </a:t>
            </a:r>
            <a:endParaRPr lang="en-US" sz="1800" dirty="0">
              <a:latin typeface="+mn-lt"/>
            </a:endParaRPr>
          </a:p>
        </p:txBody>
      </p:sp>
      <p:pic>
        <p:nvPicPr>
          <p:cNvPr id="8" name="Immagine 7">
            <a:extLst>
              <a:ext uri="{FF2B5EF4-FFF2-40B4-BE49-F238E27FC236}">
                <a16:creationId xmlns:a16="http://schemas.microsoft.com/office/drawing/2014/main" id="{19D847D3-A25A-5845-B2FB-C8460C389D69}"/>
              </a:ext>
            </a:extLst>
          </p:cNvPr>
          <p:cNvPicPr>
            <a:picLocks noChangeAspect="1"/>
          </p:cNvPicPr>
          <p:nvPr/>
        </p:nvPicPr>
        <p:blipFill>
          <a:blip r:embed="rId2"/>
          <a:stretch>
            <a:fillRect/>
          </a:stretch>
        </p:blipFill>
        <p:spPr>
          <a:xfrm>
            <a:off x="803275" y="2540615"/>
            <a:ext cx="371021" cy="371021"/>
          </a:xfrm>
          <a:prstGeom prst="rect">
            <a:avLst/>
          </a:prstGeom>
        </p:spPr>
      </p:pic>
      <p:pic>
        <p:nvPicPr>
          <p:cNvPr id="10" name="Immagine 9">
            <a:extLst>
              <a:ext uri="{FF2B5EF4-FFF2-40B4-BE49-F238E27FC236}">
                <a16:creationId xmlns:a16="http://schemas.microsoft.com/office/drawing/2014/main" id="{BBC3DC43-A569-7B46-8516-4970963F04BA}"/>
              </a:ext>
            </a:extLst>
          </p:cNvPr>
          <p:cNvPicPr>
            <a:picLocks noChangeAspect="1"/>
          </p:cNvPicPr>
          <p:nvPr/>
        </p:nvPicPr>
        <p:blipFill>
          <a:blip r:embed="rId3"/>
          <a:stretch>
            <a:fillRect/>
          </a:stretch>
        </p:blipFill>
        <p:spPr>
          <a:xfrm>
            <a:off x="797813" y="3772367"/>
            <a:ext cx="371021" cy="371021"/>
          </a:xfrm>
          <a:prstGeom prst="rect">
            <a:avLst/>
          </a:prstGeom>
        </p:spPr>
      </p:pic>
      <p:pic>
        <p:nvPicPr>
          <p:cNvPr id="11" name="Immagine 10">
            <a:extLst>
              <a:ext uri="{FF2B5EF4-FFF2-40B4-BE49-F238E27FC236}">
                <a16:creationId xmlns:a16="http://schemas.microsoft.com/office/drawing/2014/main" id="{D52B148C-2495-BE40-986C-3577AD0B0D71}"/>
              </a:ext>
            </a:extLst>
          </p:cNvPr>
          <p:cNvPicPr>
            <a:picLocks noChangeAspect="1"/>
          </p:cNvPicPr>
          <p:nvPr/>
        </p:nvPicPr>
        <p:blipFill>
          <a:blip r:embed="rId4"/>
          <a:stretch>
            <a:fillRect/>
          </a:stretch>
        </p:blipFill>
        <p:spPr>
          <a:xfrm>
            <a:off x="797813" y="4723814"/>
            <a:ext cx="371021" cy="371021"/>
          </a:xfrm>
          <a:prstGeom prst="rect">
            <a:avLst/>
          </a:prstGeom>
        </p:spPr>
      </p:pic>
      <p:pic>
        <p:nvPicPr>
          <p:cNvPr id="12" name="Immagine 11">
            <a:extLst>
              <a:ext uri="{FF2B5EF4-FFF2-40B4-BE49-F238E27FC236}">
                <a16:creationId xmlns:a16="http://schemas.microsoft.com/office/drawing/2014/main" id="{ADC2BB35-F6D9-6B40-AF9B-4A3E16EA4CB7}"/>
              </a:ext>
            </a:extLst>
          </p:cNvPr>
          <p:cNvPicPr>
            <a:picLocks noChangeAspect="1"/>
          </p:cNvPicPr>
          <p:nvPr/>
        </p:nvPicPr>
        <p:blipFill>
          <a:blip r:embed="rId5"/>
          <a:stretch>
            <a:fillRect/>
          </a:stretch>
        </p:blipFill>
        <p:spPr>
          <a:xfrm>
            <a:off x="6096000" y="2540615"/>
            <a:ext cx="371021" cy="371021"/>
          </a:xfrm>
          <a:prstGeom prst="rect">
            <a:avLst/>
          </a:prstGeom>
        </p:spPr>
      </p:pic>
      <p:pic>
        <p:nvPicPr>
          <p:cNvPr id="14" name="Immagine 13">
            <a:extLst>
              <a:ext uri="{FF2B5EF4-FFF2-40B4-BE49-F238E27FC236}">
                <a16:creationId xmlns:a16="http://schemas.microsoft.com/office/drawing/2014/main" id="{8E3EA1D0-1AF8-4D4F-A14A-BE2139B6639A}"/>
              </a:ext>
            </a:extLst>
          </p:cNvPr>
          <p:cNvPicPr>
            <a:picLocks noChangeAspect="1"/>
          </p:cNvPicPr>
          <p:nvPr/>
        </p:nvPicPr>
        <p:blipFill>
          <a:blip r:embed="rId6"/>
          <a:stretch>
            <a:fillRect/>
          </a:stretch>
        </p:blipFill>
        <p:spPr>
          <a:xfrm>
            <a:off x="6096000" y="3772367"/>
            <a:ext cx="371021" cy="371021"/>
          </a:xfrm>
          <a:prstGeom prst="rect">
            <a:avLst/>
          </a:prstGeom>
        </p:spPr>
      </p:pic>
      <p:sp>
        <p:nvSpPr>
          <p:cNvPr id="15" name="Segnaposto contenuto 2">
            <a:extLst>
              <a:ext uri="{FF2B5EF4-FFF2-40B4-BE49-F238E27FC236}">
                <a16:creationId xmlns:a16="http://schemas.microsoft.com/office/drawing/2014/main" id="{60059656-2B5A-204E-B832-F2B5A1AD389A}"/>
              </a:ext>
            </a:extLst>
          </p:cNvPr>
          <p:cNvSpPr txBox="1">
            <a:spLocks/>
          </p:cNvSpPr>
          <p:nvPr/>
        </p:nvSpPr>
        <p:spPr>
          <a:xfrm>
            <a:off x="6608852" y="2540615"/>
            <a:ext cx="4622366" cy="3230707"/>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1800" b="1" dirty="0">
                <a:latin typeface="+mn-lt"/>
              </a:rPr>
              <a:t>Teaching critical thinking and analytical skills</a:t>
            </a:r>
            <a:r>
              <a:rPr lang="en-AU" sz="1800" dirty="0">
                <a:latin typeface="+mn-lt"/>
              </a:rPr>
              <a:t>: empowers women and men to think for themselves, and critically assess extreme messages. </a:t>
            </a:r>
            <a:endParaRPr lang="en-US" sz="1800" dirty="0">
              <a:latin typeface="+mn-lt"/>
            </a:endParaRPr>
          </a:p>
          <a:p>
            <a:pPr lvl="0"/>
            <a:r>
              <a:rPr lang="en-AU" sz="1800" b="1" dirty="0">
                <a:latin typeface="+mn-lt"/>
              </a:rPr>
              <a:t>Women’s peacebuilding</a:t>
            </a:r>
            <a:r>
              <a:rPr lang="en-AU" sz="1800" dirty="0">
                <a:latin typeface="+mn-lt"/>
              </a:rPr>
              <a:t>: capacity goes beyond family roles – they may also be leaders in the community or workplace, so we shouldn’t only see women in their roles as “mothers” or “sisters” or “wives”.  </a:t>
            </a:r>
            <a:endParaRPr lang="en-US" sz="1800" dirty="0">
              <a:latin typeface="+mn-lt"/>
            </a:endParaRPr>
          </a:p>
        </p:txBody>
      </p:sp>
    </p:spTree>
    <p:extLst>
      <p:ext uri="{BB962C8B-B14F-4D97-AF65-F5344CB8AC3E}">
        <p14:creationId xmlns:p14="http://schemas.microsoft.com/office/powerpoint/2010/main" val="3036095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426ECC5-440E-9A45-82DC-B2B1ED9A5F23}"/>
              </a:ext>
            </a:extLst>
          </p:cNvPr>
          <p:cNvSpPr/>
          <p:nvPr/>
        </p:nvSpPr>
        <p:spPr>
          <a:xfrm>
            <a:off x="397653" y="2384425"/>
            <a:ext cx="11359371" cy="3831449"/>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89263" y="812807"/>
            <a:ext cx="10553700" cy="805681"/>
          </a:xfrm>
        </p:spPr>
        <p:txBody>
          <a:bodyPr/>
          <a:lstStyle/>
          <a:p>
            <a:r>
              <a:rPr lang="en-AU" sz="5400" dirty="0"/>
              <a:t>Complexities and challenges to empowering women in PVE</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374073" y="2527363"/>
            <a:ext cx="10979727" cy="2465693"/>
          </a:xfrm>
          <a:prstGeom prst="rect">
            <a:avLst/>
          </a:prstGeom>
        </p:spPr>
        <p:txBody>
          <a:bodyPr vert="horz" lIns="432000" tIns="45720" rIns="0" bIns="45720" numCol="2"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It is important to </a:t>
            </a:r>
            <a:r>
              <a:rPr lang="en-AU" sz="2000" b="1" dirty="0">
                <a:latin typeface="+mn-lt"/>
              </a:rPr>
              <a:t>consider gender at all stages of PVE</a:t>
            </a:r>
            <a:r>
              <a:rPr lang="en-AU" sz="2000" dirty="0">
                <a:latin typeface="+mn-lt"/>
              </a:rPr>
              <a:t>, including the roles that both men and women play. However, we must be careful when emphasising the role of women in preventing violent extremism. </a:t>
            </a:r>
          </a:p>
          <a:p>
            <a:endParaRPr lang="en-AU" sz="2000" b="1" dirty="0">
              <a:latin typeface="+mn-lt"/>
            </a:endParaRPr>
          </a:p>
          <a:p>
            <a:endParaRPr lang="en-AU" sz="2000" b="1" dirty="0">
              <a:latin typeface="+mn-lt"/>
            </a:endParaRPr>
          </a:p>
          <a:p>
            <a:r>
              <a:rPr lang="en-AU" sz="2000" b="1" dirty="0">
                <a:latin typeface="+mn-lt"/>
              </a:rPr>
              <a:t>PVE programmes can reinforce gender stereotypes</a:t>
            </a:r>
            <a:r>
              <a:rPr lang="en-AU" sz="2000" dirty="0">
                <a:latin typeface="+mn-lt"/>
              </a:rPr>
              <a:t>. This can </a:t>
            </a:r>
            <a:r>
              <a:rPr lang="en-AU" sz="2000" b="1" dirty="0">
                <a:latin typeface="+mn-lt"/>
              </a:rPr>
              <a:t>lessen women’s agency</a:t>
            </a:r>
            <a:r>
              <a:rPr lang="en-AU" sz="2000" dirty="0">
                <a:latin typeface="+mn-lt"/>
              </a:rPr>
              <a:t> by viewing women only as </a:t>
            </a:r>
            <a:r>
              <a:rPr lang="en-AU" sz="2000" b="1" dirty="0">
                <a:latin typeface="+mn-lt"/>
              </a:rPr>
              <a:t>mothers, sisters or wives</a:t>
            </a:r>
            <a:r>
              <a:rPr lang="en-AU" sz="2000" dirty="0">
                <a:latin typeface="+mn-lt"/>
              </a:rPr>
              <a:t>. By relegating their role in prevention to the private, family sphere, it ignores women’s power in other areas of life (work, religious community, other groups/relationships), and the complex way in which roles interact and overlap. </a:t>
            </a:r>
          </a:p>
        </p:txBody>
      </p:sp>
      <p:cxnSp>
        <p:nvCxnSpPr>
          <p:cNvPr id="13" name="Connettore 1 12">
            <a:extLst>
              <a:ext uri="{FF2B5EF4-FFF2-40B4-BE49-F238E27FC236}">
                <a16:creationId xmlns:a16="http://schemas.microsoft.com/office/drawing/2014/main" id="{78DE5E11-A098-3544-B693-E15485EE972D}"/>
              </a:ext>
            </a:extLst>
          </p:cNvPr>
          <p:cNvCxnSpPr>
            <a:cxnSpLocks/>
          </p:cNvCxnSpPr>
          <p:nvPr/>
        </p:nvCxnSpPr>
        <p:spPr>
          <a:xfrm>
            <a:off x="6083046" y="2636838"/>
            <a:ext cx="0" cy="2356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439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12DCF79-9ACA-064F-9455-9F5923D27C5B}"/>
              </a:ext>
            </a:extLst>
          </p:cNvPr>
          <p:cNvSpPr/>
          <p:nvPr/>
        </p:nvSpPr>
        <p:spPr>
          <a:xfrm>
            <a:off x="397653" y="2384425"/>
            <a:ext cx="11359371" cy="3831449"/>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89264" y="812807"/>
            <a:ext cx="10553700" cy="805681"/>
          </a:xfrm>
        </p:spPr>
        <p:txBody>
          <a:bodyPr/>
          <a:lstStyle/>
          <a:p>
            <a:r>
              <a:rPr lang="en-AU" sz="5400" dirty="0"/>
              <a:t>Complexities and challenges to empowering women in PVE</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520738"/>
            <a:ext cx="10550525" cy="934766"/>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It is important that by involving women at every level of PVE we do not make them entirely responsible for preventing violence. Some PVE approaches make women responsible for the actions of men in their families, and wider community. This is unfair, and it negates the accountability of men themselves.  </a:t>
            </a:r>
          </a:p>
        </p:txBody>
      </p:sp>
    </p:spTree>
    <p:extLst>
      <p:ext uri="{BB962C8B-B14F-4D97-AF65-F5344CB8AC3E}">
        <p14:creationId xmlns:p14="http://schemas.microsoft.com/office/powerpoint/2010/main" val="1615628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530381-AA35-0042-AD3E-90FDE7DC1686}"/>
              </a:ext>
            </a:extLst>
          </p:cNvPr>
          <p:cNvSpPr>
            <a:spLocks noGrp="1"/>
          </p:cNvSpPr>
          <p:nvPr>
            <p:ph type="title"/>
          </p:nvPr>
        </p:nvSpPr>
        <p:spPr>
          <a:xfrm>
            <a:off x="668482" y="812807"/>
            <a:ext cx="10553700" cy="1231171"/>
          </a:xfrm>
        </p:spPr>
        <p:txBody>
          <a:bodyPr/>
          <a:lstStyle/>
          <a:p>
            <a:r>
              <a:rPr lang="it-IT" dirty="0" err="1">
                <a:solidFill>
                  <a:schemeClr val="tx1"/>
                </a:solidFill>
              </a:rPr>
              <a:t>Key</a:t>
            </a:r>
            <a:r>
              <a:rPr lang="it-IT" dirty="0">
                <a:solidFill>
                  <a:schemeClr val="tx1"/>
                </a:solidFill>
              </a:rPr>
              <a:t> </a:t>
            </a:r>
            <a:r>
              <a:rPr lang="it-IT" dirty="0" err="1">
                <a:solidFill>
                  <a:schemeClr val="tx1"/>
                </a:solidFill>
              </a:rPr>
              <a:t>insights</a:t>
            </a:r>
            <a:r>
              <a:rPr lang="it-IT" dirty="0">
                <a:solidFill>
                  <a:schemeClr val="tx1"/>
                </a:solidFill>
              </a:rPr>
              <a:t> and </a:t>
            </a:r>
            <a:r>
              <a:rPr lang="it-IT" dirty="0" err="1">
                <a:solidFill>
                  <a:schemeClr val="tx1"/>
                </a:solidFill>
              </a:rPr>
              <a:t>takeaways</a:t>
            </a:r>
            <a:endParaRPr lang="it-IT" dirty="0">
              <a:solidFill>
                <a:schemeClr val="tx1"/>
              </a:solidFill>
            </a:endParaRPr>
          </a:p>
        </p:txBody>
      </p:sp>
      <p:sp>
        <p:nvSpPr>
          <p:cNvPr id="3" name="Segnaposto contenuto 2">
            <a:extLst>
              <a:ext uri="{FF2B5EF4-FFF2-40B4-BE49-F238E27FC236}">
                <a16:creationId xmlns:a16="http://schemas.microsoft.com/office/drawing/2014/main" id="{67C7A589-5A53-6D44-9D36-D20BEB98E864}"/>
              </a:ext>
            </a:extLst>
          </p:cNvPr>
          <p:cNvSpPr txBox="1">
            <a:spLocks/>
          </p:cNvSpPr>
          <p:nvPr/>
        </p:nvSpPr>
        <p:spPr>
          <a:xfrm>
            <a:off x="703118" y="3091939"/>
            <a:ext cx="10553700" cy="184465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000" b="1" i="1" dirty="0">
                <a:solidFill>
                  <a:schemeClr val="bg1"/>
                </a:solidFill>
                <a:latin typeface="+mn-lt"/>
              </a:rPr>
              <a:t>Gender is crucial to understanding the root causes of violent extremism, the roles people play in exacerbating it, and the roles people can play in preventing it. </a:t>
            </a:r>
          </a:p>
          <a:p>
            <a:pPr marL="342900" indent="-342900">
              <a:buFont typeface="Arial" panose="020B0604020202020204" pitchFamily="34" charset="0"/>
              <a:buChar char="•"/>
            </a:pPr>
            <a:r>
              <a:rPr lang="en-AU" sz="2000" b="1" i="1" dirty="0">
                <a:solidFill>
                  <a:schemeClr val="bg1"/>
                </a:solidFill>
                <a:latin typeface="+mn-lt"/>
              </a:rPr>
              <a:t>This is why it is important that all genders play a role in decision-making, design and implementation of PVE initiatives. This includes people from all backgrounds, education levels, ages, and professions.</a:t>
            </a:r>
            <a:endParaRPr lang="en-AU" sz="2000" dirty="0">
              <a:solidFill>
                <a:schemeClr val="bg1"/>
              </a:solidFill>
              <a:latin typeface="+mn-lt"/>
            </a:endParaRPr>
          </a:p>
        </p:txBody>
      </p:sp>
    </p:spTree>
    <p:extLst>
      <p:ext uri="{BB962C8B-B14F-4D97-AF65-F5344CB8AC3E}">
        <p14:creationId xmlns:p14="http://schemas.microsoft.com/office/powerpoint/2010/main" val="2946859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2CEE9E-070B-5541-911D-393805DA9860}"/>
              </a:ext>
            </a:extLst>
          </p:cNvPr>
          <p:cNvSpPr>
            <a:spLocks noGrp="1"/>
          </p:cNvSpPr>
          <p:nvPr>
            <p:ph type="title"/>
          </p:nvPr>
        </p:nvSpPr>
        <p:spPr>
          <a:xfrm>
            <a:off x="7068127" y="3916466"/>
            <a:ext cx="4260273" cy="2101747"/>
          </a:xfrm>
        </p:spPr>
        <p:txBody>
          <a:bodyPr/>
          <a:lstStyle/>
          <a:p>
            <a:r>
              <a:rPr lang="en-AU"/>
              <a:t>REINTEGRATION – </a:t>
            </a:r>
            <a:br>
              <a:rPr lang="en-AU"/>
            </a:br>
            <a:r>
              <a:rPr lang="en-AU"/>
              <a:t>GENDERING PEACE</a:t>
            </a:r>
          </a:p>
        </p:txBody>
      </p:sp>
      <p:sp>
        <p:nvSpPr>
          <p:cNvPr id="3" name="CasellaDiTesto 2">
            <a:extLst>
              <a:ext uri="{FF2B5EF4-FFF2-40B4-BE49-F238E27FC236}">
                <a16:creationId xmlns:a16="http://schemas.microsoft.com/office/drawing/2014/main" id="{27AB81DE-042C-1E41-BEA1-035950927EE6}"/>
              </a:ext>
            </a:extLst>
          </p:cNvPr>
          <p:cNvSpPr txBox="1"/>
          <p:nvPr/>
        </p:nvSpPr>
        <p:spPr>
          <a:xfrm>
            <a:off x="1593272" y="2410690"/>
            <a:ext cx="3477493" cy="2036619"/>
          </a:xfrm>
          <a:prstGeom prst="rect">
            <a:avLst/>
          </a:prstGeom>
        </p:spPr>
        <p:txBody>
          <a:bodyPr vert="horz" wrap="square" lIns="91440" tIns="45720" rIns="91440" bIns="45720" rtlCol="0" anchor="ctr">
            <a:noAutofit/>
          </a:bodyPr>
          <a:lstStyle/>
          <a:p>
            <a:pPr algn="ctr"/>
            <a:r>
              <a:rPr lang="it-IT" sz="5000" b="1"/>
              <a:t>SESSION </a:t>
            </a:r>
            <a:br>
              <a:rPr lang="it-IT" sz="5000" b="1"/>
            </a:br>
            <a:r>
              <a:rPr lang="it-IT" sz="5000" b="1"/>
              <a:t>FIVE</a:t>
            </a:r>
          </a:p>
        </p:txBody>
      </p:sp>
      <p:pic>
        <p:nvPicPr>
          <p:cNvPr id="7" name="Immagine 6" descr="Immagine che contiene persona, interni, abbigliamento, cibo&#10;&#10;Descrizione generata automaticamente">
            <a:extLst>
              <a:ext uri="{FF2B5EF4-FFF2-40B4-BE49-F238E27FC236}">
                <a16:creationId xmlns:a16="http://schemas.microsoft.com/office/drawing/2014/main" id="{71C61244-8FAE-C448-9A06-75664FB844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06" b="14559"/>
          <a:stretch/>
        </p:blipFill>
        <p:spPr>
          <a:xfrm>
            <a:off x="6671772" y="0"/>
            <a:ext cx="5520228" cy="3916466"/>
          </a:xfrm>
          <a:prstGeom prst="rect">
            <a:avLst/>
          </a:prstGeom>
        </p:spPr>
      </p:pic>
      <p:pic>
        <p:nvPicPr>
          <p:cNvPr id="5" name="Immagine 4" descr="Immagine che contiene esterni, persona, erba, edificio&#10;&#10;Descrizione generata automaticamente">
            <a:extLst>
              <a:ext uri="{FF2B5EF4-FFF2-40B4-BE49-F238E27FC236}">
                <a16:creationId xmlns:a16="http://schemas.microsoft.com/office/drawing/2014/main" id="{B54EA006-5DA9-ED47-B11D-89BAC2CFD9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68" r="17250" b="5968"/>
          <a:stretch/>
        </p:blipFill>
        <p:spPr>
          <a:xfrm>
            <a:off x="6671770" y="0"/>
            <a:ext cx="5520229" cy="3916466"/>
          </a:xfrm>
          <a:prstGeom prst="rect">
            <a:avLst/>
          </a:prstGeom>
        </p:spPr>
      </p:pic>
    </p:spTree>
    <p:extLst>
      <p:ext uri="{BB962C8B-B14F-4D97-AF65-F5344CB8AC3E}">
        <p14:creationId xmlns:p14="http://schemas.microsoft.com/office/powerpoint/2010/main" val="1864227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586FCC-3770-944A-AF43-8A0020CDD178}"/>
              </a:ext>
            </a:extLst>
          </p:cNvPr>
          <p:cNvSpPr>
            <a:spLocks noGrp="1"/>
          </p:cNvSpPr>
          <p:nvPr>
            <p:ph type="title"/>
          </p:nvPr>
        </p:nvSpPr>
        <p:spPr>
          <a:xfrm>
            <a:off x="675409" y="812807"/>
            <a:ext cx="10553700" cy="1231171"/>
          </a:xfrm>
        </p:spPr>
        <p:txBody>
          <a:bodyPr/>
          <a:lstStyle/>
          <a:p>
            <a:r>
              <a:rPr lang="it-IT" dirty="0" err="1"/>
              <a:t>Introduction</a:t>
            </a:r>
            <a:endParaRPr lang="it-IT" dirty="0"/>
          </a:p>
        </p:txBody>
      </p:sp>
      <p:sp>
        <p:nvSpPr>
          <p:cNvPr id="11" name="Segnaposto contenuto 2">
            <a:extLst>
              <a:ext uri="{FF2B5EF4-FFF2-40B4-BE49-F238E27FC236}">
                <a16:creationId xmlns:a16="http://schemas.microsoft.com/office/drawing/2014/main" id="{3E3034EF-CD93-504E-8282-D93E0921DB50}"/>
              </a:ext>
            </a:extLst>
          </p:cNvPr>
          <p:cNvSpPr>
            <a:spLocks noGrp="1"/>
          </p:cNvSpPr>
          <p:nvPr>
            <p:ph idx="1"/>
          </p:nvPr>
        </p:nvSpPr>
        <p:spPr>
          <a:xfrm>
            <a:off x="3987800" y="2441865"/>
            <a:ext cx="7366000" cy="2971384"/>
          </a:xfrm>
        </p:spPr>
        <p:txBody>
          <a:bodyPr/>
          <a:lstStyle/>
          <a:p>
            <a:r>
              <a:rPr lang="en-AU" sz="2000" dirty="0">
                <a:latin typeface="+mn-lt"/>
              </a:rPr>
              <a:t>This session will draw upon the </a:t>
            </a:r>
            <a:r>
              <a:rPr lang="en-AU" sz="2000" b="1" i="1" dirty="0">
                <a:latin typeface="+mn-lt"/>
              </a:rPr>
              <a:t>WPS</a:t>
            </a:r>
            <a:r>
              <a:rPr lang="en-AU" sz="2000" b="1" dirty="0">
                <a:latin typeface="+mn-lt"/>
              </a:rPr>
              <a:t> </a:t>
            </a:r>
            <a:r>
              <a:rPr lang="en-AU" sz="2000" b="1" i="1" dirty="0">
                <a:latin typeface="+mn-lt"/>
              </a:rPr>
              <a:t>Relief and Recovery pillar</a:t>
            </a:r>
            <a:r>
              <a:rPr lang="en-AU" sz="2000" dirty="0">
                <a:latin typeface="+mn-lt"/>
              </a:rPr>
              <a:t> to explore how persons who have engaged in acts of violent extremism can be </a:t>
            </a:r>
            <a:r>
              <a:rPr lang="en-AU" sz="2000" b="1" dirty="0">
                <a:latin typeface="+mn-lt"/>
              </a:rPr>
              <a:t>assisted and encouraged to desist and disengage</a:t>
            </a:r>
            <a:r>
              <a:rPr lang="en-AU" sz="2000" dirty="0">
                <a:latin typeface="+mn-lt"/>
              </a:rPr>
              <a:t> from such activities, and how individuals, communities and nations can </a:t>
            </a:r>
            <a:r>
              <a:rPr lang="en-AU" sz="2000" b="1" dirty="0">
                <a:latin typeface="+mn-lt"/>
              </a:rPr>
              <a:t>address the harms and build resilience</a:t>
            </a:r>
            <a:r>
              <a:rPr lang="en-AU" sz="2000" dirty="0">
                <a:latin typeface="+mn-lt"/>
              </a:rPr>
              <a:t> against violent extremism. </a:t>
            </a:r>
          </a:p>
          <a:p>
            <a:r>
              <a:rPr lang="en-AU" sz="2000" dirty="0">
                <a:latin typeface="+mn-lt"/>
              </a:rPr>
              <a:t>This material examines the</a:t>
            </a:r>
            <a:r>
              <a:rPr lang="en-AU" sz="2000" b="1" dirty="0">
                <a:latin typeface="+mn-lt"/>
              </a:rPr>
              <a:t> various strategies, support mechanisms and services</a:t>
            </a:r>
            <a:r>
              <a:rPr lang="en-AU" sz="2000" dirty="0">
                <a:latin typeface="+mn-lt"/>
              </a:rPr>
              <a:t> that promote the </a:t>
            </a:r>
            <a:r>
              <a:rPr lang="en-AU" sz="2000" b="1" dirty="0">
                <a:latin typeface="+mn-lt"/>
              </a:rPr>
              <a:t>rehabilitation</a:t>
            </a:r>
            <a:r>
              <a:rPr lang="en-AU" sz="2000" dirty="0">
                <a:latin typeface="+mn-lt"/>
              </a:rPr>
              <a:t> of perpetrators of violent extremism, facilitate the </a:t>
            </a:r>
            <a:r>
              <a:rPr lang="en-AU" sz="2000" b="1" dirty="0">
                <a:latin typeface="+mn-lt"/>
              </a:rPr>
              <a:t>redress of harms</a:t>
            </a:r>
            <a:r>
              <a:rPr lang="en-AU" sz="2000" dirty="0">
                <a:latin typeface="+mn-lt"/>
              </a:rPr>
              <a:t> caused at the local, national, and regional level and promote their</a:t>
            </a:r>
            <a:r>
              <a:rPr lang="en-AU" sz="2000" b="1" dirty="0">
                <a:latin typeface="+mn-lt"/>
              </a:rPr>
              <a:t> reintegration</a:t>
            </a:r>
            <a:r>
              <a:rPr lang="en-AU" sz="2000" dirty="0">
                <a:latin typeface="+mn-lt"/>
              </a:rPr>
              <a:t> back into the community. </a:t>
            </a:r>
          </a:p>
        </p:txBody>
      </p:sp>
      <p:sp>
        <p:nvSpPr>
          <p:cNvPr id="12" name="CasellaDiTesto 11">
            <a:extLst>
              <a:ext uri="{FF2B5EF4-FFF2-40B4-BE49-F238E27FC236}">
                <a16:creationId xmlns:a16="http://schemas.microsoft.com/office/drawing/2014/main" id="{EEB839F1-3C49-954C-A684-B6B71ABE50E4}"/>
              </a:ext>
            </a:extLst>
          </p:cNvPr>
          <p:cNvSpPr txBox="1"/>
          <p:nvPr/>
        </p:nvSpPr>
        <p:spPr>
          <a:xfrm>
            <a:off x="716972" y="2441864"/>
            <a:ext cx="2743200" cy="1320078"/>
          </a:xfrm>
          <a:prstGeom prst="rect">
            <a:avLst/>
          </a:prstGeom>
        </p:spPr>
        <p:txBody>
          <a:bodyPr vert="horz" wrap="square" lIns="91440" tIns="45720" rIns="91440" bIns="45720" rtlCol="0" anchor="t" anchorCtr="0">
            <a:noAutofit/>
          </a:bodyPr>
          <a:lstStyle/>
          <a:p>
            <a:r>
              <a:rPr lang="it-IT" sz="2200" b="1" dirty="0">
                <a:solidFill>
                  <a:srgbClr val="21AAC0"/>
                </a:solidFill>
              </a:rPr>
              <a:t>What is the purpose</a:t>
            </a:r>
            <a:br>
              <a:rPr lang="it-IT" sz="2200" b="1" dirty="0">
                <a:solidFill>
                  <a:srgbClr val="21AAC0"/>
                </a:solidFill>
              </a:rPr>
            </a:br>
            <a:r>
              <a:rPr lang="it-IT" sz="2200" b="1" dirty="0">
                <a:solidFill>
                  <a:srgbClr val="21AAC0"/>
                </a:solidFill>
              </a:rPr>
              <a:t>of this </a:t>
            </a:r>
            <a:r>
              <a:rPr lang="it-IT" sz="2200" b="1" dirty="0" err="1">
                <a:solidFill>
                  <a:srgbClr val="21AAC0"/>
                </a:solidFill>
              </a:rPr>
              <a:t>section</a:t>
            </a:r>
            <a:r>
              <a:rPr lang="it-IT" sz="2200" b="1" dirty="0">
                <a:solidFill>
                  <a:srgbClr val="21AAC0"/>
                </a:solidFill>
              </a:rPr>
              <a:t>?</a:t>
            </a:r>
          </a:p>
        </p:txBody>
      </p:sp>
      <p:pic>
        <p:nvPicPr>
          <p:cNvPr id="8" name="Immagine 7">
            <a:extLst>
              <a:ext uri="{FF2B5EF4-FFF2-40B4-BE49-F238E27FC236}">
                <a16:creationId xmlns:a16="http://schemas.microsoft.com/office/drawing/2014/main" id="{06288ADC-9C85-4241-8729-3F07DC2B19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275" y="3429000"/>
            <a:ext cx="2309619" cy="2309619"/>
          </a:xfrm>
          <a:prstGeom prst="rect">
            <a:avLst/>
          </a:prstGeom>
        </p:spPr>
      </p:pic>
    </p:spTree>
    <p:extLst>
      <p:ext uri="{BB962C8B-B14F-4D97-AF65-F5344CB8AC3E}">
        <p14:creationId xmlns:p14="http://schemas.microsoft.com/office/powerpoint/2010/main" val="4204113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A5578D4-0B5D-FB4C-BD40-9115C2B2A5A2}"/>
              </a:ext>
            </a:extLst>
          </p:cNvPr>
          <p:cNvSpPr>
            <a:spLocks noGrp="1"/>
          </p:cNvSpPr>
          <p:nvPr>
            <p:ph type="title"/>
          </p:nvPr>
        </p:nvSpPr>
        <p:spPr>
          <a:xfrm>
            <a:off x="675409" y="812807"/>
            <a:ext cx="10553700" cy="598775"/>
          </a:xfrm>
        </p:spPr>
        <p:txBody>
          <a:bodyPr/>
          <a:lstStyle/>
          <a:p>
            <a:r>
              <a:rPr lang="en-AU" dirty="0"/>
              <a:t>Learning Outcomes</a:t>
            </a:r>
            <a:endParaRPr lang="it-IT" dirty="0"/>
          </a:p>
        </p:txBody>
      </p:sp>
      <p:sp>
        <p:nvSpPr>
          <p:cNvPr id="10" name="CasellaDiTesto 9">
            <a:extLst>
              <a:ext uri="{FF2B5EF4-FFF2-40B4-BE49-F238E27FC236}">
                <a16:creationId xmlns:a16="http://schemas.microsoft.com/office/drawing/2014/main" id="{9BDBCB67-E24C-E943-8E7E-30D52C1BF36A}"/>
              </a:ext>
            </a:extLst>
          </p:cNvPr>
          <p:cNvSpPr txBox="1"/>
          <p:nvPr/>
        </p:nvSpPr>
        <p:spPr>
          <a:xfrm>
            <a:off x="1468672" y="2217960"/>
            <a:ext cx="3603812" cy="2036823"/>
          </a:xfrm>
          <a:prstGeom prst="rect">
            <a:avLst/>
          </a:prstGeom>
        </p:spPr>
        <p:txBody>
          <a:bodyPr vert="horz" wrap="none" lIns="91440" tIns="45720" rIns="91440" bIns="45720" rtlCol="0" anchor="ctr">
            <a:noAutofit/>
          </a:bodyPr>
          <a:lstStyle/>
          <a:p>
            <a:pPr lvl="0"/>
            <a:r>
              <a:rPr lang="en-AU" sz="2000" dirty="0"/>
              <a:t>Understand how perpetrators, families</a:t>
            </a:r>
            <a:br>
              <a:rPr lang="en-AU" sz="2000" dirty="0"/>
            </a:br>
            <a:r>
              <a:rPr lang="en-AU" sz="2000" dirty="0"/>
              <a:t>and communities are impacted by</a:t>
            </a:r>
            <a:br>
              <a:rPr lang="en-AU" sz="2000" dirty="0"/>
            </a:br>
            <a:r>
              <a:rPr lang="en-AU" sz="2000" dirty="0"/>
              <a:t>violent extremism. Recognise the</a:t>
            </a:r>
            <a:br>
              <a:rPr lang="en-AU" sz="2000" dirty="0"/>
            </a:br>
            <a:r>
              <a:rPr lang="en-AU" sz="2000" dirty="0"/>
              <a:t>different roles actors and groups can play</a:t>
            </a:r>
            <a:br>
              <a:rPr lang="en-AU" sz="2000" dirty="0"/>
            </a:br>
            <a:r>
              <a:rPr lang="en-AU" sz="2000" dirty="0"/>
              <a:t>in facilitating the desistance and</a:t>
            </a:r>
            <a:br>
              <a:rPr lang="en-AU" sz="2000" dirty="0"/>
            </a:br>
            <a:r>
              <a:rPr lang="en-AU" sz="2000" dirty="0"/>
              <a:t>disengagement from violent extremism and</a:t>
            </a:r>
            <a:br>
              <a:rPr lang="en-AU" sz="2000" dirty="0"/>
            </a:br>
            <a:r>
              <a:rPr lang="en-AU" sz="2000" dirty="0"/>
              <a:t>work to promote rehabilitation and reintegration.</a:t>
            </a:r>
          </a:p>
        </p:txBody>
      </p:sp>
      <p:sp>
        <p:nvSpPr>
          <p:cNvPr id="11" name="CasellaDiTesto 10">
            <a:extLst>
              <a:ext uri="{FF2B5EF4-FFF2-40B4-BE49-F238E27FC236}">
                <a16:creationId xmlns:a16="http://schemas.microsoft.com/office/drawing/2014/main" id="{9507C175-EEDC-064A-A0A1-5533532B7A7C}"/>
              </a:ext>
            </a:extLst>
          </p:cNvPr>
          <p:cNvSpPr txBox="1"/>
          <p:nvPr/>
        </p:nvSpPr>
        <p:spPr>
          <a:xfrm>
            <a:off x="1468672" y="4896477"/>
            <a:ext cx="4082892" cy="1168112"/>
          </a:xfrm>
          <a:prstGeom prst="rect">
            <a:avLst/>
          </a:prstGeom>
        </p:spPr>
        <p:txBody>
          <a:bodyPr vert="horz" wrap="none" lIns="91440" tIns="45720" rIns="91440" bIns="45720" rtlCol="0" anchor="ctr">
            <a:noAutofit/>
          </a:bodyPr>
          <a:lstStyle/>
          <a:p>
            <a:pPr lvl="0"/>
            <a:r>
              <a:rPr lang="en-AU" sz="2000" dirty="0"/>
              <a:t>Understand the role of women, using</a:t>
            </a:r>
            <a:br>
              <a:rPr lang="en-AU" sz="2000" dirty="0"/>
            </a:br>
            <a:r>
              <a:rPr lang="en-AU" sz="2000" dirty="0"/>
              <a:t>a gender perspective, in facilitating</a:t>
            </a:r>
            <a:br>
              <a:rPr lang="en-AU" sz="2000" dirty="0"/>
            </a:br>
            <a:r>
              <a:rPr lang="en-AU" sz="2000" dirty="0"/>
              <a:t>effective desistance and disengagement,</a:t>
            </a:r>
            <a:br>
              <a:rPr lang="en-AU" sz="2000" dirty="0"/>
            </a:br>
            <a:r>
              <a:rPr lang="en-AU" sz="2000" dirty="0"/>
              <a:t>reintegration and rehabilitation programs.</a:t>
            </a:r>
          </a:p>
        </p:txBody>
      </p:sp>
      <p:sp>
        <p:nvSpPr>
          <p:cNvPr id="13" name="CasellaDiTesto 12">
            <a:extLst>
              <a:ext uri="{FF2B5EF4-FFF2-40B4-BE49-F238E27FC236}">
                <a16:creationId xmlns:a16="http://schemas.microsoft.com/office/drawing/2014/main" id="{9D5EA0A6-AF38-0F4B-899B-0F634D2A0A17}"/>
              </a:ext>
            </a:extLst>
          </p:cNvPr>
          <p:cNvSpPr txBox="1"/>
          <p:nvPr/>
        </p:nvSpPr>
        <p:spPr>
          <a:xfrm>
            <a:off x="6871705" y="2183325"/>
            <a:ext cx="4512770" cy="2394328"/>
          </a:xfrm>
          <a:prstGeom prst="rect">
            <a:avLst/>
          </a:prstGeom>
        </p:spPr>
        <p:txBody>
          <a:bodyPr vert="horz" wrap="none" lIns="91440" tIns="45720" rIns="91440" bIns="45720" rtlCol="0" anchor="ctr">
            <a:noAutofit/>
          </a:bodyPr>
          <a:lstStyle/>
          <a:p>
            <a:pPr lvl="0"/>
            <a:r>
              <a:rPr lang="en-AU" sz="2000" dirty="0"/>
              <a:t>Identify ‘best practice’ local, regional, and</a:t>
            </a:r>
            <a:br>
              <a:rPr lang="en-AU" sz="2000" dirty="0"/>
            </a:br>
            <a:r>
              <a:rPr lang="en-AU" sz="2000" dirty="0"/>
              <a:t>national strategies, support mechanisms</a:t>
            </a:r>
            <a:br>
              <a:rPr lang="en-AU" sz="2000" dirty="0"/>
            </a:br>
            <a:r>
              <a:rPr lang="en-AU" sz="2000" dirty="0"/>
              <a:t>and services that help to ‘restore the</a:t>
            </a:r>
            <a:br>
              <a:rPr lang="en-AU" sz="2000" dirty="0"/>
            </a:br>
            <a:r>
              <a:rPr lang="en-AU" sz="2000" dirty="0"/>
              <a:t>peace’, rebuild communities, repair harms,</a:t>
            </a:r>
            <a:br>
              <a:rPr lang="en-AU" sz="2000" dirty="0"/>
            </a:br>
            <a:r>
              <a:rPr lang="en-AU" sz="2000" dirty="0"/>
              <a:t>provide redress, as well as, facilitate the</a:t>
            </a:r>
            <a:br>
              <a:rPr lang="en-AU" sz="2000" dirty="0"/>
            </a:br>
            <a:r>
              <a:rPr lang="en-AU" sz="2000" dirty="0"/>
              <a:t>desistance, disengagement, rehabilitation</a:t>
            </a:r>
            <a:br>
              <a:rPr lang="en-AU" sz="2000" dirty="0"/>
            </a:br>
            <a:r>
              <a:rPr lang="en-AU" sz="2000" dirty="0"/>
              <a:t>and reintegration of perpetrators of</a:t>
            </a:r>
            <a:br>
              <a:rPr lang="en-AU" sz="2000" dirty="0"/>
            </a:br>
            <a:r>
              <a:rPr lang="en-AU" sz="2000" dirty="0"/>
              <a:t>violent extremism.</a:t>
            </a:r>
          </a:p>
        </p:txBody>
      </p:sp>
      <p:cxnSp>
        <p:nvCxnSpPr>
          <p:cNvPr id="15" name="Connettore 1 14">
            <a:extLst>
              <a:ext uri="{FF2B5EF4-FFF2-40B4-BE49-F238E27FC236}">
                <a16:creationId xmlns:a16="http://schemas.microsoft.com/office/drawing/2014/main" id="{5B9DFDBE-B444-1F4C-BE77-4E88050F8D8A}"/>
              </a:ext>
            </a:extLst>
          </p:cNvPr>
          <p:cNvCxnSpPr>
            <a:cxnSpLocks/>
          </p:cNvCxnSpPr>
          <p:nvPr/>
        </p:nvCxnSpPr>
        <p:spPr>
          <a:xfrm>
            <a:off x="1075733" y="2314832"/>
            <a:ext cx="0" cy="2710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A5370A19-F14A-CA45-BE95-B422831AB6FC}"/>
              </a:ext>
            </a:extLst>
          </p:cNvPr>
          <p:cNvPicPr>
            <a:picLocks noChangeAspect="1"/>
          </p:cNvPicPr>
          <p:nvPr/>
        </p:nvPicPr>
        <p:blipFill>
          <a:blip r:embed="rId2"/>
          <a:stretch>
            <a:fillRect/>
          </a:stretch>
        </p:blipFill>
        <p:spPr>
          <a:xfrm>
            <a:off x="807525" y="2041395"/>
            <a:ext cx="571500" cy="571500"/>
          </a:xfrm>
          <a:prstGeom prst="rect">
            <a:avLst/>
          </a:prstGeom>
        </p:spPr>
      </p:pic>
      <p:pic>
        <p:nvPicPr>
          <p:cNvPr id="6" name="Immagine 5">
            <a:extLst>
              <a:ext uri="{FF2B5EF4-FFF2-40B4-BE49-F238E27FC236}">
                <a16:creationId xmlns:a16="http://schemas.microsoft.com/office/drawing/2014/main" id="{4996D4A6-6F1F-FD4C-AD68-BEC30CF9B836}"/>
              </a:ext>
            </a:extLst>
          </p:cNvPr>
          <p:cNvPicPr>
            <a:picLocks noChangeAspect="1"/>
          </p:cNvPicPr>
          <p:nvPr/>
        </p:nvPicPr>
        <p:blipFill>
          <a:blip r:embed="rId3"/>
          <a:stretch>
            <a:fillRect/>
          </a:stretch>
        </p:blipFill>
        <p:spPr>
          <a:xfrm>
            <a:off x="807525" y="4740004"/>
            <a:ext cx="571500" cy="571500"/>
          </a:xfrm>
          <a:prstGeom prst="rect">
            <a:avLst/>
          </a:prstGeom>
        </p:spPr>
      </p:pic>
      <p:pic>
        <p:nvPicPr>
          <p:cNvPr id="7" name="Immagine 6">
            <a:extLst>
              <a:ext uri="{FF2B5EF4-FFF2-40B4-BE49-F238E27FC236}">
                <a16:creationId xmlns:a16="http://schemas.microsoft.com/office/drawing/2014/main" id="{77E2AC88-0444-6444-8172-C354C217B59F}"/>
              </a:ext>
            </a:extLst>
          </p:cNvPr>
          <p:cNvPicPr>
            <a:picLocks noChangeAspect="1"/>
          </p:cNvPicPr>
          <p:nvPr/>
        </p:nvPicPr>
        <p:blipFill>
          <a:blip r:embed="rId4"/>
          <a:stretch>
            <a:fillRect/>
          </a:stretch>
        </p:blipFill>
        <p:spPr>
          <a:xfrm>
            <a:off x="6170999" y="2041395"/>
            <a:ext cx="576000" cy="576000"/>
          </a:xfrm>
          <a:prstGeom prst="rect">
            <a:avLst/>
          </a:prstGeom>
        </p:spPr>
      </p:pic>
    </p:spTree>
    <p:extLst>
      <p:ext uri="{BB962C8B-B14F-4D97-AF65-F5344CB8AC3E}">
        <p14:creationId xmlns:p14="http://schemas.microsoft.com/office/powerpoint/2010/main" val="848203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A5578D4-0B5D-FB4C-BD40-9115C2B2A5A2}"/>
              </a:ext>
            </a:extLst>
          </p:cNvPr>
          <p:cNvSpPr>
            <a:spLocks noGrp="1"/>
          </p:cNvSpPr>
          <p:nvPr>
            <p:ph type="title"/>
          </p:nvPr>
        </p:nvSpPr>
        <p:spPr>
          <a:xfrm>
            <a:off x="682336" y="812807"/>
            <a:ext cx="10553700" cy="598775"/>
          </a:xfrm>
        </p:spPr>
        <p:txBody>
          <a:bodyPr/>
          <a:lstStyle/>
          <a:p>
            <a:r>
              <a:rPr lang="en-AU" dirty="0"/>
              <a:t>Learning Outcomes</a:t>
            </a:r>
            <a:endParaRPr lang="it-IT" dirty="0"/>
          </a:p>
        </p:txBody>
      </p:sp>
      <p:sp>
        <p:nvSpPr>
          <p:cNvPr id="10" name="CasellaDiTesto 9">
            <a:extLst>
              <a:ext uri="{FF2B5EF4-FFF2-40B4-BE49-F238E27FC236}">
                <a16:creationId xmlns:a16="http://schemas.microsoft.com/office/drawing/2014/main" id="{9BDBCB67-E24C-E943-8E7E-30D52C1BF36A}"/>
              </a:ext>
            </a:extLst>
          </p:cNvPr>
          <p:cNvSpPr txBox="1"/>
          <p:nvPr/>
        </p:nvSpPr>
        <p:spPr>
          <a:xfrm>
            <a:off x="1464422" y="2168646"/>
            <a:ext cx="3603812" cy="913596"/>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latin typeface="Calibri Light" panose="020F0302020204030204" pitchFamily="34" charset="0"/>
                <a:ea typeface="Calibri" panose="020F0502020204030204" pitchFamily="34" charset="0"/>
                <a:cs typeface="Calibri Light" panose="020F0302020204030204" pitchFamily="34" charset="0"/>
              </a:rPr>
              <a:t>Understand what the PVE agenda</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is and why mainstreaming gender is</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important for effective PVE.</a:t>
            </a:r>
          </a:p>
        </p:txBody>
      </p:sp>
      <p:sp>
        <p:nvSpPr>
          <p:cNvPr id="11" name="CasellaDiTesto 10">
            <a:extLst>
              <a:ext uri="{FF2B5EF4-FFF2-40B4-BE49-F238E27FC236}">
                <a16:creationId xmlns:a16="http://schemas.microsoft.com/office/drawing/2014/main" id="{9507C175-EEDC-064A-A0A1-5533532B7A7C}"/>
              </a:ext>
            </a:extLst>
          </p:cNvPr>
          <p:cNvSpPr txBox="1"/>
          <p:nvPr/>
        </p:nvSpPr>
        <p:spPr>
          <a:xfrm>
            <a:off x="1464422" y="3605069"/>
            <a:ext cx="4082892" cy="913596"/>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latin typeface="Calibri Light" panose="020F0302020204030204" pitchFamily="34" charset="0"/>
                <a:ea typeface="Calibri" panose="020F0502020204030204" pitchFamily="34" charset="0"/>
                <a:cs typeface="Calibri Light" panose="020F0302020204030204" pitchFamily="34" charset="0"/>
              </a:rPr>
              <a:t>Understand and communicate how</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promoting gender equality and</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women’s empowerment are linked to PVE.</a:t>
            </a:r>
          </a:p>
        </p:txBody>
      </p:sp>
      <p:sp>
        <p:nvSpPr>
          <p:cNvPr id="12" name="CasellaDiTesto 11">
            <a:extLst>
              <a:ext uri="{FF2B5EF4-FFF2-40B4-BE49-F238E27FC236}">
                <a16:creationId xmlns:a16="http://schemas.microsoft.com/office/drawing/2014/main" id="{10DE6628-8C47-8043-AB21-3D68C84F86F5}"/>
              </a:ext>
            </a:extLst>
          </p:cNvPr>
          <p:cNvSpPr txBox="1"/>
          <p:nvPr/>
        </p:nvSpPr>
        <p:spPr>
          <a:xfrm>
            <a:off x="1464422" y="5041492"/>
            <a:ext cx="4082892" cy="913596"/>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latin typeface="Calibri Light" panose="020F0302020204030204" pitchFamily="34" charset="0"/>
                <a:ea typeface="Calibri" panose="020F0502020204030204" pitchFamily="34" charset="0"/>
                <a:cs typeface="Calibri Light" panose="020F0302020204030204" pitchFamily="34" charset="0"/>
              </a:rPr>
              <a:t>Understand measures that can be</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taken to integrate gender in PVE</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policies and programmes.</a:t>
            </a:r>
          </a:p>
        </p:txBody>
      </p:sp>
      <p:sp>
        <p:nvSpPr>
          <p:cNvPr id="13" name="CasellaDiTesto 12">
            <a:extLst>
              <a:ext uri="{FF2B5EF4-FFF2-40B4-BE49-F238E27FC236}">
                <a16:creationId xmlns:a16="http://schemas.microsoft.com/office/drawing/2014/main" id="{9D5EA0A6-AF38-0F4B-899B-0F634D2A0A17}"/>
              </a:ext>
            </a:extLst>
          </p:cNvPr>
          <p:cNvSpPr txBox="1"/>
          <p:nvPr/>
        </p:nvSpPr>
        <p:spPr>
          <a:xfrm>
            <a:off x="7319670" y="2169574"/>
            <a:ext cx="3603812" cy="598775"/>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latin typeface="Calibri Light" panose="020F0302020204030204" pitchFamily="34" charset="0"/>
                <a:ea typeface="Calibri" panose="020F0502020204030204" pitchFamily="34" charset="0"/>
                <a:cs typeface="Calibri Light" panose="020F0302020204030204" pitchFamily="34" charset="0"/>
              </a:rPr>
              <a:t>Understand the concerns over</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integrating gender, WPS and PVE.</a:t>
            </a:r>
          </a:p>
        </p:txBody>
      </p:sp>
      <p:sp>
        <p:nvSpPr>
          <p:cNvPr id="14" name="CasellaDiTesto 13">
            <a:extLst>
              <a:ext uri="{FF2B5EF4-FFF2-40B4-BE49-F238E27FC236}">
                <a16:creationId xmlns:a16="http://schemas.microsoft.com/office/drawing/2014/main" id="{49A4FDA9-74CE-1146-BE30-A22EE53AB47E}"/>
              </a:ext>
            </a:extLst>
          </p:cNvPr>
          <p:cNvSpPr txBox="1"/>
          <p:nvPr/>
        </p:nvSpPr>
        <p:spPr>
          <a:xfrm>
            <a:off x="7305834" y="3577719"/>
            <a:ext cx="4082891" cy="1268669"/>
          </a:xfrm>
          <a:prstGeom prst="rect">
            <a:avLst/>
          </a:prstGeom>
        </p:spPr>
        <p:txBody>
          <a:bodyPr vert="horz" wrap="none" lIns="91440" tIns="45720" rIns="91440" bIns="45720" rtlCol="0" anchor="ctr">
            <a:noAutofit/>
          </a:bodyPr>
          <a:lstStyle/>
          <a:p>
            <a:pPr lvl="0">
              <a:spcBef>
                <a:spcPts val="700"/>
              </a:spcBef>
              <a:spcAft>
                <a:spcPts val="300"/>
              </a:spcAft>
            </a:pPr>
            <a:r>
              <a:rPr lang="en-AU" sz="2000" dirty="0">
                <a:latin typeface="Calibri Light" panose="020F0302020204030204" pitchFamily="34" charset="0"/>
                <a:ea typeface="Calibri" panose="020F0502020204030204" pitchFamily="34" charset="0"/>
                <a:cs typeface="Calibri Light" panose="020F0302020204030204" pitchFamily="34" charset="0"/>
              </a:rPr>
              <a:t>Identify and communicate the</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challenges to integrating gender in</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PVE policy in the South/Southeast</a:t>
            </a:r>
            <a:br>
              <a:rPr lang="en-AU" sz="2000" dirty="0">
                <a:latin typeface="Calibri Light" panose="020F0302020204030204" pitchFamily="34" charset="0"/>
                <a:ea typeface="Calibri" panose="020F0502020204030204" pitchFamily="34" charset="0"/>
                <a:cs typeface="Calibri Light" panose="020F0302020204030204" pitchFamily="34" charset="0"/>
              </a:rPr>
            </a:br>
            <a:r>
              <a:rPr lang="en-AU" sz="2000" dirty="0">
                <a:latin typeface="Calibri Light" panose="020F0302020204030204" pitchFamily="34" charset="0"/>
                <a:ea typeface="Calibri" panose="020F0502020204030204" pitchFamily="34" charset="0"/>
                <a:cs typeface="Calibri Light" panose="020F0302020204030204" pitchFamily="34" charset="0"/>
              </a:rPr>
              <a:t>Asian context.</a:t>
            </a:r>
          </a:p>
        </p:txBody>
      </p:sp>
      <p:cxnSp>
        <p:nvCxnSpPr>
          <p:cNvPr id="15" name="Connettore 1 14">
            <a:extLst>
              <a:ext uri="{FF2B5EF4-FFF2-40B4-BE49-F238E27FC236}">
                <a16:creationId xmlns:a16="http://schemas.microsoft.com/office/drawing/2014/main" id="{5B9DFDBE-B444-1F4C-BE77-4E88050F8D8A}"/>
              </a:ext>
            </a:extLst>
          </p:cNvPr>
          <p:cNvCxnSpPr>
            <a:cxnSpLocks/>
          </p:cNvCxnSpPr>
          <p:nvPr/>
        </p:nvCxnSpPr>
        <p:spPr>
          <a:xfrm>
            <a:off x="1071483" y="2314832"/>
            <a:ext cx="0" cy="29573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A5370A19-F14A-CA45-BE95-B422831AB6FC}"/>
              </a:ext>
            </a:extLst>
          </p:cNvPr>
          <p:cNvPicPr>
            <a:picLocks noChangeAspect="1"/>
          </p:cNvPicPr>
          <p:nvPr/>
        </p:nvPicPr>
        <p:blipFill>
          <a:blip r:embed="rId3"/>
          <a:stretch>
            <a:fillRect/>
          </a:stretch>
        </p:blipFill>
        <p:spPr>
          <a:xfrm>
            <a:off x="803275" y="2041395"/>
            <a:ext cx="571500" cy="571500"/>
          </a:xfrm>
          <a:prstGeom prst="rect">
            <a:avLst/>
          </a:prstGeom>
        </p:spPr>
      </p:pic>
      <p:pic>
        <p:nvPicPr>
          <p:cNvPr id="6" name="Immagine 5">
            <a:extLst>
              <a:ext uri="{FF2B5EF4-FFF2-40B4-BE49-F238E27FC236}">
                <a16:creationId xmlns:a16="http://schemas.microsoft.com/office/drawing/2014/main" id="{4996D4A6-6F1F-FD4C-AD68-BEC30CF9B836}"/>
              </a:ext>
            </a:extLst>
          </p:cNvPr>
          <p:cNvPicPr>
            <a:picLocks noChangeAspect="1"/>
          </p:cNvPicPr>
          <p:nvPr/>
        </p:nvPicPr>
        <p:blipFill>
          <a:blip r:embed="rId4"/>
          <a:stretch>
            <a:fillRect/>
          </a:stretch>
        </p:blipFill>
        <p:spPr>
          <a:xfrm>
            <a:off x="803275" y="3476513"/>
            <a:ext cx="571500" cy="571500"/>
          </a:xfrm>
          <a:prstGeom prst="rect">
            <a:avLst/>
          </a:prstGeom>
        </p:spPr>
      </p:pic>
      <p:pic>
        <p:nvPicPr>
          <p:cNvPr id="7" name="Immagine 6">
            <a:extLst>
              <a:ext uri="{FF2B5EF4-FFF2-40B4-BE49-F238E27FC236}">
                <a16:creationId xmlns:a16="http://schemas.microsoft.com/office/drawing/2014/main" id="{77E2AC88-0444-6444-8172-C354C217B59F}"/>
              </a:ext>
            </a:extLst>
          </p:cNvPr>
          <p:cNvPicPr>
            <a:picLocks noChangeAspect="1"/>
          </p:cNvPicPr>
          <p:nvPr/>
        </p:nvPicPr>
        <p:blipFill>
          <a:blip r:embed="rId5"/>
          <a:stretch>
            <a:fillRect/>
          </a:stretch>
        </p:blipFill>
        <p:spPr>
          <a:xfrm>
            <a:off x="803275" y="4911631"/>
            <a:ext cx="571500" cy="571500"/>
          </a:xfrm>
          <a:prstGeom prst="rect">
            <a:avLst/>
          </a:prstGeom>
        </p:spPr>
      </p:pic>
      <p:cxnSp>
        <p:nvCxnSpPr>
          <p:cNvPr id="18" name="Connettore 1 17">
            <a:extLst>
              <a:ext uri="{FF2B5EF4-FFF2-40B4-BE49-F238E27FC236}">
                <a16:creationId xmlns:a16="http://schemas.microsoft.com/office/drawing/2014/main" id="{DC6DC841-413A-A84C-9980-8FAA18F563B1}"/>
              </a:ext>
            </a:extLst>
          </p:cNvPr>
          <p:cNvCxnSpPr>
            <a:cxnSpLocks/>
          </p:cNvCxnSpPr>
          <p:nvPr/>
        </p:nvCxnSpPr>
        <p:spPr>
          <a:xfrm>
            <a:off x="6926731" y="2314832"/>
            <a:ext cx="0" cy="1507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F883677B-9752-2F4E-A71C-E5771188CB0D}"/>
              </a:ext>
            </a:extLst>
          </p:cNvPr>
          <p:cNvPicPr>
            <a:picLocks noChangeAspect="1"/>
          </p:cNvPicPr>
          <p:nvPr/>
        </p:nvPicPr>
        <p:blipFill>
          <a:blip r:embed="rId6"/>
          <a:stretch>
            <a:fillRect/>
          </a:stretch>
        </p:blipFill>
        <p:spPr>
          <a:xfrm>
            <a:off x="6644688" y="2041395"/>
            <a:ext cx="571500" cy="571500"/>
          </a:xfrm>
          <a:prstGeom prst="rect">
            <a:avLst/>
          </a:prstGeom>
        </p:spPr>
      </p:pic>
      <p:pic>
        <p:nvPicPr>
          <p:cNvPr id="9" name="Immagine 8">
            <a:extLst>
              <a:ext uri="{FF2B5EF4-FFF2-40B4-BE49-F238E27FC236}">
                <a16:creationId xmlns:a16="http://schemas.microsoft.com/office/drawing/2014/main" id="{2C44A274-7558-8944-9997-E41D6F0BC050}"/>
              </a:ext>
            </a:extLst>
          </p:cNvPr>
          <p:cNvPicPr>
            <a:picLocks noChangeAspect="1"/>
          </p:cNvPicPr>
          <p:nvPr/>
        </p:nvPicPr>
        <p:blipFill>
          <a:blip r:embed="rId7"/>
          <a:stretch>
            <a:fillRect/>
          </a:stretch>
        </p:blipFill>
        <p:spPr>
          <a:xfrm>
            <a:off x="6644688" y="3476513"/>
            <a:ext cx="571500" cy="571500"/>
          </a:xfrm>
          <a:prstGeom prst="rect">
            <a:avLst/>
          </a:prstGeom>
        </p:spPr>
      </p:pic>
    </p:spTree>
    <p:extLst>
      <p:ext uri="{BB962C8B-B14F-4D97-AF65-F5344CB8AC3E}">
        <p14:creationId xmlns:p14="http://schemas.microsoft.com/office/powerpoint/2010/main" val="501374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33AFC44-37A5-F24A-97B3-173A0F3B39FB}"/>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0143" y="812807"/>
            <a:ext cx="10553700" cy="805681"/>
          </a:xfrm>
        </p:spPr>
        <p:txBody>
          <a:bodyPr/>
          <a:lstStyle/>
          <a:p>
            <a:r>
              <a:rPr lang="en-AU" dirty="0"/>
              <a:t>Desisting and Disengaging</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098" y="2101880"/>
            <a:ext cx="10553701" cy="1874520"/>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latin typeface="+mn-lt"/>
              </a:rPr>
              <a:t>Desistance</a:t>
            </a:r>
            <a:r>
              <a:rPr lang="en-AU" sz="2000" dirty="0">
                <a:latin typeface="+mn-lt"/>
              </a:rPr>
              <a:t> is the </a:t>
            </a:r>
            <a:r>
              <a:rPr lang="en-AU" sz="2000" i="1" dirty="0">
                <a:latin typeface="+mn-lt"/>
              </a:rPr>
              <a:t>immediate effect</a:t>
            </a:r>
            <a:r>
              <a:rPr lang="en-AU" sz="2000" dirty="0">
                <a:latin typeface="+mn-lt"/>
              </a:rPr>
              <a:t> of ceasing from engaging in or planning acts of violent extremism.</a:t>
            </a:r>
            <a:endParaRPr lang="en-AU" sz="2000" b="1" dirty="0">
              <a:latin typeface="+mn-lt"/>
            </a:endParaRPr>
          </a:p>
          <a:p>
            <a:pPr>
              <a:spcBef>
                <a:spcPts val="0"/>
              </a:spcBef>
            </a:pPr>
            <a:endParaRPr lang="en-AU" sz="2000" b="1" dirty="0">
              <a:latin typeface="+mn-lt"/>
            </a:endParaRPr>
          </a:p>
          <a:p>
            <a:r>
              <a:rPr lang="en-AU" sz="2000" b="1" dirty="0">
                <a:latin typeface="+mn-lt"/>
              </a:rPr>
              <a:t>Disengagement</a:t>
            </a:r>
            <a:r>
              <a:rPr lang="en-AU" sz="2000" dirty="0">
                <a:latin typeface="+mn-lt"/>
              </a:rPr>
              <a:t> is </a:t>
            </a:r>
            <a:r>
              <a:rPr lang="en-AU" sz="2000" i="1" dirty="0">
                <a:latin typeface="+mn-lt"/>
              </a:rPr>
              <a:t>longer term effect</a:t>
            </a:r>
            <a:r>
              <a:rPr lang="en-AU" sz="2000" dirty="0">
                <a:latin typeface="+mn-lt"/>
              </a:rPr>
              <a:t> of withdrawing from the organisation or ‘thought leaders’ or online ‘influencer groups’ that promote violent extremism. In other words, disengagement is the process of the individual detaching from the violent extremist network. </a:t>
            </a:r>
          </a:p>
        </p:txBody>
      </p:sp>
    </p:spTree>
    <p:extLst>
      <p:ext uri="{BB962C8B-B14F-4D97-AF65-F5344CB8AC3E}">
        <p14:creationId xmlns:p14="http://schemas.microsoft.com/office/powerpoint/2010/main" val="2689466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5409" y="812807"/>
            <a:ext cx="10977372" cy="805681"/>
          </a:xfrm>
        </p:spPr>
        <p:txBody>
          <a:bodyPr/>
          <a:lstStyle/>
          <a:p>
            <a:r>
              <a:rPr lang="en-AU" kern="1000" dirty="0"/>
              <a:t>Drivers of desistance/disengagement </a:t>
            </a:r>
            <a:endParaRPr lang="it-IT" kern="1000" dirty="0"/>
          </a:p>
        </p:txBody>
      </p:sp>
      <p:graphicFrame>
        <p:nvGraphicFramePr>
          <p:cNvPr id="6" name="Table 1">
            <a:extLst>
              <a:ext uri="{FF2B5EF4-FFF2-40B4-BE49-F238E27FC236}">
                <a16:creationId xmlns:a16="http://schemas.microsoft.com/office/drawing/2014/main" id="{FEDC86CB-9F53-0645-9397-2B22149D3A7F}"/>
              </a:ext>
            </a:extLst>
          </p:cNvPr>
          <p:cNvGraphicFramePr>
            <a:graphicFrameLocks noGrp="1"/>
          </p:cNvGraphicFramePr>
          <p:nvPr>
            <p:extLst>
              <p:ext uri="{D42A27DB-BD31-4B8C-83A1-F6EECF244321}">
                <p14:modId xmlns:p14="http://schemas.microsoft.com/office/powerpoint/2010/main" val="3046982950"/>
              </p:ext>
            </p:extLst>
          </p:nvPr>
        </p:nvGraphicFramePr>
        <p:xfrm>
          <a:off x="803275" y="2066543"/>
          <a:ext cx="5257801" cy="3978649"/>
        </p:xfrm>
        <a:graphic>
          <a:graphicData uri="http://schemas.openxmlformats.org/drawingml/2006/table">
            <a:tbl>
              <a:tblPr firstRow="1" firstCol="1">
                <a:tableStyleId>{F2DE63D5-997A-4646-A377-4702673A728D}</a:tableStyleId>
              </a:tblPr>
              <a:tblGrid>
                <a:gridCol w="142155">
                  <a:extLst>
                    <a:ext uri="{9D8B030D-6E8A-4147-A177-3AD203B41FA5}">
                      <a16:colId xmlns:a16="http://schemas.microsoft.com/office/drawing/2014/main" val="635689295"/>
                    </a:ext>
                  </a:extLst>
                </a:gridCol>
                <a:gridCol w="142155">
                  <a:extLst>
                    <a:ext uri="{9D8B030D-6E8A-4147-A177-3AD203B41FA5}">
                      <a16:colId xmlns:a16="http://schemas.microsoft.com/office/drawing/2014/main" val="854499813"/>
                    </a:ext>
                  </a:extLst>
                </a:gridCol>
                <a:gridCol w="4973491">
                  <a:extLst>
                    <a:ext uri="{9D8B030D-6E8A-4147-A177-3AD203B41FA5}">
                      <a16:colId xmlns:a16="http://schemas.microsoft.com/office/drawing/2014/main" val="2705966297"/>
                    </a:ext>
                  </a:extLst>
                </a:gridCol>
              </a:tblGrid>
              <a:tr h="772447">
                <a:tc gridSpan="3">
                  <a:txBody>
                    <a:bodyPr/>
                    <a:lstStyle/>
                    <a:p>
                      <a:pPr>
                        <a:lnSpc>
                          <a:spcPct val="110000"/>
                        </a:lnSpc>
                        <a:spcBef>
                          <a:spcPts val="1200"/>
                        </a:spcBef>
                        <a:spcAft>
                          <a:spcPts val="0"/>
                        </a:spcAft>
                      </a:pPr>
                      <a:r>
                        <a:rPr lang="en-AU" sz="1800" b="1" dirty="0">
                          <a:solidFill>
                            <a:srgbClr val="FFFFFF"/>
                          </a:solidFill>
                          <a:effectLst/>
                          <a:latin typeface="+mn-lt"/>
                          <a:ea typeface="DengXian"/>
                          <a:cs typeface="Calibri" panose="020F0502020204030204" pitchFamily="34" charset="0"/>
                        </a:rPr>
                        <a:t>     Drivers of Extremism</a:t>
                      </a:r>
                      <a:endParaRPr lang="en-AU" sz="1800" b="1" dirty="0">
                        <a:solidFill>
                          <a:srgbClr val="FFFFFF"/>
                        </a:solidFill>
                        <a:effectLst/>
                        <a:latin typeface="+mn-lt"/>
                        <a:ea typeface="Times New Roman" panose="02020603050405020304" pitchFamily="18" charset="0"/>
                        <a:cs typeface="Calibri" panose="020F0502020204030204" pitchFamily="34" charset="0"/>
                      </a:endParaRPr>
                    </a:p>
                  </a:txBody>
                  <a:tcPr marL="55946" marR="559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0000"/>
                    </a:solidFill>
                  </a:tcPr>
                </a:tc>
                <a:tc hMerge="1">
                  <a:txBody>
                    <a:bodyPr/>
                    <a:lstStyle/>
                    <a:p>
                      <a:endParaRPr lang="it-IT"/>
                    </a:p>
                  </a:txBody>
                  <a:tcPr/>
                </a:tc>
                <a:tc hMerge="1">
                  <a:txBody>
                    <a:bodyPr/>
                    <a:lstStyle/>
                    <a:p>
                      <a:pPr>
                        <a:lnSpc>
                          <a:spcPct val="110000"/>
                        </a:lnSpc>
                        <a:spcBef>
                          <a:spcPts val="1200"/>
                        </a:spcBef>
                        <a:spcAft>
                          <a:spcPts val="0"/>
                        </a:spcAft>
                      </a:pPr>
                      <a:endParaRPr lang="en-AU" sz="1800" b="1" dirty="0">
                        <a:solidFill>
                          <a:srgbClr val="FFFFFF"/>
                        </a:solidFill>
                        <a:effectLst/>
                        <a:latin typeface="+mn-lt"/>
                        <a:ea typeface="Times New Roman" panose="02020603050405020304" pitchFamily="18" charset="0"/>
                        <a:cs typeface="Calibri" panose="020F0502020204030204" pitchFamily="34"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FF0000"/>
                    </a:solidFill>
                  </a:tcPr>
                </a:tc>
                <a:extLst>
                  <a:ext uri="{0D108BD9-81ED-4DB2-BD59-A6C34878D82A}">
                    <a16:rowId xmlns:a16="http://schemas.microsoft.com/office/drawing/2014/main" val="153263976"/>
                  </a:ext>
                </a:extLst>
              </a:tr>
              <a:tr h="3206202">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noFill/>
                      <a:prstDash val="solid"/>
                      <a:round/>
                      <a:headEnd type="none" w="med" len="med"/>
                      <a:tailEnd type="none" w="med" len="med"/>
                    </a:lnL>
                    <a:lnR>
                      <a:noFill/>
                    </a:lnR>
                    <a:lnT>
                      <a:noFill/>
                    </a:lnT>
                    <a:lnB w="6350" cap="flat" cmpd="sng" algn="ctr">
                      <a:noFill/>
                      <a:prstDash val="solid"/>
                      <a:miter lim="800000"/>
                    </a:lnB>
                    <a:lnTlToBr w="12700" cmpd="sng">
                      <a:noFill/>
                      <a:prstDash val="solid"/>
                    </a:lnTlToBr>
                    <a:lnBlToTr w="12700" cmpd="sng">
                      <a:noFill/>
                      <a:prstDash val="solid"/>
                    </a:lnBlToTr>
                    <a:solidFill>
                      <a:srgbClr val="FF0000">
                        <a:alpha val="13725"/>
                      </a:srgbClr>
                    </a:solidFil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rgbClr val="FF0000">
                        <a:alpha val="13725"/>
                      </a:srgbClr>
                    </a:solidFill>
                  </a:tcPr>
                </a:tc>
                <a:tc>
                  <a:txBody>
                    <a:bodyPr/>
                    <a:lstStyle/>
                    <a:p>
                      <a:pPr marL="285750" indent="-285750">
                        <a:buFont typeface="Arial" panose="020B0604020202020204" pitchFamily="34" charset="0"/>
                        <a:buChar char="•"/>
                      </a:pPr>
                      <a:endParaRPr lang="it-IT" sz="1800" kern="1200" dirty="0">
                        <a:solidFill>
                          <a:schemeClr val="tx1"/>
                        </a:solidFill>
                        <a:effectLst/>
                        <a:latin typeface="+mn-lt"/>
                        <a:ea typeface="+mn-ea"/>
                        <a:cs typeface="+mn-cs"/>
                      </a:endParaRPr>
                    </a:p>
                  </a:txBody>
                  <a:tcPr marL="55946" marR="55946" marT="0" marB="0" anchor="ctr">
                    <a:lnL>
                      <a:noFill/>
                    </a:lnL>
                    <a:lnR w="6350" cap="flat" cmpd="sng" algn="ctr">
                      <a:noFill/>
                      <a:prstDash val="solid"/>
                      <a:miter lim="800000"/>
                    </a:lnR>
                    <a:lnT>
                      <a:noFill/>
                    </a:lnT>
                    <a:lnB w="6350" cap="flat" cmpd="sng" algn="ctr">
                      <a:noFill/>
                      <a:prstDash val="solid"/>
                      <a:miter lim="800000"/>
                    </a:lnB>
                    <a:lnTlToBr w="12700" cmpd="sng">
                      <a:noFill/>
                      <a:prstDash val="solid"/>
                    </a:lnTlToBr>
                    <a:lnBlToTr w="12700" cmpd="sng">
                      <a:noFill/>
                      <a:prstDash val="solid"/>
                    </a:lnBlToTr>
                    <a:solidFill>
                      <a:srgbClr val="FF0000">
                        <a:alpha val="13725"/>
                      </a:srgbClr>
                    </a:solidFill>
                  </a:tcPr>
                </a:tc>
                <a:extLst>
                  <a:ext uri="{0D108BD9-81ED-4DB2-BD59-A6C34878D82A}">
                    <a16:rowId xmlns:a16="http://schemas.microsoft.com/office/drawing/2014/main" val="3122310545"/>
                  </a:ext>
                </a:extLst>
              </a:tr>
            </a:tbl>
          </a:graphicData>
        </a:graphic>
      </p:graphicFrame>
      <p:graphicFrame>
        <p:nvGraphicFramePr>
          <p:cNvPr id="8" name="Table 1">
            <a:extLst>
              <a:ext uri="{FF2B5EF4-FFF2-40B4-BE49-F238E27FC236}">
                <a16:creationId xmlns:a16="http://schemas.microsoft.com/office/drawing/2014/main" id="{C1CCB8C2-E6E9-0C4D-91EA-E7988311E2B6}"/>
              </a:ext>
            </a:extLst>
          </p:cNvPr>
          <p:cNvGraphicFramePr>
            <a:graphicFrameLocks noGrp="1"/>
          </p:cNvGraphicFramePr>
          <p:nvPr>
            <p:extLst>
              <p:ext uri="{D42A27DB-BD31-4B8C-83A1-F6EECF244321}">
                <p14:modId xmlns:p14="http://schemas.microsoft.com/office/powerpoint/2010/main" val="1020665834"/>
              </p:ext>
            </p:extLst>
          </p:nvPr>
        </p:nvGraphicFramePr>
        <p:xfrm>
          <a:off x="6061075" y="2066544"/>
          <a:ext cx="5291137" cy="3978648"/>
        </p:xfrm>
        <a:graphic>
          <a:graphicData uri="http://schemas.openxmlformats.org/drawingml/2006/table">
            <a:tbl>
              <a:tblPr firstRow="1" firstCol="1">
                <a:tableStyleId>{F2DE63D5-997A-4646-A377-4702673A728D}</a:tableStyleId>
              </a:tblPr>
              <a:tblGrid>
                <a:gridCol w="138290">
                  <a:extLst>
                    <a:ext uri="{9D8B030D-6E8A-4147-A177-3AD203B41FA5}">
                      <a16:colId xmlns:a16="http://schemas.microsoft.com/office/drawing/2014/main" val="635689295"/>
                    </a:ext>
                  </a:extLst>
                </a:gridCol>
                <a:gridCol w="143189">
                  <a:extLst>
                    <a:ext uri="{9D8B030D-6E8A-4147-A177-3AD203B41FA5}">
                      <a16:colId xmlns:a16="http://schemas.microsoft.com/office/drawing/2014/main" val="854499813"/>
                    </a:ext>
                  </a:extLst>
                </a:gridCol>
                <a:gridCol w="5009658">
                  <a:extLst>
                    <a:ext uri="{9D8B030D-6E8A-4147-A177-3AD203B41FA5}">
                      <a16:colId xmlns:a16="http://schemas.microsoft.com/office/drawing/2014/main" val="2705966297"/>
                    </a:ext>
                  </a:extLst>
                </a:gridCol>
              </a:tblGrid>
              <a:tr h="774722">
                <a:tc gridSpan="3">
                  <a:txBody>
                    <a:bodyPr/>
                    <a:lstStyle/>
                    <a:p>
                      <a:pPr marL="0" marR="0" lvl="0" indent="0" algn="l" defTabSz="914400" rtl="0" eaLnBrk="1" fontAlgn="auto" latinLnBrk="0" hangingPunct="1">
                        <a:lnSpc>
                          <a:spcPct val="110000"/>
                        </a:lnSpc>
                        <a:spcBef>
                          <a:spcPts val="1200"/>
                        </a:spcBef>
                        <a:spcAft>
                          <a:spcPts val="0"/>
                        </a:spcAft>
                        <a:buClrTx/>
                        <a:buSzTx/>
                        <a:buFontTx/>
                        <a:buNone/>
                        <a:tabLst/>
                        <a:defRPr/>
                      </a:pPr>
                      <a:r>
                        <a:rPr lang="en-AU" sz="1800" b="1" dirty="0">
                          <a:solidFill>
                            <a:srgbClr val="FFFFFF"/>
                          </a:solidFill>
                          <a:effectLst/>
                          <a:latin typeface="+mn-lt"/>
                          <a:ea typeface="DengXian"/>
                          <a:cs typeface="Calibri" panose="020F0502020204030204" pitchFamily="34" charset="0"/>
                        </a:rPr>
                        <a:t>     </a:t>
                      </a:r>
                      <a:r>
                        <a:rPr lang="it-IT" sz="1800" b="1" kern="1200" dirty="0">
                          <a:solidFill>
                            <a:schemeClr val="bg1"/>
                          </a:solidFill>
                          <a:effectLst/>
                          <a:latin typeface="+mn-lt"/>
                          <a:ea typeface="+mn-ea"/>
                          <a:cs typeface="+mn-cs"/>
                        </a:rPr>
                        <a:t>Drivers of </a:t>
                      </a:r>
                      <a:r>
                        <a:rPr lang="it-IT" sz="1800" b="1" kern="1200" dirty="0" err="1">
                          <a:solidFill>
                            <a:schemeClr val="bg1"/>
                          </a:solidFill>
                          <a:effectLst/>
                          <a:latin typeface="+mn-lt"/>
                          <a:ea typeface="+mn-ea"/>
                          <a:cs typeface="+mn-cs"/>
                        </a:rPr>
                        <a:t>Desistance</a:t>
                      </a:r>
                      <a:r>
                        <a:rPr lang="it-IT" sz="1800" b="1" kern="1200" dirty="0">
                          <a:solidFill>
                            <a:schemeClr val="bg1"/>
                          </a:solidFill>
                          <a:effectLst/>
                          <a:latin typeface="+mn-lt"/>
                          <a:ea typeface="+mn-ea"/>
                          <a:cs typeface="+mn-cs"/>
                        </a:rPr>
                        <a:t> / </a:t>
                      </a:r>
                      <a:r>
                        <a:rPr lang="it-IT" sz="1800" b="1" kern="1200" dirty="0" err="1">
                          <a:solidFill>
                            <a:schemeClr val="bg1"/>
                          </a:solidFill>
                          <a:effectLst/>
                          <a:latin typeface="+mn-lt"/>
                          <a:ea typeface="+mn-ea"/>
                          <a:cs typeface="+mn-cs"/>
                        </a:rPr>
                        <a:t>Disengagement</a:t>
                      </a:r>
                      <a:endParaRPr lang="it-IT" sz="1800" b="1" kern="1200" dirty="0">
                        <a:solidFill>
                          <a:schemeClr val="bg1"/>
                        </a:solidFill>
                        <a:effectLst/>
                        <a:latin typeface="+mn-lt"/>
                        <a:ea typeface="+mn-ea"/>
                        <a:cs typeface="+mn-cs"/>
                      </a:endParaRPr>
                    </a:p>
                  </a:txBody>
                  <a:tcPr marL="55946" marR="559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47A7B"/>
                    </a:solidFill>
                  </a:tcPr>
                </a:tc>
                <a:tc hMerge="1">
                  <a:txBody>
                    <a:bodyPr/>
                    <a:lstStyle/>
                    <a:p>
                      <a:endParaRPr lang="it-IT"/>
                    </a:p>
                  </a:txBody>
                  <a:tcPr/>
                </a:tc>
                <a:tc hMerge="1">
                  <a:txBody>
                    <a:bodyPr/>
                    <a:lstStyle/>
                    <a:p>
                      <a:pPr>
                        <a:lnSpc>
                          <a:spcPct val="110000"/>
                        </a:lnSpc>
                        <a:spcBef>
                          <a:spcPts val="1200"/>
                        </a:spcBef>
                        <a:spcAft>
                          <a:spcPts val="0"/>
                        </a:spcAft>
                      </a:pPr>
                      <a:endParaRPr lang="en-AU" sz="1800" b="1" dirty="0">
                        <a:solidFill>
                          <a:srgbClr val="FFFFFF"/>
                        </a:solidFill>
                        <a:effectLst/>
                        <a:latin typeface="+mn-lt"/>
                        <a:ea typeface="Times New Roman" panose="02020603050405020304" pitchFamily="18" charset="0"/>
                        <a:cs typeface="Calibri" panose="020F0502020204030204" pitchFamily="34" charset="0"/>
                      </a:endParaRPr>
                    </a:p>
                  </a:txBody>
                  <a:tcPr marL="55946" marR="55946" marT="0" marB="0" anchor="ctr">
                    <a:lnL w="12700" cap="flat" cmpd="sng" algn="ctr">
                      <a:solidFill>
                        <a:srgbClr val="21AAC0"/>
                      </a:solidFill>
                      <a:prstDash val="solid"/>
                      <a:round/>
                      <a:headEnd type="none" w="med" len="med"/>
                      <a:tailEnd type="none" w="med" len="med"/>
                    </a:lnL>
                    <a:lnR w="12700" cap="flat" cmpd="sng" algn="ctr">
                      <a:solidFill>
                        <a:srgbClr val="21AAC0"/>
                      </a:solidFill>
                      <a:prstDash val="solid"/>
                      <a:round/>
                      <a:headEnd type="none" w="med" len="med"/>
                      <a:tailEnd type="none" w="med" len="med"/>
                    </a:lnR>
                    <a:lnT w="12700" cap="flat" cmpd="sng" algn="ctr">
                      <a:solidFill>
                        <a:srgbClr val="21AAC0"/>
                      </a:solidFill>
                      <a:prstDash val="solid"/>
                      <a:round/>
                      <a:headEnd type="none" w="med" len="med"/>
                      <a:tailEnd type="none" w="med" len="med"/>
                    </a:lnT>
                    <a:solidFill>
                      <a:srgbClr val="FF0000"/>
                    </a:solidFill>
                  </a:tcPr>
                </a:tc>
                <a:extLst>
                  <a:ext uri="{0D108BD9-81ED-4DB2-BD59-A6C34878D82A}">
                    <a16:rowId xmlns:a16="http://schemas.microsoft.com/office/drawing/2014/main" val="153263976"/>
                  </a:ext>
                </a:extLst>
              </a:tr>
              <a:tr h="3203926">
                <a:tc>
                  <a:txBody>
                    <a:bodyPr/>
                    <a:lstStyle/>
                    <a:p>
                      <a:pPr algn="l">
                        <a:spcAft>
                          <a:spcPts val="600"/>
                        </a:spcAft>
                      </a:pP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w="12700" cap="flat" cmpd="sng" algn="ctr">
                      <a:noFill/>
                      <a:prstDash val="solid"/>
                      <a:round/>
                      <a:headEnd type="none" w="med" len="med"/>
                      <a:tailEnd type="none" w="med" len="med"/>
                    </a:lnL>
                    <a:lnR>
                      <a:noFill/>
                    </a:lnR>
                    <a:lnT>
                      <a:noFill/>
                    </a:lnT>
                    <a:lnB w="6350" cap="flat" cmpd="sng" algn="ctr">
                      <a:noFill/>
                      <a:prstDash val="solid"/>
                      <a:miter lim="800000"/>
                    </a:lnB>
                    <a:lnTlToBr w="12700" cmpd="sng">
                      <a:noFill/>
                      <a:prstDash val="solid"/>
                    </a:lnTlToBr>
                    <a:lnBlToTr w="12700" cmpd="sng">
                      <a:noFill/>
                      <a:prstDash val="solid"/>
                    </a:lnBlToTr>
                    <a:solidFill>
                      <a:srgbClr val="047A7B">
                        <a:alpha val="12941"/>
                      </a:srgbClr>
                    </a:solidFill>
                  </a:tcPr>
                </a:tc>
                <a:tc>
                  <a:txBody>
                    <a:bodyPr/>
                    <a:lstStyle/>
                    <a:p>
                      <a:pPr algn="l">
                        <a:spcAft>
                          <a:spcPts val="600"/>
                        </a:spcAft>
                      </a:pP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rgbClr val="047A7B">
                        <a:alpha val="12941"/>
                      </a:srgbClr>
                    </a:solidFill>
                  </a:tcPr>
                </a:tc>
                <a:tc>
                  <a:txBody>
                    <a:bodyPr/>
                    <a:lstStyle/>
                    <a:p>
                      <a:pPr marL="285750" indent="-285750">
                        <a:buFont typeface="Arial" panose="020B0604020202020204" pitchFamily="34" charset="0"/>
                        <a:buChar char="•"/>
                      </a:pPr>
                      <a:endParaRPr lang="it-IT" sz="1800" kern="1200" dirty="0">
                        <a:solidFill>
                          <a:schemeClr val="tx1"/>
                        </a:solidFill>
                        <a:effectLst/>
                        <a:latin typeface="+mn-lt"/>
                        <a:ea typeface="+mn-ea"/>
                        <a:cs typeface="+mn-cs"/>
                      </a:endParaRPr>
                    </a:p>
                  </a:txBody>
                  <a:tcPr marL="55946" marR="55946" marT="0" marB="0" anchor="ctr">
                    <a:lnL>
                      <a:noFill/>
                    </a:lnL>
                    <a:lnR w="6350" cap="flat" cmpd="sng" algn="ctr">
                      <a:noFill/>
                      <a:prstDash val="solid"/>
                      <a:miter lim="800000"/>
                    </a:lnR>
                    <a:lnT>
                      <a:noFill/>
                    </a:lnT>
                    <a:lnB w="6350" cap="flat" cmpd="sng" algn="ctr">
                      <a:noFill/>
                      <a:prstDash val="solid"/>
                      <a:miter lim="800000"/>
                    </a:lnB>
                    <a:lnTlToBr w="12700" cmpd="sng">
                      <a:noFill/>
                      <a:prstDash val="solid"/>
                    </a:lnTlToBr>
                    <a:lnBlToTr w="12700" cmpd="sng">
                      <a:noFill/>
                      <a:prstDash val="solid"/>
                    </a:lnBlToTr>
                    <a:solidFill>
                      <a:srgbClr val="047A7B">
                        <a:alpha val="12941"/>
                      </a:srgbClr>
                    </a:solidFill>
                  </a:tcPr>
                </a:tc>
                <a:extLst>
                  <a:ext uri="{0D108BD9-81ED-4DB2-BD59-A6C34878D82A}">
                    <a16:rowId xmlns:a16="http://schemas.microsoft.com/office/drawing/2014/main" val="3122310545"/>
                  </a:ext>
                </a:extLst>
              </a:tr>
            </a:tbl>
          </a:graphicData>
        </a:graphic>
      </p:graphicFrame>
    </p:spTree>
    <p:extLst>
      <p:ext uri="{BB962C8B-B14F-4D97-AF65-F5344CB8AC3E}">
        <p14:creationId xmlns:p14="http://schemas.microsoft.com/office/powerpoint/2010/main" val="2987779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10046" y="812807"/>
            <a:ext cx="10553700" cy="805681"/>
          </a:xfrm>
        </p:spPr>
        <p:txBody>
          <a:bodyPr/>
          <a:lstStyle/>
          <a:p>
            <a:r>
              <a:rPr lang="en-AU" dirty="0"/>
              <a:t>The ripple effect</a:t>
            </a:r>
            <a:endParaRPr lang="it-IT" dirty="0"/>
          </a:p>
        </p:txBody>
      </p:sp>
      <p:cxnSp>
        <p:nvCxnSpPr>
          <p:cNvPr id="13" name="Connettore 1 12">
            <a:extLst>
              <a:ext uri="{FF2B5EF4-FFF2-40B4-BE49-F238E27FC236}">
                <a16:creationId xmlns:a16="http://schemas.microsoft.com/office/drawing/2014/main" id="{78DE5E11-A098-3544-B693-E15485EE972D}"/>
              </a:ext>
            </a:extLst>
          </p:cNvPr>
          <p:cNvCxnSpPr>
            <a:cxnSpLocks/>
          </p:cNvCxnSpPr>
          <p:nvPr/>
        </p:nvCxnSpPr>
        <p:spPr>
          <a:xfrm>
            <a:off x="6083046" y="2066544"/>
            <a:ext cx="0" cy="155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magine 3" descr="Immagine che contiene screenshot&#10;&#10;Descrizione generata automaticamente">
            <a:extLst>
              <a:ext uri="{FF2B5EF4-FFF2-40B4-BE49-F238E27FC236}">
                <a16:creationId xmlns:a16="http://schemas.microsoft.com/office/drawing/2014/main" id="{7459A891-8678-BB41-AC03-0B15892D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019" y="1993391"/>
            <a:ext cx="8859862" cy="3978649"/>
          </a:xfrm>
          <a:prstGeom prst="rect">
            <a:avLst/>
          </a:prstGeom>
        </p:spPr>
      </p:pic>
    </p:spTree>
    <p:extLst>
      <p:ext uri="{BB962C8B-B14F-4D97-AF65-F5344CB8AC3E}">
        <p14:creationId xmlns:p14="http://schemas.microsoft.com/office/powerpoint/2010/main" val="1362185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9EBD1B03-236C-E546-9D9E-EE7A901A2334}"/>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70143" y="812807"/>
            <a:ext cx="10553700" cy="805681"/>
          </a:xfrm>
        </p:spPr>
        <p:txBody>
          <a:bodyPr/>
          <a:lstStyle/>
          <a:p>
            <a:r>
              <a:rPr lang="en-AU" dirty="0"/>
              <a:t>Restoring the peace </a:t>
            </a:r>
            <a:endParaRPr lang="it-IT" dirty="0"/>
          </a:p>
        </p:txBody>
      </p:sp>
      <p:sp>
        <p:nvSpPr>
          <p:cNvPr id="4" name="CasellaDiTesto 3">
            <a:extLst>
              <a:ext uri="{FF2B5EF4-FFF2-40B4-BE49-F238E27FC236}">
                <a16:creationId xmlns:a16="http://schemas.microsoft.com/office/drawing/2014/main" id="{689400F2-6145-EA45-A66B-81598CB8906B}"/>
              </a:ext>
            </a:extLst>
          </p:cNvPr>
          <p:cNvSpPr txBox="1"/>
          <p:nvPr/>
        </p:nvSpPr>
        <p:spPr>
          <a:xfrm>
            <a:off x="2834640" y="4233672"/>
            <a:ext cx="0" cy="0"/>
          </a:xfrm>
          <a:prstGeom prst="rect">
            <a:avLst/>
          </a:prstGeom>
        </p:spPr>
        <p:txBody>
          <a:bodyPr vert="horz" wrap="none" lIns="91440" tIns="45720" rIns="91440" bIns="45720" rtlCol="0" anchor="ctr">
            <a:noAutofit/>
          </a:bodyPr>
          <a:lstStyle/>
          <a:p>
            <a:pPr algn="l"/>
            <a:endParaRPr lang="it-IT"/>
          </a:p>
        </p:txBody>
      </p:sp>
      <p:sp>
        <p:nvSpPr>
          <p:cNvPr id="14" name="CasellaDiTesto 13">
            <a:extLst>
              <a:ext uri="{FF2B5EF4-FFF2-40B4-BE49-F238E27FC236}">
                <a16:creationId xmlns:a16="http://schemas.microsoft.com/office/drawing/2014/main" id="{7BB621B7-19AE-7A48-9925-2B925145BFBD}"/>
              </a:ext>
            </a:extLst>
          </p:cNvPr>
          <p:cNvSpPr txBox="1"/>
          <p:nvPr/>
        </p:nvSpPr>
        <p:spPr>
          <a:xfrm>
            <a:off x="718634" y="2053213"/>
            <a:ext cx="9422890" cy="3532578"/>
          </a:xfrm>
          <a:prstGeom prst="rect">
            <a:avLst/>
          </a:prstGeom>
        </p:spPr>
        <p:txBody>
          <a:bodyPr vert="horz" wrap="square" lIns="91440" tIns="45720" rIns="91440" bIns="45720" rtlCol="0" anchor="t" anchorCtr="0">
            <a:noAutofit/>
          </a:bodyPr>
          <a:lstStyle/>
          <a:p>
            <a:r>
              <a:rPr lang="en-AU" sz="2400" b="1" dirty="0">
                <a:solidFill>
                  <a:srgbClr val="21AAC0"/>
                </a:solidFill>
              </a:rPr>
              <a:t>What is Relief?</a:t>
            </a:r>
          </a:p>
          <a:p>
            <a:r>
              <a:rPr lang="en-AU" sz="2000" b="1" dirty="0"/>
              <a:t>Relief</a:t>
            </a:r>
            <a:r>
              <a:rPr lang="en-AU" sz="2000" dirty="0"/>
              <a:t> is the </a:t>
            </a:r>
            <a:r>
              <a:rPr lang="en-AU" sz="2000" b="1" dirty="0"/>
              <a:t>short-term objective</a:t>
            </a:r>
            <a:r>
              <a:rPr lang="en-AU" sz="2000" dirty="0"/>
              <a:t> to help and encourage individuals and communities affected by the violent extremism immediately take step to </a:t>
            </a:r>
            <a:r>
              <a:rPr lang="en-AU" sz="2000" b="1" dirty="0"/>
              <a:t>disengage from violent groups and networks</a:t>
            </a:r>
            <a:r>
              <a:rPr lang="en-AU" sz="2000" dirty="0"/>
              <a:t>. </a:t>
            </a:r>
          </a:p>
          <a:p>
            <a:endParaRPr lang="en-AU" sz="2000" dirty="0"/>
          </a:p>
          <a:p>
            <a:r>
              <a:rPr lang="en-AU" sz="2400" b="1" dirty="0">
                <a:solidFill>
                  <a:srgbClr val="21AAC0"/>
                </a:solidFill>
              </a:rPr>
              <a:t>What is Recovery?</a:t>
            </a:r>
          </a:p>
          <a:p>
            <a:r>
              <a:rPr lang="en-AU" sz="2000" b="1" dirty="0"/>
              <a:t>Recovery</a:t>
            </a:r>
            <a:r>
              <a:rPr lang="en-AU" sz="2000" dirty="0"/>
              <a:t> is the </a:t>
            </a:r>
            <a:r>
              <a:rPr lang="en-AU" sz="2000" b="1" dirty="0"/>
              <a:t>longer-term objective</a:t>
            </a:r>
            <a:r>
              <a:rPr lang="en-AU" sz="2000" dirty="0"/>
              <a:t> to help and encourage individuals and communities affected by the violent extremism to </a:t>
            </a:r>
            <a:r>
              <a:rPr lang="en-AU" sz="2000" b="1" dirty="0"/>
              <a:t>regain or create more resilience against extremist threats in future</a:t>
            </a:r>
            <a:r>
              <a:rPr lang="en-AU" sz="2000" dirty="0"/>
              <a:t>.</a:t>
            </a:r>
          </a:p>
          <a:p>
            <a:endParaRPr lang="en-AU" sz="2000" dirty="0"/>
          </a:p>
          <a:p>
            <a:endParaRPr lang="en-AU" sz="2400" b="1" dirty="0">
              <a:solidFill>
                <a:srgbClr val="21AAC0"/>
              </a:solidFill>
            </a:endParaRPr>
          </a:p>
        </p:txBody>
      </p:sp>
    </p:spTree>
    <p:extLst>
      <p:ext uri="{BB962C8B-B14F-4D97-AF65-F5344CB8AC3E}">
        <p14:creationId xmlns:p14="http://schemas.microsoft.com/office/powerpoint/2010/main" val="3578620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17BCD5A-A5F4-1F4A-B317-1CD4962332E5}"/>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3119" y="812807"/>
            <a:ext cx="10553700" cy="805681"/>
          </a:xfrm>
        </p:spPr>
        <p:txBody>
          <a:bodyPr/>
          <a:lstStyle/>
          <a:p>
            <a:r>
              <a:rPr lang="en-AU" dirty="0"/>
              <a:t>What is rehabilitation? </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101880"/>
            <a:ext cx="10550525" cy="1874520"/>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AU" sz="2000" b="1" dirty="0">
                <a:latin typeface="+mn-lt"/>
              </a:rPr>
              <a:t>Rehabilitation</a:t>
            </a:r>
            <a:r>
              <a:rPr lang="en-AU" sz="2000" dirty="0">
                <a:latin typeface="+mn-lt"/>
              </a:rPr>
              <a:t> uses a </a:t>
            </a:r>
            <a:r>
              <a:rPr lang="en-AU" sz="2000" b="1" dirty="0">
                <a:latin typeface="+mn-lt"/>
              </a:rPr>
              <a:t>medical psycho-social model for determining the motivations and proper treatment of offenders to achieve disengagement and desistance</a:t>
            </a:r>
            <a:r>
              <a:rPr lang="en-AU" sz="2000" dirty="0">
                <a:latin typeface="+mn-lt"/>
              </a:rPr>
              <a:t>. </a:t>
            </a:r>
            <a:br>
              <a:rPr lang="en-AU" sz="2000" dirty="0">
                <a:latin typeface="+mn-lt"/>
              </a:rPr>
            </a:br>
            <a:endParaRPr lang="en-AU" sz="2000" dirty="0">
              <a:latin typeface="+mn-lt"/>
            </a:endParaRPr>
          </a:p>
          <a:p>
            <a:r>
              <a:rPr lang="en-AU" sz="2000" b="1" dirty="0">
                <a:latin typeface="+mn-lt"/>
              </a:rPr>
              <a:t>Labelling offenders</a:t>
            </a:r>
            <a:r>
              <a:rPr lang="en-AU" sz="2000" dirty="0">
                <a:latin typeface="+mn-lt"/>
              </a:rPr>
              <a:t> as </a:t>
            </a:r>
            <a:r>
              <a:rPr lang="en-AU" sz="2000" b="1" dirty="0">
                <a:latin typeface="+mn-lt"/>
              </a:rPr>
              <a:t>‘terrorists’ </a:t>
            </a:r>
            <a:r>
              <a:rPr lang="en-AU" sz="2000" dirty="0">
                <a:latin typeface="+mn-lt"/>
              </a:rPr>
              <a:t>and </a:t>
            </a:r>
            <a:r>
              <a:rPr lang="en-AU" sz="2000" b="1" dirty="0">
                <a:latin typeface="+mn-lt"/>
              </a:rPr>
              <a:t>‘violent extremist’ </a:t>
            </a:r>
            <a:r>
              <a:rPr lang="en-AU" sz="2000" dirty="0">
                <a:latin typeface="+mn-lt"/>
              </a:rPr>
              <a:t>can have the unintended consequence of the label become self-fulfilling, and </a:t>
            </a:r>
            <a:r>
              <a:rPr lang="en-AU" sz="2000" b="1" dirty="0">
                <a:latin typeface="+mn-lt"/>
              </a:rPr>
              <a:t>divert attention from other interventions</a:t>
            </a:r>
            <a:r>
              <a:rPr lang="en-AU" sz="2000" dirty="0">
                <a:latin typeface="+mn-lt"/>
              </a:rPr>
              <a:t>, including community-based measures, that can more effectively assist counter violent extremism. </a:t>
            </a:r>
          </a:p>
        </p:txBody>
      </p:sp>
    </p:spTree>
    <p:extLst>
      <p:ext uri="{BB962C8B-B14F-4D97-AF65-F5344CB8AC3E}">
        <p14:creationId xmlns:p14="http://schemas.microsoft.com/office/powerpoint/2010/main" val="1939889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D218A351-01A4-304D-9234-85C8EE7F2419}"/>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3118" y="812807"/>
            <a:ext cx="10553700" cy="805681"/>
          </a:xfrm>
        </p:spPr>
        <p:txBody>
          <a:bodyPr/>
          <a:lstStyle/>
          <a:p>
            <a:r>
              <a:rPr lang="en-AU" dirty="0"/>
              <a:t>What is restorative justice?</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101881"/>
            <a:ext cx="10550525" cy="3318257"/>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Restorative justice is defined as a </a:t>
            </a:r>
            <a:r>
              <a:rPr lang="en-AU" sz="2000" b="1" dirty="0">
                <a:latin typeface="+mn-lt"/>
              </a:rPr>
              <a:t>process where parties with a stake in a specific offence or wrongdoing collectively resolve how to deal with its aftermath and its implications for the future in order to restore peace and stability in the community</a:t>
            </a:r>
            <a:r>
              <a:rPr lang="en-AU" sz="2000" dirty="0">
                <a:latin typeface="+mn-lt"/>
              </a:rPr>
              <a:t>. </a:t>
            </a:r>
          </a:p>
          <a:p>
            <a:pPr>
              <a:spcBef>
                <a:spcPts val="0"/>
              </a:spcBef>
            </a:pPr>
            <a:endParaRPr lang="en-AU" sz="2000" dirty="0">
              <a:latin typeface="+mn-lt"/>
            </a:endParaRPr>
          </a:p>
          <a:p>
            <a:r>
              <a:rPr lang="en-AU" sz="2000" b="1" dirty="0">
                <a:latin typeface="+mn-lt"/>
              </a:rPr>
              <a:t>T</a:t>
            </a:r>
            <a:r>
              <a:rPr lang="en-AU" sz="2000" dirty="0">
                <a:latin typeface="+mn-lt"/>
              </a:rPr>
              <a:t>he key characteristics are:</a:t>
            </a:r>
          </a:p>
          <a:p>
            <a:pPr marL="342900" lvl="0" indent="-342900">
              <a:buFont typeface="Arial" panose="020B0604020202020204" pitchFamily="34" charset="0"/>
              <a:buChar char="•"/>
            </a:pPr>
            <a:r>
              <a:rPr lang="en-AU" sz="2000" b="1" dirty="0">
                <a:latin typeface="+mn-lt"/>
              </a:rPr>
              <a:t>Offenders accept responsibility</a:t>
            </a:r>
            <a:r>
              <a:rPr lang="en-AU" sz="2000" dirty="0">
                <a:latin typeface="+mn-lt"/>
              </a:rPr>
              <a:t> for their conduct and its consequences;</a:t>
            </a:r>
          </a:p>
          <a:p>
            <a:pPr marL="342900" lvl="0" indent="-342900">
              <a:buFont typeface="Arial" panose="020B0604020202020204" pitchFamily="34" charset="0"/>
              <a:buChar char="•"/>
            </a:pPr>
            <a:r>
              <a:rPr lang="en-AU" sz="2000" b="1" dirty="0">
                <a:latin typeface="+mn-lt"/>
              </a:rPr>
              <a:t>Families and communities</a:t>
            </a:r>
            <a:r>
              <a:rPr lang="en-AU" sz="2000" dirty="0">
                <a:latin typeface="+mn-lt"/>
              </a:rPr>
              <a:t> surrounding the offender play a </a:t>
            </a:r>
            <a:r>
              <a:rPr lang="en-AU" sz="2000" b="1" dirty="0">
                <a:latin typeface="+mn-lt"/>
              </a:rPr>
              <a:t>role</a:t>
            </a:r>
            <a:r>
              <a:rPr lang="en-AU" sz="2000" dirty="0">
                <a:latin typeface="+mn-lt"/>
              </a:rPr>
              <a:t> in </a:t>
            </a:r>
            <a:r>
              <a:rPr lang="en-AU" sz="2000" b="1" dirty="0">
                <a:latin typeface="+mn-lt"/>
              </a:rPr>
              <a:t>reintegration and support </a:t>
            </a:r>
            <a:r>
              <a:rPr lang="en-AU" sz="2000" dirty="0">
                <a:latin typeface="+mn-lt"/>
              </a:rPr>
              <a:t>for both the </a:t>
            </a:r>
            <a:r>
              <a:rPr lang="en-AU" sz="2000" b="1" dirty="0">
                <a:latin typeface="+mn-lt"/>
              </a:rPr>
              <a:t>victim and the offender</a:t>
            </a:r>
            <a:r>
              <a:rPr lang="en-AU" sz="2000" dirty="0">
                <a:latin typeface="+mn-lt"/>
              </a:rPr>
              <a:t>; and</a:t>
            </a:r>
          </a:p>
          <a:p>
            <a:pPr marL="342900" lvl="0" indent="-342900">
              <a:buFont typeface="Arial" panose="020B0604020202020204" pitchFamily="34" charset="0"/>
              <a:buChar char="•"/>
            </a:pPr>
            <a:r>
              <a:rPr lang="en-AU" sz="2000" b="1" dirty="0">
                <a:latin typeface="+mn-lt"/>
              </a:rPr>
              <a:t>Resolution for disputes </a:t>
            </a:r>
            <a:r>
              <a:rPr lang="en-AU" sz="2000" dirty="0">
                <a:latin typeface="+mn-lt"/>
              </a:rPr>
              <a:t>is provided. </a:t>
            </a:r>
          </a:p>
        </p:txBody>
      </p:sp>
    </p:spTree>
    <p:extLst>
      <p:ext uri="{BB962C8B-B14F-4D97-AF65-F5344CB8AC3E}">
        <p14:creationId xmlns:p14="http://schemas.microsoft.com/office/powerpoint/2010/main" val="1093208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B531554-2250-6F4C-8D23-5E19528A7CB9}"/>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3118" y="812807"/>
            <a:ext cx="10553700" cy="805681"/>
          </a:xfrm>
        </p:spPr>
        <p:txBody>
          <a:bodyPr/>
          <a:lstStyle/>
          <a:p>
            <a:r>
              <a:rPr lang="en-AU" dirty="0"/>
              <a:t>What is reintegration?</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100" y="2101942"/>
            <a:ext cx="10553700" cy="1945453"/>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latin typeface="+mn-lt"/>
              </a:rPr>
              <a:t>Reintegration</a:t>
            </a:r>
            <a:r>
              <a:rPr lang="en-AU" sz="2000" dirty="0">
                <a:latin typeface="+mn-lt"/>
              </a:rPr>
              <a:t> fits within a broader model of restorative justice as discussed above. </a:t>
            </a:r>
          </a:p>
          <a:p>
            <a:pPr>
              <a:spcBef>
                <a:spcPts val="0"/>
              </a:spcBef>
            </a:pPr>
            <a:endParaRPr lang="en-AU" sz="2000" b="1" dirty="0">
              <a:latin typeface="+mn-lt"/>
            </a:endParaRPr>
          </a:p>
          <a:p>
            <a:r>
              <a:rPr lang="en-AU" sz="2000" b="1" dirty="0">
                <a:latin typeface="+mn-lt"/>
              </a:rPr>
              <a:t>Reintegration</a:t>
            </a:r>
            <a:r>
              <a:rPr lang="en-AU" sz="2000" dirty="0">
                <a:latin typeface="+mn-lt"/>
              </a:rPr>
              <a:t> moves beyond </a:t>
            </a:r>
            <a:r>
              <a:rPr lang="en-AU" sz="2000" b="1" dirty="0">
                <a:latin typeface="+mn-lt"/>
              </a:rPr>
              <a:t>rehabilitation,</a:t>
            </a:r>
            <a:r>
              <a:rPr lang="en-AU" sz="2000" dirty="0">
                <a:latin typeface="+mn-lt"/>
              </a:rPr>
              <a:t> where interventions are aimed at the individual (offender-focused), to strategies that harness the social power of the community to restore the peace, provide redress to victims and prevent future offending. </a:t>
            </a:r>
          </a:p>
        </p:txBody>
      </p:sp>
    </p:spTree>
    <p:extLst>
      <p:ext uri="{BB962C8B-B14F-4D97-AF65-F5344CB8AC3E}">
        <p14:creationId xmlns:p14="http://schemas.microsoft.com/office/powerpoint/2010/main" val="3037583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80FC092-FFB9-7B42-98A2-3222C7A4997D}"/>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689263" y="812807"/>
            <a:ext cx="10553700" cy="805681"/>
          </a:xfrm>
        </p:spPr>
        <p:txBody>
          <a:bodyPr/>
          <a:lstStyle/>
          <a:p>
            <a:r>
              <a:rPr lang="en-AU" dirty="0"/>
              <a:t>Status degradation and stigmatisation</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098" y="2101881"/>
            <a:ext cx="10553701" cy="2354162"/>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The example below demonstrates the process of </a:t>
            </a:r>
            <a:r>
              <a:rPr lang="en-AU" sz="2000" b="1" dirty="0">
                <a:latin typeface="+mn-lt"/>
              </a:rPr>
              <a:t>status degradation</a:t>
            </a:r>
            <a:r>
              <a:rPr lang="en-AU" sz="2000" dirty="0">
                <a:latin typeface="+mn-lt"/>
              </a:rPr>
              <a:t> based on </a:t>
            </a:r>
            <a:r>
              <a:rPr lang="en-AU" sz="2000" b="1" dirty="0">
                <a:latin typeface="+mn-lt"/>
              </a:rPr>
              <a:t>negative stigmatic shaming</a:t>
            </a:r>
            <a:r>
              <a:rPr lang="en-AU" sz="2000" dirty="0">
                <a:latin typeface="+mn-lt"/>
              </a:rPr>
              <a:t> </a:t>
            </a:r>
            <a:r>
              <a:rPr lang="en-AU" sz="2000" b="1" dirty="0">
                <a:latin typeface="+mn-lt"/>
              </a:rPr>
              <a:t>directed to the individual</a:t>
            </a:r>
            <a:r>
              <a:rPr lang="en-AU" sz="2000" dirty="0">
                <a:latin typeface="+mn-lt"/>
              </a:rPr>
              <a:t> as a person, </a:t>
            </a:r>
            <a:r>
              <a:rPr lang="en-AU" sz="2000" i="1" dirty="0">
                <a:latin typeface="+mn-lt"/>
              </a:rPr>
              <a:t>rather than</a:t>
            </a:r>
            <a:r>
              <a:rPr lang="en-AU" sz="2000" dirty="0">
                <a:latin typeface="+mn-lt"/>
              </a:rPr>
              <a:t> </a:t>
            </a:r>
            <a:r>
              <a:rPr lang="en-AU" sz="2000" b="1" dirty="0">
                <a:latin typeface="+mn-lt"/>
              </a:rPr>
              <a:t>positive integrative shaming directed at the harmful acts</a:t>
            </a:r>
            <a:r>
              <a:rPr lang="en-AU" sz="2000" dirty="0">
                <a:latin typeface="+mn-lt"/>
              </a:rPr>
              <a:t> and their effects on others. </a:t>
            </a:r>
          </a:p>
          <a:p>
            <a:pPr>
              <a:spcBef>
                <a:spcPts val="0"/>
              </a:spcBef>
            </a:pPr>
            <a:endParaRPr lang="en-AU" sz="2000" dirty="0">
              <a:latin typeface="+mn-lt"/>
            </a:endParaRPr>
          </a:p>
          <a:p>
            <a:r>
              <a:rPr lang="en-AU" sz="2000" dirty="0">
                <a:latin typeface="+mn-lt"/>
              </a:rPr>
              <a:t>The former type of stigmatic shame often has </a:t>
            </a:r>
            <a:r>
              <a:rPr lang="en-AU" sz="2000" b="1" dirty="0">
                <a:latin typeface="+mn-lt"/>
              </a:rPr>
              <a:t>counterproductive effects. </a:t>
            </a:r>
            <a:r>
              <a:rPr lang="en-AU" sz="2000" dirty="0">
                <a:latin typeface="+mn-lt"/>
              </a:rPr>
              <a:t>Labelling individuals, family and communities as ‘outlaws’ can result in a further driver of violent extremism. </a:t>
            </a:r>
          </a:p>
        </p:txBody>
      </p:sp>
    </p:spTree>
    <p:extLst>
      <p:ext uri="{BB962C8B-B14F-4D97-AF65-F5344CB8AC3E}">
        <p14:creationId xmlns:p14="http://schemas.microsoft.com/office/powerpoint/2010/main" val="11243171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1DE9CCC-BD38-9840-9979-862497201D99}"/>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10045" y="812807"/>
            <a:ext cx="10553700" cy="805681"/>
          </a:xfrm>
        </p:spPr>
        <p:txBody>
          <a:bodyPr/>
          <a:lstStyle/>
          <a:p>
            <a:r>
              <a:rPr lang="en-AU" dirty="0"/>
              <a:t>Trauma</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098" y="2101882"/>
            <a:ext cx="10553701" cy="2052410"/>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People who have </a:t>
            </a:r>
            <a:r>
              <a:rPr lang="en-AU" sz="2000" b="1" dirty="0">
                <a:latin typeface="+mn-lt"/>
              </a:rPr>
              <a:t>fought in violent wars</a:t>
            </a:r>
            <a:r>
              <a:rPr lang="en-AU" sz="2000" dirty="0">
                <a:latin typeface="+mn-lt"/>
              </a:rPr>
              <a:t> or </a:t>
            </a:r>
            <a:r>
              <a:rPr lang="en-AU" sz="2000" b="1" dirty="0">
                <a:latin typeface="+mn-lt"/>
              </a:rPr>
              <a:t>committed violent acts</a:t>
            </a:r>
            <a:r>
              <a:rPr lang="en-AU" sz="2000" dirty="0">
                <a:latin typeface="+mn-lt"/>
              </a:rPr>
              <a:t>, or who have</a:t>
            </a:r>
            <a:r>
              <a:rPr lang="en-AU" sz="2000" b="1" dirty="0">
                <a:latin typeface="+mn-lt"/>
              </a:rPr>
              <a:t> lost a family member</a:t>
            </a:r>
            <a:r>
              <a:rPr lang="en-AU" sz="2000" dirty="0">
                <a:latin typeface="+mn-lt"/>
              </a:rPr>
              <a:t> through violence, can experience strong feelings such as </a:t>
            </a:r>
            <a:r>
              <a:rPr lang="en-AU" sz="2000" b="1" dirty="0">
                <a:latin typeface="+mn-lt"/>
              </a:rPr>
              <a:t>fear, guilt, anger, and/or grief</a:t>
            </a:r>
            <a:r>
              <a:rPr lang="en-AU" sz="2000" dirty="0">
                <a:latin typeface="+mn-lt"/>
              </a:rPr>
              <a:t> – these feelings are indicative of trauma. </a:t>
            </a:r>
          </a:p>
          <a:p>
            <a:pPr>
              <a:spcBef>
                <a:spcPts val="0"/>
              </a:spcBef>
            </a:pPr>
            <a:endParaRPr lang="en-AU" sz="2000" dirty="0">
              <a:latin typeface="+mn-lt"/>
            </a:endParaRPr>
          </a:p>
          <a:p>
            <a:r>
              <a:rPr lang="en-AU" sz="2000" dirty="0">
                <a:latin typeface="+mn-lt"/>
              </a:rPr>
              <a:t>If this trauma is not acknowledged and treated, these individuals may</a:t>
            </a:r>
            <a:r>
              <a:rPr lang="en-AU" sz="2000" b="1" dirty="0">
                <a:latin typeface="+mn-lt"/>
              </a:rPr>
              <a:t> suffer from depression and anxiety</a:t>
            </a:r>
            <a:r>
              <a:rPr lang="en-AU" sz="2000" dirty="0">
                <a:latin typeface="+mn-lt"/>
              </a:rPr>
              <a:t>.</a:t>
            </a:r>
          </a:p>
        </p:txBody>
      </p:sp>
    </p:spTree>
    <p:extLst>
      <p:ext uri="{BB962C8B-B14F-4D97-AF65-F5344CB8AC3E}">
        <p14:creationId xmlns:p14="http://schemas.microsoft.com/office/powerpoint/2010/main" val="2337505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94382BD3-6989-2B41-944C-930CAF8DCEE5}"/>
              </a:ext>
            </a:extLst>
          </p:cNvPr>
          <p:cNvSpPr txBox="1"/>
          <p:nvPr/>
        </p:nvSpPr>
        <p:spPr>
          <a:xfrm>
            <a:off x="723513" y="1058121"/>
            <a:ext cx="9422890" cy="734103"/>
          </a:xfrm>
          <a:prstGeom prst="rect">
            <a:avLst/>
          </a:prstGeom>
        </p:spPr>
        <p:txBody>
          <a:bodyPr vert="horz" wrap="square" lIns="91440" tIns="45720" rIns="91440" bIns="45720" rtlCol="0" anchor="t" anchorCtr="0">
            <a:noAutofit/>
          </a:bodyPr>
          <a:lstStyle/>
          <a:p>
            <a:r>
              <a:rPr lang="en-AU" sz="2400" b="1" dirty="0">
                <a:solidFill>
                  <a:srgbClr val="21AAC0"/>
                </a:solidFill>
              </a:rPr>
              <a:t>Jail is always the measure of last resort, used as a means to incapacitate the offender from causing harm to the community.</a:t>
            </a:r>
          </a:p>
        </p:txBody>
      </p:sp>
      <p:pic>
        <p:nvPicPr>
          <p:cNvPr id="8" name="Immagine 7">
            <a:extLst>
              <a:ext uri="{FF2B5EF4-FFF2-40B4-BE49-F238E27FC236}">
                <a16:creationId xmlns:a16="http://schemas.microsoft.com/office/drawing/2014/main" id="{A924379E-91FC-EC48-AE23-DD1E98476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34"/>
          <a:stretch/>
        </p:blipFill>
        <p:spPr>
          <a:xfrm>
            <a:off x="3480320" y="2321106"/>
            <a:ext cx="4894753" cy="4017959"/>
          </a:xfrm>
          <a:prstGeom prst="rect">
            <a:avLst/>
          </a:prstGeom>
        </p:spPr>
      </p:pic>
      <p:cxnSp>
        <p:nvCxnSpPr>
          <p:cNvPr id="9" name="Connettore 2 8">
            <a:extLst>
              <a:ext uri="{FF2B5EF4-FFF2-40B4-BE49-F238E27FC236}">
                <a16:creationId xmlns:a16="http://schemas.microsoft.com/office/drawing/2014/main" id="{68E711BC-B837-D446-A860-70173434AFD7}"/>
              </a:ext>
            </a:extLst>
          </p:cNvPr>
          <p:cNvCxnSpPr>
            <a:cxnSpLocks/>
          </p:cNvCxnSpPr>
          <p:nvPr/>
        </p:nvCxnSpPr>
        <p:spPr>
          <a:xfrm>
            <a:off x="9017259" y="2570017"/>
            <a:ext cx="0" cy="3408219"/>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C03A084D-2A15-A445-BAE5-843B0D8BF1D7}"/>
              </a:ext>
            </a:extLst>
          </p:cNvPr>
          <p:cNvCxnSpPr>
            <a:cxnSpLocks/>
          </p:cNvCxnSpPr>
          <p:nvPr/>
        </p:nvCxnSpPr>
        <p:spPr>
          <a:xfrm flipH="1">
            <a:off x="3006437" y="5956957"/>
            <a:ext cx="2722418" cy="0"/>
          </a:xfrm>
          <a:prstGeom prst="straightConnector1">
            <a:avLst/>
          </a:prstGeom>
          <a:ln w="25400">
            <a:solidFill>
              <a:srgbClr val="0D0D0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2752A44E-33D0-8F48-A831-E1F7BC84335B}"/>
              </a:ext>
            </a:extLst>
          </p:cNvPr>
          <p:cNvCxnSpPr>
            <a:cxnSpLocks/>
          </p:cNvCxnSpPr>
          <p:nvPr/>
        </p:nvCxnSpPr>
        <p:spPr>
          <a:xfrm flipH="1">
            <a:off x="3006437" y="4758539"/>
            <a:ext cx="2722418" cy="0"/>
          </a:xfrm>
          <a:prstGeom prst="straightConnector1">
            <a:avLst/>
          </a:prstGeom>
          <a:ln w="25400">
            <a:solidFill>
              <a:srgbClr val="0D0D0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FA267849-49CB-E748-99BD-04A0A5D2B872}"/>
              </a:ext>
            </a:extLst>
          </p:cNvPr>
          <p:cNvCxnSpPr>
            <a:cxnSpLocks/>
          </p:cNvCxnSpPr>
          <p:nvPr/>
        </p:nvCxnSpPr>
        <p:spPr>
          <a:xfrm flipH="1">
            <a:off x="3006437" y="3733303"/>
            <a:ext cx="2722418" cy="0"/>
          </a:xfrm>
          <a:prstGeom prst="straightConnector1">
            <a:avLst/>
          </a:prstGeom>
          <a:ln w="25400">
            <a:solidFill>
              <a:srgbClr val="0D0D0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71A5AB92-0A46-7D4C-AC65-7220CD0FC192}"/>
              </a:ext>
            </a:extLst>
          </p:cNvPr>
          <p:cNvCxnSpPr>
            <a:cxnSpLocks/>
          </p:cNvCxnSpPr>
          <p:nvPr/>
        </p:nvCxnSpPr>
        <p:spPr>
          <a:xfrm flipH="1">
            <a:off x="3006437" y="2770412"/>
            <a:ext cx="2722418" cy="0"/>
          </a:xfrm>
          <a:prstGeom prst="straightConnector1">
            <a:avLst/>
          </a:prstGeom>
          <a:ln w="25400">
            <a:solidFill>
              <a:srgbClr val="0D0D0D"/>
            </a:solidFill>
            <a:tailEnd type="triangle"/>
          </a:ln>
        </p:spPr>
        <p:style>
          <a:lnRef idx="1">
            <a:schemeClr val="accent1"/>
          </a:lnRef>
          <a:fillRef idx="0">
            <a:schemeClr val="accent1"/>
          </a:fillRef>
          <a:effectRef idx="0">
            <a:schemeClr val="accent1"/>
          </a:effectRef>
          <a:fontRef idx="minor">
            <a:schemeClr val="tx1"/>
          </a:fontRef>
        </p:style>
      </p:cxnSp>
      <p:sp>
        <p:nvSpPr>
          <p:cNvPr id="16" name="Segnaposto contenuto 2">
            <a:extLst>
              <a:ext uri="{FF2B5EF4-FFF2-40B4-BE49-F238E27FC236}">
                <a16:creationId xmlns:a16="http://schemas.microsoft.com/office/drawing/2014/main" id="{959247E5-2672-4D47-9F25-4B51FBBF5DEA}"/>
              </a:ext>
            </a:extLst>
          </p:cNvPr>
          <p:cNvSpPr txBox="1">
            <a:spLocks/>
          </p:cNvSpPr>
          <p:nvPr/>
        </p:nvSpPr>
        <p:spPr>
          <a:xfrm>
            <a:off x="635262" y="2559429"/>
            <a:ext cx="2202872" cy="349524"/>
          </a:xfrm>
          <a:prstGeom prst="rect">
            <a:avLst/>
          </a:prstGeom>
        </p:spPr>
        <p:txBody>
          <a:bodyPr vert="horz" lIns="43200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2000" b="1" dirty="0">
                <a:latin typeface="+mn-lt"/>
              </a:rPr>
              <a:t>Jail</a:t>
            </a:r>
            <a:endParaRPr lang="en-AU" sz="2000" dirty="0">
              <a:latin typeface="+mn-lt"/>
            </a:endParaRPr>
          </a:p>
        </p:txBody>
      </p:sp>
      <p:sp>
        <p:nvSpPr>
          <p:cNvPr id="17" name="Segnaposto contenuto 2">
            <a:extLst>
              <a:ext uri="{FF2B5EF4-FFF2-40B4-BE49-F238E27FC236}">
                <a16:creationId xmlns:a16="http://schemas.microsoft.com/office/drawing/2014/main" id="{0721807D-2B8F-3A44-87AA-E7199FE93A81}"/>
              </a:ext>
            </a:extLst>
          </p:cNvPr>
          <p:cNvSpPr txBox="1">
            <a:spLocks/>
          </p:cNvSpPr>
          <p:nvPr/>
        </p:nvSpPr>
        <p:spPr>
          <a:xfrm>
            <a:off x="484909" y="3494433"/>
            <a:ext cx="2353225" cy="349524"/>
          </a:xfrm>
          <a:prstGeom prst="rect">
            <a:avLst/>
          </a:prstGeom>
        </p:spPr>
        <p:txBody>
          <a:bodyPr vert="horz" lIns="43200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2000" b="1" dirty="0">
                <a:latin typeface="+mn-lt"/>
              </a:rPr>
              <a:t>Risk Management</a:t>
            </a:r>
            <a:endParaRPr lang="en-AU" sz="2000" dirty="0">
              <a:latin typeface="+mn-lt"/>
            </a:endParaRPr>
          </a:p>
        </p:txBody>
      </p:sp>
      <p:sp>
        <p:nvSpPr>
          <p:cNvPr id="18" name="CasellaDiTesto 17">
            <a:extLst>
              <a:ext uri="{FF2B5EF4-FFF2-40B4-BE49-F238E27FC236}">
                <a16:creationId xmlns:a16="http://schemas.microsoft.com/office/drawing/2014/main" id="{CB952894-6B4A-7040-A168-84940950552F}"/>
              </a:ext>
            </a:extLst>
          </p:cNvPr>
          <p:cNvSpPr txBox="1"/>
          <p:nvPr/>
        </p:nvSpPr>
        <p:spPr>
          <a:xfrm>
            <a:off x="2286000" y="3636818"/>
            <a:ext cx="0" cy="0"/>
          </a:xfrm>
          <a:prstGeom prst="rect">
            <a:avLst/>
          </a:prstGeom>
        </p:spPr>
        <p:txBody>
          <a:bodyPr vert="horz" wrap="none" lIns="91440" tIns="45720" rIns="91440" bIns="45720" rtlCol="0" anchor="ctr">
            <a:noAutofit/>
          </a:bodyPr>
          <a:lstStyle/>
          <a:p>
            <a:pPr algn="l"/>
            <a:endParaRPr lang="it-IT" dirty="0"/>
          </a:p>
        </p:txBody>
      </p:sp>
      <p:sp>
        <p:nvSpPr>
          <p:cNvPr id="19" name="Segnaposto contenuto 2">
            <a:extLst>
              <a:ext uri="{FF2B5EF4-FFF2-40B4-BE49-F238E27FC236}">
                <a16:creationId xmlns:a16="http://schemas.microsoft.com/office/drawing/2014/main" id="{BE9A127C-417C-8945-99C5-641433A9D4F3}"/>
              </a:ext>
            </a:extLst>
          </p:cNvPr>
          <p:cNvSpPr txBox="1">
            <a:spLocks/>
          </p:cNvSpPr>
          <p:nvPr/>
        </p:nvSpPr>
        <p:spPr>
          <a:xfrm>
            <a:off x="484909" y="4534788"/>
            <a:ext cx="2353225" cy="349524"/>
          </a:xfrm>
          <a:prstGeom prst="rect">
            <a:avLst/>
          </a:prstGeom>
        </p:spPr>
        <p:txBody>
          <a:bodyPr vert="horz" lIns="43200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2000" b="1" dirty="0">
                <a:latin typeface="+mn-lt"/>
              </a:rPr>
              <a:t>Rehabilitation</a:t>
            </a:r>
            <a:endParaRPr lang="en-AU" sz="2000" dirty="0">
              <a:latin typeface="+mn-lt"/>
            </a:endParaRPr>
          </a:p>
        </p:txBody>
      </p:sp>
      <p:sp>
        <p:nvSpPr>
          <p:cNvPr id="20" name="Segnaposto contenuto 2">
            <a:extLst>
              <a:ext uri="{FF2B5EF4-FFF2-40B4-BE49-F238E27FC236}">
                <a16:creationId xmlns:a16="http://schemas.microsoft.com/office/drawing/2014/main" id="{9005C512-DC29-D045-B114-04D1A3D50EA5}"/>
              </a:ext>
            </a:extLst>
          </p:cNvPr>
          <p:cNvSpPr txBox="1">
            <a:spLocks/>
          </p:cNvSpPr>
          <p:nvPr/>
        </p:nvSpPr>
        <p:spPr>
          <a:xfrm>
            <a:off x="484909" y="5588228"/>
            <a:ext cx="2353225" cy="695895"/>
          </a:xfrm>
          <a:prstGeom prst="rect">
            <a:avLst/>
          </a:prstGeom>
        </p:spPr>
        <p:txBody>
          <a:bodyPr vert="horz" lIns="43200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2000" b="1" dirty="0">
                <a:latin typeface="+mn-lt"/>
              </a:rPr>
              <a:t>Community Education</a:t>
            </a:r>
            <a:endParaRPr lang="en-AU" sz="2000" dirty="0">
              <a:latin typeface="+mn-lt"/>
            </a:endParaRPr>
          </a:p>
        </p:txBody>
      </p:sp>
      <p:sp>
        <p:nvSpPr>
          <p:cNvPr id="21" name="Segnaposto contenuto 2">
            <a:extLst>
              <a:ext uri="{FF2B5EF4-FFF2-40B4-BE49-F238E27FC236}">
                <a16:creationId xmlns:a16="http://schemas.microsoft.com/office/drawing/2014/main" id="{CB8BD748-F5E2-7241-B5AE-172396534A26}"/>
              </a:ext>
            </a:extLst>
          </p:cNvPr>
          <p:cNvSpPr txBox="1">
            <a:spLocks/>
          </p:cNvSpPr>
          <p:nvPr/>
        </p:nvSpPr>
        <p:spPr>
          <a:xfrm>
            <a:off x="7915823" y="2130553"/>
            <a:ext cx="2202872" cy="349524"/>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2000" b="1" dirty="0">
                <a:latin typeface="+mn-lt"/>
              </a:rPr>
              <a:t>Coercion</a:t>
            </a:r>
            <a:endParaRPr lang="en-AU" sz="2000" dirty="0">
              <a:latin typeface="+mn-lt"/>
            </a:endParaRPr>
          </a:p>
        </p:txBody>
      </p:sp>
      <p:sp>
        <p:nvSpPr>
          <p:cNvPr id="22" name="Segnaposto contenuto 2">
            <a:extLst>
              <a:ext uri="{FF2B5EF4-FFF2-40B4-BE49-F238E27FC236}">
                <a16:creationId xmlns:a16="http://schemas.microsoft.com/office/drawing/2014/main" id="{6AEFC1FA-9F50-2E40-A93C-E60E31C49C06}"/>
              </a:ext>
            </a:extLst>
          </p:cNvPr>
          <p:cNvSpPr txBox="1">
            <a:spLocks/>
          </p:cNvSpPr>
          <p:nvPr/>
        </p:nvSpPr>
        <p:spPr>
          <a:xfrm>
            <a:off x="7915823" y="5989541"/>
            <a:ext cx="2202872" cy="349524"/>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2000" b="1" dirty="0">
                <a:latin typeface="+mn-lt"/>
              </a:rPr>
              <a:t>Prevention</a:t>
            </a:r>
            <a:endParaRPr lang="en-AU" sz="2000" dirty="0">
              <a:latin typeface="+mn-lt"/>
            </a:endParaRPr>
          </a:p>
        </p:txBody>
      </p:sp>
    </p:spTree>
    <p:extLst>
      <p:ext uri="{BB962C8B-B14F-4D97-AF65-F5344CB8AC3E}">
        <p14:creationId xmlns:p14="http://schemas.microsoft.com/office/powerpoint/2010/main" val="2207097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C50B516A-26EF-E741-AF77-B4A92A1BDA0A}"/>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0902" y="812807"/>
            <a:ext cx="10553700" cy="805681"/>
          </a:xfrm>
        </p:spPr>
        <p:txBody>
          <a:bodyPr/>
          <a:lstStyle/>
          <a:p>
            <a:r>
              <a:rPr lang="en-AU" dirty="0"/>
              <a:t>What is meant by ‘violent extremism’?</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5" y="2108628"/>
            <a:ext cx="10550524" cy="3403683"/>
          </a:xfrm>
          <a:prstGeom prst="rect">
            <a:avLst/>
          </a:prstGeom>
        </p:spPr>
        <p:txBody>
          <a:bodyPr vert="horz" lIns="0" tIns="45720" rIns="0" bIns="45720" numCol="1" spcCol="36000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latin typeface="+mn-lt"/>
                <a:ea typeface="Calibri" panose="020F0502020204030204" pitchFamily="34" charset="0"/>
                <a:cs typeface="Calibri Light" panose="020F0302020204030204" pitchFamily="34" charset="0"/>
              </a:rPr>
              <a:t>‘Violent extremism’</a:t>
            </a:r>
            <a:r>
              <a:rPr lang="en-AU" sz="2000" dirty="0">
                <a:latin typeface="+mn-lt"/>
                <a:ea typeface="Calibri" panose="020F0502020204030204" pitchFamily="34" charset="0"/>
                <a:cs typeface="Calibri Light" panose="020F0302020204030204" pitchFamily="34" charset="0"/>
              </a:rPr>
              <a:t> is often used interchangeably with the term </a:t>
            </a:r>
            <a:r>
              <a:rPr lang="en-AU" sz="2000" b="1" dirty="0">
                <a:latin typeface="+mn-lt"/>
                <a:ea typeface="Calibri" panose="020F0502020204030204" pitchFamily="34" charset="0"/>
                <a:cs typeface="Calibri Light" panose="020F0302020204030204" pitchFamily="34" charset="0"/>
              </a:rPr>
              <a:t>‘terrorism’</a:t>
            </a:r>
            <a:r>
              <a:rPr lang="en-AU" sz="2000" dirty="0">
                <a:latin typeface="+mn-lt"/>
                <a:ea typeface="Calibri" panose="020F0502020204030204" pitchFamily="34" charset="0"/>
                <a:cs typeface="Calibri Light" panose="020F0302020204030204" pitchFamily="34" charset="0"/>
              </a:rPr>
              <a:t>. </a:t>
            </a:r>
          </a:p>
          <a:p>
            <a:pPr>
              <a:spcBef>
                <a:spcPts val="0"/>
              </a:spcBef>
            </a:pPr>
            <a:endParaRPr lang="en-AU" sz="2000" dirty="0">
              <a:latin typeface="+mn-lt"/>
              <a:ea typeface="Calibri" panose="020F0502020204030204" pitchFamily="34" charset="0"/>
              <a:cs typeface="Calibri Light" panose="020F0302020204030204" pitchFamily="34" charset="0"/>
            </a:endParaRPr>
          </a:p>
          <a:p>
            <a:r>
              <a:rPr lang="en-AU" sz="2000" dirty="0">
                <a:latin typeface="+mn-lt"/>
                <a:ea typeface="Calibri" panose="020F0502020204030204" pitchFamily="34" charset="0"/>
                <a:cs typeface="Calibri Light" panose="020F0302020204030204" pitchFamily="34" charset="0"/>
              </a:rPr>
              <a:t>There are no internationally agreed upon definitions for </a:t>
            </a:r>
            <a:r>
              <a:rPr lang="en-AU" sz="2000" b="1" dirty="0">
                <a:latin typeface="+mn-lt"/>
                <a:ea typeface="Calibri" panose="020F0502020204030204" pitchFamily="34" charset="0"/>
                <a:cs typeface="Calibri Light" panose="020F0302020204030204" pitchFamily="34" charset="0"/>
              </a:rPr>
              <a:t>‘violent extremism’ or ‘terrorism’.</a:t>
            </a:r>
          </a:p>
          <a:p>
            <a:pPr>
              <a:spcBef>
                <a:spcPts val="0"/>
              </a:spcBef>
            </a:pPr>
            <a:r>
              <a:rPr lang="en-AU" sz="2000" b="1" dirty="0">
                <a:latin typeface="+mn-lt"/>
                <a:ea typeface="Calibri" panose="020F0502020204030204" pitchFamily="34" charset="0"/>
                <a:cs typeface="Calibri Light" panose="020F0302020204030204" pitchFamily="34" charset="0"/>
              </a:rPr>
              <a:t> </a:t>
            </a:r>
          </a:p>
          <a:p>
            <a:r>
              <a:rPr lang="en-AU" sz="2000" dirty="0">
                <a:latin typeface="+mn-lt"/>
                <a:ea typeface="Calibri" panose="020F0502020204030204" pitchFamily="34" charset="0"/>
                <a:cs typeface="Calibri Light"/>
              </a:rPr>
              <a:t>Most definitions include an element of </a:t>
            </a:r>
            <a:r>
              <a:rPr lang="en-AU" sz="2000" dirty="0">
                <a:solidFill>
                  <a:srgbClr val="000000"/>
                </a:solidFill>
                <a:latin typeface="Calibri" panose="020F0502020204030204"/>
                <a:ea typeface="Calibri" panose="020F0502020204030204" pitchFamily="34" charset="0"/>
                <a:cs typeface="Calibri Light"/>
              </a:rPr>
              <a:t>intent</a:t>
            </a:r>
            <a:r>
              <a:rPr lang="en-AU" sz="2000" dirty="0">
                <a:latin typeface="+mn-lt"/>
                <a:ea typeface="Calibri" panose="020F0502020204030204" pitchFamily="34" charset="0"/>
                <a:cs typeface="Calibri Light"/>
              </a:rPr>
              <a:t> relating to:</a:t>
            </a:r>
          </a:p>
          <a:p>
            <a:pPr marL="342900" indent="-342900">
              <a:buFont typeface="Arial" panose="020B0604020202020204" pitchFamily="34" charset="0"/>
              <a:buChar char="•"/>
            </a:pPr>
            <a:r>
              <a:rPr lang="en-AU" sz="2000" b="1" dirty="0">
                <a:latin typeface="+mn-lt"/>
                <a:ea typeface="Calibri" panose="020F0502020204030204" pitchFamily="34" charset="0"/>
                <a:cs typeface="Calibri Light" panose="020F0302020204030204" pitchFamily="34" charset="0"/>
              </a:rPr>
              <a:t>unlawful violence, especially against civilians, to cause serious harm, </a:t>
            </a:r>
          </a:p>
          <a:p>
            <a:pPr marL="342900" indent="-342900">
              <a:buFont typeface="Arial" panose="020B0604020202020204" pitchFamily="34" charset="0"/>
              <a:buChar char="•"/>
            </a:pPr>
            <a:r>
              <a:rPr lang="en-AU" sz="2000" b="1" dirty="0">
                <a:latin typeface="+mn-lt"/>
                <a:ea typeface="Calibri" panose="020F0502020204030204" pitchFamily="34" charset="0"/>
                <a:cs typeface="Calibri Light" panose="020F0302020204030204" pitchFamily="34" charset="0"/>
              </a:rPr>
              <a:t>in the pursuit of socio-political or</a:t>
            </a:r>
            <a:br>
              <a:rPr lang="en-AU" sz="2000" b="1" dirty="0">
                <a:latin typeface="+mn-lt"/>
                <a:ea typeface="Calibri" panose="020F0502020204030204" pitchFamily="34" charset="0"/>
                <a:cs typeface="Calibri Light" panose="020F0302020204030204" pitchFamily="34" charset="0"/>
              </a:rPr>
            </a:br>
            <a:r>
              <a:rPr lang="en-AU" sz="2000" b="1" dirty="0">
                <a:latin typeface="+mn-lt"/>
                <a:ea typeface="Calibri" panose="020F0502020204030204" pitchFamily="34" charset="0"/>
                <a:cs typeface="Calibri Light" panose="020F0302020204030204" pitchFamily="34" charset="0"/>
              </a:rPr>
              <a:t>ideological goals</a:t>
            </a:r>
            <a:r>
              <a:rPr lang="en-AU" sz="2000" dirty="0">
                <a:latin typeface="+mn-lt"/>
                <a:ea typeface="Calibri" panose="020F0502020204030204" pitchFamily="34" charset="0"/>
                <a:cs typeface="Calibri Light" panose="020F0302020204030204" pitchFamily="34" charset="0"/>
              </a:rPr>
              <a:t>. </a:t>
            </a:r>
            <a:endParaRPr lang="en-AU" sz="2000" dirty="0">
              <a:latin typeface="+mn-lt"/>
            </a:endParaRPr>
          </a:p>
        </p:txBody>
      </p:sp>
    </p:spTree>
    <p:extLst>
      <p:ext uri="{BB962C8B-B14F-4D97-AF65-F5344CB8AC3E}">
        <p14:creationId xmlns:p14="http://schemas.microsoft.com/office/powerpoint/2010/main" val="1218539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B05DF8A1-327D-E945-9396-061F0F7AE468}"/>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3119" y="812807"/>
            <a:ext cx="10553700" cy="805681"/>
          </a:xfrm>
        </p:spPr>
        <p:txBody>
          <a:bodyPr/>
          <a:lstStyle/>
          <a:p>
            <a:r>
              <a:rPr lang="en-AU" sz="5400" dirty="0"/>
              <a:t>What are the gender dimensions?</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373935" y="2101092"/>
            <a:ext cx="10882884" cy="3826346"/>
          </a:xfrm>
          <a:prstGeom prst="rect">
            <a:avLst/>
          </a:prstGeom>
        </p:spPr>
        <p:txBody>
          <a:bodyPr vert="horz" lIns="432000" tIns="45720" rIns="0" bIns="45720" numCol="2"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rPr>
              <a:t>Women can be seen as “</a:t>
            </a:r>
            <a:r>
              <a:rPr lang="en-AU" sz="2000" b="1" dirty="0">
                <a:latin typeface="+mn-lt"/>
              </a:rPr>
              <a:t>access points</a:t>
            </a:r>
            <a:r>
              <a:rPr lang="en-AU" sz="2000" dirty="0">
                <a:latin typeface="+mn-lt"/>
              </a:rPr>
              <a:t>” through mitigate risks of radicalisation. This </a:t>
            </a:r>
            <a:r>
              <a:rPr lang="en-AU" sz="2000" b="1" dirty="0">
                <a:latin typeface="+mn-lt"/>
              </a:rPr>
              <a:t>assumes that women are always peaceful and non-violent</a:t>
            </a:r>
            <a:r>
              <a:rPr lang="en-AU" sz="2000" dirty="0">
                <a:latin typeface="+mn-lt"/>
              </a:rPr>
              <a:t>, incapable of committing and assisting extremist violence. This approach </a:t>
            </a:r>
            <a:r>
              <a:rPr lang="en-AU" sz="2000" b="1" dirty="0">
                <a:latin typeface="+mn-lt"/>
              </a:rPr>
              <a:t>shifts responsibility for PVE committed by men onto women’s shoulders</a:t>
            </a:r>
            <a:r>
              <a:rPr lang="en-AU" sz="2000" dirty="0">
                <a:latin typeface="+mn-lt"/>
              </a:rPr>
              <a:t>, who are viewed as ‘peacekeepers’ capable of preventing violence.</a:t>
            </a:r>
          </a:p>
          <a:p>
            <a:r>
              <a:rPr lang="en-AU" sz="2000" b="1" dirty="0">
                <a:latin typeface="+mn-lt"/>
              </a:rPr>
              <a:t>In communities recovering from the effects of violent extremism, the law enforcement and security forces may play a key ‘first responder’ role in relief efforts. There are several gender dimensions to this top-down, state-led response.</a:t>
            </a:r>
          </a:p>
          <a:p>
            <a:pPr marL="342900" indent="-342900">
              <a:buFont typeface="Arial" panose="020B0604020202020204" pitchFamily="34" charset="0"/>
              <a:buChar char="•"/>
            </a:pPr>
            <a:r>
              <a:rPr lang="en-AU" sz="2000" dirty="0">
                <a:latin typeface="+mn-lt"/>
              </a:rPr>
              <a:t>First is the make-up of the responding forces themselves – is it representative of the community? That is, are there women law enforcement and security officials?</a:t>
            </a:r>
          </a:p>
          <a:p>
            <a:pPr marL="342900" indent="-342900">
              <a:buFont typeface="Arial" panose="020B0604020202020204" pitchFamily="34" charset="0"/>
              <a:buChar char="•"/>
            </a:pPr>
            <a:r>
              <a:rPr lang="en-AU" sz="2000" dirty="0">
                <a:latin typeface="+mn-lt"/>
              </a:rPr>
              <a:t>Second is the type of security that is promoted in the aftermath of acts of terrorism and violent extremism – are only hard line security measures enforced, or is the community engaged?</a:t>
            </a:r>
          </a:p>
        </p:txBody>
      </p:sp>
      <p:cxnSp>
        <p:nvCxnSpPr>
          <p:cNvPr id="13" name="Connettore 1 12">
            <a:extLst>
              <a:ext uri="{FF2B5EF4-FFF2-40B4-BE49-F238E27FC236}">
                <a16:creationId xmlns:a16="http://schemas.microsoft.com/office/drawing/2014/main" id="{78DE5E11-A098-3544-B693-E15485EE972D}"/>
              </a:ext>
            </a:extLst>
          </p:cNvPr>
          <p:cNvCxnSpPr>
            <a:cxnSpLocks/>
          </p:cNvCxnSpPr>
          <p:nvPr/>
        </p:nvCxnSpPr>
        <p:spPr>
          <a:xfrm>
            <a:off x="6083046" y="2178398"/>
            <a:ext cx="0" cy="36989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E73AB713-0F17-104E-8FB8-FF02000E32F4}"/>
              </a:ext>
            </a:extLst>
          </p:cNvPr>
          <p:cNvSpPr txBox="1"/>
          <p:nvPr/>
        </p:nvSpPr>
        <p:spPr>
          <a:xfrm>
            <a:off x="3136392" y="1197864"/>
            <a:ext cx="0" cy="0"/>
          </a:xfrm>
          <a:prstGeom prst="rect">
            <a:avLst/>
          </a:prstGeom>
        </p:spPr>
        <p:txBody>
          <a:bodyPr vert="horz" wrap="none" lIns="91440" tIns="45720" rIns="91440" bIns="45720" rtlCol="0" anchor="ctr">
            <a:noAutofit/>
          </a:bodyPr>
          <a:lstStyle/>
          <a:p>
            <a:pPr algn="l"/>
            <a:endParaRPr lang="it-IT"/>
          </a:p>
        </p:txBody>
      </p:sp>
    </p:spTree>
    <p:extLst>
      <p:ext uri="{BB962C8B-B14F-4D97-AF65-F5344CB8AC3E}">
        <p14:creationId xmlns:p14="http://schemas.microsoft.com/office/powerpoint/2010/main" val="1028122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530381-AA35-0042-AD3E-90FDE7DC1686}"/>
              </a:ext>
            </a:extLst>
          </p:cNvPr>
          <p:cNvSpPr>
            <a:spLocks noGrp="1"/>
          </p:cNvSpPr>
          <p:nvPr>
            <p:ph type="title"/>
          </p:nvPr>
        </p:nvSpPr>
        <p:spPr>
          <a:xfrm>
            <a:off x="675409" y="812807"/>
            <a:ext cx="10553700" cy="1231171"/>
          </a:xfrm>
        </p:spPr>
        <p:txBody>
          <a:bodyPr/>
          <a:lstStyle/>
          <a:p>
            <a:r>
              <a:rPr lang="it-IT" dirty="0" err="1">
                <a:solidFill>
                  <a:schemeClr val="tx1"/>
                </a:solidFill>
              </a:rPr>
              <a:t>Key</a:t>
            </a:r>
            <a:r>
              <a:rPr lang="it-IT" dirty="0">
                <a:solidFill>
                  <a:schemeClr val="tx1"/>
                </a:solidFill>
              </a:rPr>
              <a:t> </a:t>
            </a:r>
            <a:r>
              <a:rPr lang="it-IT" dirty="0" err="1">
                <a:solidFill>
                  <a:schemeClr val="tx1"/>
                </a:solidFill>
              </a:rPr>
              <a:t>insights</a:t>
            </a:r>
            <a:r>
              <a:rPr lang="it-IT" dirty="0">
                <a:solidFill>
                  <a:schemeClr val="tx1"/>
                </a:solidFill>
              </a:rPr>
              <a:t> and </a:t>
            </a:r>
            <a:r>
              <a:rPr lang="it-IT" dirty="0" err="1">
                <a:solidFill>
                  <a:schemeClr val="tx1"/>
                </a:solidFill>
              </a:rPr>
              <a:t>takeaways</a:t>
            </a:r>
            <a:endParaRPr lang="it-IT" dirty="0">
              <a:solidFill>
                <a:schemeClr val="tx1"/>
              </a:solidFill>
            </a:endParaRPr>
          </a:p>
        </p:txBody>
      </p:sp>
      <p:sp>
        <p:nvSpPr>
          <p:cNvPr id="3" name="Segnaposto contenuto 2">
            <a:extLst>
              <a:ext uri="{FF2B5EF4-FFF2-40B4-BE49-F238E27FC236}">
                <a16:creationId xmlns:a16="http://schemas.microsoft.com/office/drawing/2014/main" id="{67C7A589-5A53-6D44-9D36-D20BEB98E864}"/>
              </a:ext>
            </a:extLst>
          </p:cNvPr>
          <p:cNvSpPr txBox="1">
            <a:spLocks/>
          </p:cNvSpPr>
          <p:nvPr/>
        </p:nvSpPr>
        <p:spPr>
          <a:xfrm>
            <a:off x="703117" y="3350356"/>
            <a:ext cx="10678391" cy="132781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000" b="1" i="1" dirty="0">
                <a:solidFill>
                  <a:schemeClr val="bg1"/>
                </a:solidFill>
                <a:latin typeface="+mn-lt"/>
              </a:rPr>
              <a:t>Gender perspectives should be integrated into all relief and recovery policies and programming, including PVE initiatives. This means that the specific needs of women and men, girls and boys, are planned for and met and that both sexes are equally empowered in leadership and decision-making processes. </a:t>
            </a:r>
            <a:endParaRPr lang="en-AU" sz="2000" dirty="0">
              <a:solidFill>
                <a:schemeClr val="bg1"/>
              </a:solidFill>
              <a:latin typeface="+mn-lt"/>
            </a:endParaRPr>
          </a:p>
        </p:txBody>
      </p:sp>
    </p:spTree>
    <p:extLst>
      <p:ext uri="{BB962C8B-B14F-4D97-AF65-F5344CB8AC3E}">
        <p14:creationId xmlns:p14="http://schemas.microsoft.com/office/powerpoint/2010/main" val="237299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A82BF9D-F66F-4240-BE15-990F11CED2B2}"/>
              </a:ext>
            </a:extLst>
          </p:cNvPr>
          <p:cNvSpPr/>
          <p:nvPr/>
        </p:nvSpPr>
        <p:spPr>
          <a:xfrm>
            <a:off x="0" y="0"/>
            <a:ext cx="12192000" cy="6858000"/>
          </a:xfrm>
          <a:prstGeom prst="rect">
            <a:avLst/>
          </a:prstGeom>
          <a:solidFill>
            <a:srgbClr val="21A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95323444-6C47-F34E-A9AB-B67C951CF7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 t="26933" b="26933"/>
          <a:stretch/>
        </p:blipFill>
        <p:spPr>
          <a:xfrm>
            <a:off x="0" y="0"/>
            <a:ext cx="12173712" cy="6858000"/>
          </a:xfrm>
          <a:prstGeom prst="rect">
            <a:avLst/>
          </a:prstGeom>
        </p:spPr>
      </p:pic>
      <p:pic>
        <p:nvPicPr>
          <p:cNvPr id="3" name="Immagine 2">
            <a:extLst>
              <a:ext uri="{FF2B5EF4-FFF2-40B4-BE49-F238E27FC236}">
                <a16:creationId xmlns:a16="http://schemas.microsoft.com/office/drawing/2014/main" id="{47294324-5D76-7246-841C-2DC991F912FE}"/>
              </a:ext>
            </a:extLst>
          </p:cNvPr>
          <p:cNvPicPr>
            <a:picLocks noChangeAspect="1"/>
          </p:cNvPicPr>
          <p:nvPr/>
        </p:nvPicPr>
        <p:blipFill>
          <a:blip r:embed="rId4"/>
          <a:stretch>
            <a:fillRect/>
          </a:stretch>
        </p:blipFill>
        <p:spPr>
          <a:xfrm>
            <a:off x="5385586" y="3230528"/>
            <a:ext cx="1402539" cy="396944"/>
          </a:xfrm>
          <a:prstGeom prst="rect">
            <a:avLst/>
          </a:prstGeom>
        </p:spPr>
      </p:pic>
    </p:spTree>
    <p:extLst>
      <p:ext uri="{BB962C8B-B14F-4D97-AF65-F5344CB8AC3E}">
        <p14:creationId xmlns:p14="http://schemas.microsoft.com/office/powerpoint/2010/main" val="2302916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0841E99A-236A-9E49-854B-BF6923C86513}"/>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3119" y="812807"/>
            <a:ext cx="10553700" cy="805681"/>
          </a:xfrm>
        </p:spPr>
        <p:txBody>
          <a:bodyPr/>
          <a:lstStyle/>
          <a:p>
            <a:r>
              <a:rPr lang="en-AU" dirty="0"/>
              <a:t>What is meant by ‘violent extremism’?</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0098" y="2108109"/>
            <a:ext cx="10553701" cy="1540347"/>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ea typeface="Calibri" panose="020F0502020204030204" pitchFamily="34" charset="0"/>
                <a:cs typeface="Calibri Light" panose="020F0302020204030204" pitchFamily="34" charset="0"/>
              </a:rPr>
              <a:t>Both terrorism and violent extremism are associated with </a:t>
            </a:r>
            <a:r>
              <a:rPr lang="en-AU" sz="2000" b="1" dirty="0">
                <a:latin typeface="+mn-lt"/>
                <a:ea typeface="Calibri" panose="020F0502020204030204" pitchFamily="34" charset="0"/>
                <a:cs typeface="Calibri Light" panose="020F0302020204030204" pitchFamily="34" charset="0"/>
              </a:rPr>
              <a:t>radicalization</a:t>
            </a:r>
            <a:r>
              <a:rPr lang="en-AU" sz="2000" dirty="0">
                <a:latin typeface="+mn-lt"/>
                <a:ea typeface="Calibri" panose="020F0502020204030204" pitchFamily="34" charset="0"/>
                <a:cs typeface="Calibri Light" panose="020F0302020204030204" pitchFamily="34" charset="0"/>
              </a:rPr>
              <a:t>. </a:t>
            </a:r>
          </a:p>
          <a:p>
            <a:pPr>
              <a:spcBef>
                <a:spcPts val="0"/>
              </a:spcBef>
            </a:pPr>
            <a:endParaRPr lang="en-AU" sz="2000" dirty="0">
              <a:latin typeface="+mn-lt"/>
              <a:ea typeface="Calibri" panose="020F0502020204030204" pitchFamily="34" charset="0"/>
              <a:cs typeface="Calibri Light" panose="020F0302020204030204" pitchFamily="34" charset="0"/>
            </a:endParaRPr>
          </a:p>
          <a:p>
            <a:r>
              <a:rPr lang="en-AU" sz="2000" dirty="0">
                <a:latin typeface="+mn-lt"/>
                <a:ea typeface="Calibri" panose="020F0502020204030204" pitchFamily="34" charset="0"/>
                <a:cs typeface="Calibri Light" panose="020F0302020204030204" pitchFamily="34" charset="0"/>
              </a:rPr>
              <a:t>Radicalization is often defined as a </a:t>
            </a:r>
            <a:r>
              <a:rPr lang="en-AU" sz="2000" b="1" dirty="0">
                <a:latin typeface="+mn-lt"/>
                <a:ea typeface="Calibri" panose="020F0502020204030204" pitchFamily="34" charset="0"/>
                <a:cs typeface="Calibri Light" panose="020F0302020204030204" pitchFamily="34" charset="0"/>
              </a:rPr>
              <a:t>process that moves individuals from accepting moderate or mainstream ideas to advocating extreme beliefs or ideologies</a:t>
            </a:r>
            <a:r>
              <a:rPr lang="en-AU" sz="2000" dirty="0">
                <a:latin typeface="+mn-lt"/>
                <a:ea typeface="Calibri" panose="020F0502020204030204" pitchFamily="34" charset="0"/>
                <a:cs typeface="Calibri Light" panose="020F0302020204030204" pitchFamily="34" charset="0"/>
              </a:rPr>
              <a:t>.</a:t>
            </a:r>
            <a:endParaRPr lang="en-AU" sz="2000" dirty="0">
              <a:latin typeface="+mn-lt"/>
            </a:endParaRPr>
          </a:p>
        </p:txBody>
      </p:sp>
    </p:spTree>
    <p:extLst>
      <p:ext uri="{BB962C8B-B14F-4D97-AF65-F5344CB8AC3E}">
        <p14:creationId xmlns:p14="http://schemas.microsoft.com/office/powerpoint/2010/main" val="40136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9FB6AF97-4EB0-6A40-B2E9-099D29046900}"/>
              </a:ext>
            </a:extLst>
          </p:cNvPr>
          <p:cNvSpPr/>
          <p:nvPr/>
        </p:nvSpPr>
        <p:spPr>
          <a:xfrm>
            <a:off x="397653" y="1812657"/>
            <a:ext cx="11359371" cy="4403217"/>
          </a:xfrm>
          <a:prstGeom prst="rect">
            <a:avLst/>
          </a:prstGeom>
          <a:solidFill>
            <a:srgbClr val="047A7B">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75C67DC-FD12-E445-9F23-C844DF8CD572}"/>
              </a:ext>
            </a:extLst>
          </p:cNvPr>
          <p:cNvSpPr>
            <a:spLocks noGrp="1"/>
          </p:cNvSpPr>
          <p:nvPr>
            <p:ph type="title"/>
          </p:nvPr>
        </p:nvSpPr>
        <p:spPr>
          <a:xfrm>
            <a:off x="703118" y="812807"/>
            <a:ext cx="10553700" cy="805681"/>
          </a:xfrm>
        </p:spPr>
        <p:txBody>
          <a:bodyPr/>
          <a:lstStyle/>
          <a:p>
            <a:r>
              <a:rPr lang="en-AU" dirty="0"/>
              <a:t>What is meant by ‘violent extremism’?</a:t>
            </a:r>
            <a:endParaRPr lang="it-IT" dirty="0"/>
          </a:p>
        </p:txBody>
      </p:sp>
      <p:sp>
        <p:nvSpPr>
          <p:cNvPr id="9" name="Segnaposto contenuto 2">
            <a:extLst>
              <a:ext uri="{FF2B5EF4-FFF2-40B4-BE49-F238E27FC236}">
                <a16:creationId xmlns:a16="http://schemas.microsoft.com/office/drawing/2014/main" id="{6CA1B0FA-61C5-8042-A0A6-305E25B60A51}"/>
              </a:ext>
            </a:extLst>
          </p:cNvPr>
          <p:cNvSpPr txBox="1">
            <a:spLocks/>
          </p:cNvSpPr>
          <p:nvPr/>
        </p:nvSpPr>
        <p:spPr>
          <a:xfrm>
            <a:off x="803274" y="2107015"/>
            <a:ext cx="10550525" cy="1997547"/>
          </a:xfrm>
          <a:prstGeom prst="rect">
            <a:avLst/>
          </a:prstGeom>
        </p:spPr>
        <p:txBody>
          <a:bodyPr vert="horz" lIns="0" tIns="45720" rIns="0" bIns="45720" numCol="1" spcCol="36000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j-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3pPr>
            <a:lvl4pPr marL="17145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4pPr>
            <a:lvl5pPr marL="21717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mn-lt"/>
                <a:ea typeface="Calibri" panose="020F0502020204030204" pitchFamily="34" charset="0"/>
                <a:cs typeface="Calibri Light" panose="020F0302020204030204" pitchFamily="34" charset="0"/>
              </a:rPr>
              <a:t>Strategies to avoid terrorist or violent extremist acts have been called </a:t>
            </a:r>
            <a:r>
              <a:rPr lang="en-AU" sz="2000" b="1" dirty="0">
                <a:latin typeface="+mn-lt"/>
                <a:ea typeface="Calibri" panose="020F0502020204030204" pitchFamily="34" charset="0"/>
                <a:cs typeface="Calibri Light" panose="020F0302020204030204" pitchFamily="34" charset="0"/>
              </a:rPr>
              <a:t>“counter-terrorism”</a:t>
            </a:r>
            <a:r>
              <a:rPr lang="en-AU" sz="2000" dirty="0">
                <a:latin typeface="+mn-lt"/>
                <a:ea typeface="Calibri" panose="020F0502020204030204" pitchFamily="34" charset="0"/>
                <a:cs typeface="Calibri Light" panose="020F0302020204030204" pitchFamily="34" charset="0"/>
              </a:rPr>
              <a:t> (CT), </a:t>
            </a:r>
            <a:r>
              <a:rPr lang="en-AU" sz="2000" b="1" dirty="0">
                <a:latin typeface="+mn-lt"/>
                <a:ea typeface="Calibri" panose="020F0502020204030204" pitchFamily="34" charset="0"/>
                <a:cs typeface="Calibri Light" panose="020F0302020204030204" pitchFamily="34" charset="0"/>
              </a:rPr>
              <a:t>“countering violent extremism”</a:t>
            </a:r>
            <a:r>
              <a:rPr lang="en-AU" sz="2000" dirty="0">
                <a:latin typeface="+mn-lt"/>
                <a:ea typeface="Calibri" panose="020F0502020204030204" pitchFamily="34" charset="0"/>
                <a:cs typeface="Calibri Light" panose="020F0302020204030204" pitchFamily="34" charset="0"/>
              </a:rPr>
              <a:t> (CVE) or </a:t>
            </a:r>
            <a:r>
              <a:rPr lang="en-AU" sz="2000" b="1" dirty="0">
                <a:latin typeface="+mn-lt"/>
                <a:ea typeface="Calibri" panose="020F0502020204030204" pitchFamily="34" charset="0"/>
                <a:cs typeface="Calibri Light" panose="020F0302020204030204" pitchFamily="34" charset="0"/>
              </a:rPr>
              <a:t>“preventing violent extremism” </a:t>
            </a:r>
            <a:r>
              <a:rPr lang="en-AU" sz="2000" dirty="0">
                <a:latin typeface="+mn-lt"/>
                <a:ea typeface="Calibri" panose="020F0502020204030204" pitchFamily="34" charset="0"/>
                <a:cs typeface="Calibri Light" panose="020F0302020204030204" pitchFamily="34" charset="0"/>
              </a:rPr>
              <a:t>(PVE).</a:t>
            </a:r>
          </a:p>
          <a:p>
            <a:pPr>
              <a:spcBef>
                <a:spcPts val="0"/>
              </a:spcBef>
            </a:pPr>
            <a:endParaRPr lang="en-AU" sz="2000" dirty="0">
              <a:latin typeface="+mn-lt"/>
              <a:ea typeface="Calibri" panose="020F0502020204030204" pitchFamily="34" charset="0"/>
              <a:cs typeface="Calibri Light" panose="020F0302020204030204" pitchFamily="34" charset="0"/>
            </a:endParaRPr>
          </a:p>
          <a:p>
            <a:r>
              <a:rPr lang="en-AU" sz="2000" dirty="0">
                <a:latin typeface="+mn-lt"/>
                <a:ea typeface="Calibri" panose="020F0502020204030204" pitchFamily="34" charset="0"/>
                <a:cs typeface="Calibri Light" panose="020F0302020204030204" pitchFamily="34" charset="0"/>
              </a:rPr>
              <a:t>This handbook utilises the term </a:t>
            </a:r>
            <a:r>
              <a:rPr lang="en-AU" sz="2000" b="1" dirty="0">
                <a:latin typeface="+mn-lt"/>
                <a:ea typeface="Calibri" panose="020F0502020204030204" pitchFamily="34" charset="0"/>
                <a:cs typeface="Calibri Light" panose="020F0302020204030204" pitchFamily="34" charset="0"/>
              </a:rPr>
              <a:t>PVE</a:t>
            </a:r>
            <a:r>
              <a:rPr lang="en-AU" sz="2000" dirty="0">
                <a:latin typeface="+mn-lt"/>
                <a:ea typeface="Calibri" panose="020F0502020204030204" pitchFamily="34" charset="0"/>
                <a:cs typeface="Calibri Light" panose="020F0302020204030204" pitchFamily="34" charset="0"/>
              </a:rPr>
              <a:t> as it seeks to adopt a </a:t>
            </a:r>
            <a:r>
              <a:rPr lang="en-AU" sz="2000" b="1" dirty="0">
                <a:latin typeface="+mn-lt"/>
                <a:ea typeface="Calibri" panose="020F0502020204030204" pitchFamily="34" charset="0"/>
                <a:cs typeface="Calibri Light" panose="020F0302020204030204" pitchFamily="34" charset="0"/>
              </a:rPr>
              <a:t>preventive approach</a:t>
            </a:r>
            <a:r>
              <a:rPr lang="en-AU" sz="2000" dirty="0">
                <a:latin typeface="+mn-lt"/>
                <a:ea typeface="Calibri" panose="020F0502020204030204" pitchFamily="34" charset="0"/>
                <a:cs typeface="Calibri Light" panose="020F0302020204030204" pitchFamily="34" charset="0"/>
              </a:rPr>
              <a:t> to addressing not</a:t>
            </a:r>
            <a:br>
              <a:rPr lang="en-AU" sz="2000" dirty="0">
                <a:latin typeface="+mn-lt"/>
                <a:ea typeface="Calibri" panose="020F0502020204030204" pitchFamily="34" charset="0"/>
                <a:cs typeface="Calibri Light" panose="020F0302020204030204" pitchFamily="34" charset="0"/>
              </a:rPr>
            </a:br>
            <a:r>
              <a:rPr lang="en-AU" sz="2000" dirty="0">
                <a:latin typeface="+mn-lt"/>
                <a:ea typeface="Calibri" panose="020F0502020204030204" pitchFamily="34" charset="0"/>
                <a:cs typeface="Calibri Light" panose="020F0302020204030204" pitchFamily="34" charset="0"/>
              </a:rPr>
              <a:t>only the </a:t>
            </a:r>
            <a:r>
              <a:rPr lang="en-AU" sz="2000" b="1" dirty="0">
                <a:latin typeface="+mn-lt"/>
                <a:ea typeface="Calibri" panose="020F0502020204030204" pitchFamily="34" charset="0"/>
                <a:cs typeface="Calibri Light" panose="020F0302020204030204" pitchFamily="34" charset="0"/>
              </a:rPr>
              <a:t>acts of terrorist or extremist violence</a:t>
            </a:r>
            <a:r>
              <a:rPr lang="en-AU" sz="2000" dirty="0">
                <a:latin typeface="+mn-lt"/>
                <a:ea typeface="Calibri" panose="020F0502020204030204" pitchFamily="34" charset="0"/>
                <a:cs typeface="Calibri Light" panose="020F0302020204030204" pitchFamily="34" charset="0"/>
              </a:rPr>
              <a:t>, but the </a:t>
            </a:r>
            <a:r>
              <a:rPr lang="en-AU" sz="2000" b="1" dirty="0">
                <a:latin typeface="+mn-lt"/>
                <a:ea typeface="Calibri" panose="020F0502020204030204" pitchFamily="34" charset="0"/>
                <a:cs typeface="Calibri Light" panose="020F0302020204030204" pitchFamily="34" charset="0"/>
              </a:rPr>
              <a:t>enabling factors and environments that are conducive</a:t>
            </a:r>
            <a:r>
              <a:rPr lang="en-AU" sz="2000" dirty="0">
                <a:latin typeface="+mn-lt"/>
                <a:ea typeface="Calibri" panose="020F0502020204030204" pitchFamily="34" charset="0"/>
                <a:cs typeface="Calibri Light" panose="020F0302020204030204" pitchFamily="34" charset="0"/>
              </a:rPr>
              <a:t> to such violence. </a:t>
            </a:r>
          </a:p>
        </p:txBody>
      </p:sp>
    </p:spTree>
    <p:extLst>
      <p:ext uri="{BB962C8B-B14F-4D97-AF65-F5344CB8AC3E}">
        <p14:creationId xmlns:p14="http://schemas.microsoft.com/office/powerpoint/2010/main" val="1151087436"/>
      </p:ext>
    </p:extLst>
  </p:cSld>
  <p:clrMapOvr>
    <a:masterClrMapping/>
  </p:clrMapOvr>
</p:sld>
</file>

<file path=ppt/theme/theme1.xml><?xml version="1.0" encoding="utf-8"?>
<a:theme xmlns:a="http://schemas.openxmlformats.org/drawingml/2006/main" name="Office Theme">
  <a:themeElements>
    <a:clrScheme name="Custom 12">
      <a:dk1>
        <a:srgbClr val="000000"/>
      </a:dk1>
      <a:lt1>
        <a:sysClr val="window" lastClr="FFFFFF"/>
      </a:lt1>
      <a:dk2>
        <a:srgbClr val="004865"/>
      </a:dk2>
      <a:lt2>
        <a:srgbClr val="F2F2F2"/>
      </a:lt2>
      <a:accent1>
        <a:srgbClr val="43C9FF"/>
      </a:accent1>
      <a:accent2>
        <a:srgbClr val="45B6E9"/>
      </a:accent2>
      <a:accent3>
        <a:srgbClr val="009DDC"/>
      </a:accent3>
      <a:accent4>
        <a:srgbClr val="0379A9"/>
      </a:accent4>
      <a:accent5>
        <a:srgbClr val="005476"/>
      </a:accent5>
      <a:accent6>
        <a:srgbClr val="043043"/>
      </a:accent6>
      <a:hlink>
        <a:srgbClr val="009DDC"/>
      </a:hlink>
      <a:folHlink>
        <a:srgbClr val="009DD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4910</TotalTime>
  <Words>5244</Words>
  <Application>Microsoft Office PowerPoint</Application>
  <PresentationFormat>Widescreen</PresentationFormat>
  <Paragraphs>403</Paragraphs>
  <Slides>72</Slides>
  <Notes>9</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TRAINING: GENDER AND PREVENTING VIOLENT EXTREMISM IN ASIA</vt:lpstr>
      <vt:lpstr>PowerPoint Presentation</vt:lpstr>
      <vt:lpstr>PowerPoint Presentation</vt:lpstr>
      <vt:lpstr>WHY GENDER MATTERS  IN PREVENTING VIOLENT EXTREMISM</vt:lpstr>
      <vt:lpstr>Introduction</vt:lpstr>
      <vt:lpstr>Learning Outcomes</vt:lpstr>
      <vt:lpstr>What is meant by ‘violent extremism’?</vt:lpstr>
      <vt:lpstr>What is meant by ‘violent extremism’?</vt:lpstr>
      <vt:lpstr>What is meant by ‘violent extremism’?</vt:lpstr>
      <vt:lpstr>What is the ‘preventing violent extremism’ agenda?</vt:lpstr>
      <vt:lpstr>What is the ‘preventing violent extremism’ agenda?</vt:lpstr>
      <vt:lpstr>Why is gender so important to effective PVE?</vt:lpstr>
      <vt:lpstr>Why is gender so important to effective PVE?</vt:lpstr>
      <vt:lpstr>How does gender analysis contribute to effective PVE?</vt:lpstr>
      <vt:lpstr>How does gender analysis contribute to effective PVE?</vt:lpstr>
      <vt:lpstr>How does gender analysis contribute to effective PVE?</vt:lpstr>
      <vt:lpstr>Integrating Gender in PVE</vt:lpstr>
      <vt:lpstr>Integrating gender in PVE</vt:lpstr>
      <vt:lpstr>The WPS agenda</vt:lpstr>
      <vt:lpstr>The WPS agenda</vt:lpstr>
      <vt:lpstr>Intersectionality, gender and PVE</vt:lpstr>
      <vt:lpstr>PowerPoint Presentation</vt:lpstr>
      <vt:lpstr>PowerPoint Presentation</vt:lpstr>
      <vt:lpstr>Women’s human rights, non-discrimination &amp; PVE</vt:lpstr>
      <vt:lpstr>PowerPoint Presentation</vt:lpstr>
      <vt:lpstr>Key insights and takeaways</vt:lpstr>
      <vt:lpstr>GENDER, RADICALIZATION  AND VIOLENT EXTREMISM:  CAUSES AND EFFECTS</vt:lpstr>
      <vt:lpstr>Introduction</vt:lpstr>
      <vt:lpstr>Learning Outcomes</vt:lpstr>
      <vt:lpstr>How can we understand extremist behaviour?</vt:lpstr>
      <vt:lpstr>How can we understand extremist behaviour?</vt:lpstr>
      <vt:lpstr>How can we understand extremist behaviour?</vt:lpstr>
      <vt:lpstr>Key insights and takeaways</vt:lpstr>
      <vt:lpstr>PROTECTION – LEGAL FRAMEWORKS, HUMAN RIGHTS AND PREVENTING VIOLENT EXTREMISM</vt:lpstr>
      <vt:lpstr>Introduction</vt:lpstr>
      <vt:lpstr>Learning Outcomes</vt:lpstr>
      <vt:lpstr>What do we mean by protection?</vt:lpstr>
      <vt:lpstr>PowerPoint Presentation</vt:lpstr>
      <vt:lpstr>Gap between the ‘law in books’ and ‘law in action’</vt:lpstr>
      <vt:lpstr>PowerPoint Presentation</vt:lpstr>
      <vt:lpstr>What do we mean by protection?</vt:lpstr>
      <vt:lpstr>PowerPoint Presentation</vt:lpstr>
      <vt:lpstr>Violent extremism and women as active participants</vt:lpstr>
      <vt:lpstr>PowerPoint Presentation</vt:lpstr>
      <vt:lpstr>Key insights and takeaways</vt:lpstr>
      <vt:lpstr>PREVENTION –  WOMEN AS PEACEBUILDERS</vt:lpstr>
      <vt:lpstr>Introduction</vt:lpstr>
      <vt:lpstr>Learning Outcomes</vt:lpstr>
      <vt:lpstr>Gender and prevention</vt:lpstr>
      <vt:lpstr>PowerPoint Presentation</vt:lpstr>
      <vt:lpstr>Early-warning signs of violent extremism</vt:lpstr>
      <vt:lpstr>How can women prevent violent extremism? </vt:lpstr>
      <vt:lpstr>What measures can support women in PVE?</vt:lpstr>
      <vt:lpstr>Complexities and challenges to empowering women in PVE</vt:lpstr>
      <vt:lpstr>Complexities and challenges to empowering women in PVE</vt:lpstr>
      <vt:lpstr>Key insights and takeaways</vt:lpstr>
      <vt:lpstr>REINTEGRATION –  GENDERING PEACE</vt:lpstr>
      <vt:lpstr>Introduction</vt:lpstr>
      <vt:lpstr>Learning Outcomes</vt:lpstr>
      <vt:lpstr>Desisting and Disengaging</vt:lpstr>
      <vt:lpstr>Drivers of desistance/disengagement </vt:lpstr>
      <vt:lpstr>The ripple effect</vt:lpstr>
      <vt:lpstr>Restoring the peace </vt:lpstr>
      <vt:lpstr>What is rehabilitation? </vt:lpstr>
      <vt:lpstr>What is restorative justice?</vt:lpstr>
      <vt:lpstr>What is reintegration?</vt:lpstr>
      <vt:lpstr>Status degradation and stigmatisation</vt:lpstr>
      <vt:lpstr>Trauma</vt:lpstr>
      <vt:lpstr>PowerPoint Presentation</vt:lpstr>
      <vt:lpstr>What are the gender dimensions?</vt:lpstr>
      <vt:lpstr>Key insights and takeaways</vt:lpstr>
      <vt:lpstr>PowerPoint Presentation</vt:lpstr>
    </vt:vector>
  </TitlesOfParts>
  <Company>The University of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Fraser</dc:creator>
  <cp:lastModifiedBy>Lesli Davis</cp:lastModifiedBy>
  <cp:revision>338</cp:revision>
  <dcterms:created xsi:type="dcterms:W3CDTF">2018-06-12T03:03:18Z</dcterms:created>
  <dcterms:modified xsi:type="dcterms:W3CDTF">2020-09-02T05:39:47Z</dcterms:modified>
</cp:coreProperties>
</file>