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304" r:id="rId2"/>
    <p:sldId id="256" r:id="rId3"/>
    <p:sldId id="284" r:id="rId4"/>
    <p:sldId id="286" r:id="rId5"/>
    <p:sldId id="287" r:id="rId6"/>
    <p:sldId id="295" r:id="rId7"/>
    <p:sldId id="300" r:id="rId8"/>
    <p:sldId id="261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67576" autoAdjust="0"/>
  </p:normalViewPr>
  <p:slideViewPr>
    <p:cSldViewPr snapToGrid="0">
      <p:cViewPr varScale="1">
        <p:scale>
          <a:sx n="73" d="100"/>
          <a:sy n="73" d="100"/>
        </p:scale>
        <p:origin x="191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00E8D-5534-204B-AD4D-67F1286B8C2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AD42-0F77-7045-9054-7CA361D1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7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7AD42-0F77-7045-9054-7CA361D18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5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7AD42-0F77-7045-9054-7CA361D18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6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0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47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683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4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1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0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5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3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8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3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7446" y="365125"/>
            <a:ext cx="9766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7446" y="1825625"/>
            <a:ext cx="97663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80646-8C96-4318-85CE-42CE6367FA8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DB63C-EF18-45D0-A322-E9CB004D2C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9" y="50136"/>
            <a:ext cx="1263601" cy="6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6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B383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B383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B383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B383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B383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GKunn9CUAk&amp;t=18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breakthrough.or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5AF47-630C-D346-9993-46D70728A231}"/>
              </a:ext>
            </a:extLst>
          </p:cNvPr>
          <p:cNvSpPr txBox="1"/>
          <p:nvPr/>
        </p:nvSpPr>
        <p:spPr>
          <a:xfrm>
            <a:off x="2580968" y="870155"/>
            <a:ext cx="737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Legion of Stars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D772A-FC76-CE41-BA92-8CCC7144655D}"/>
              </a:ext>
            </a:extLst>
          </p:cNvPr>
          <p:cNvSpPr txBox="1"/>
          <p:nvPr/>
        </p:nvSpPr>
        <p:spPr>
          <a:xfrm>
            <a:off x="457200" y="2949678"/>
            <a:ext cx="1101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https://</a:t>
            </a:r>
            <a:r>
              <a:rPr lang="en-US" sz="4800" dirty="0" err="1"/>
              <a:t>www.youtube.com</a:t>
            </a:r>
            <a:r>
              <a:rPr lang="en-US" sz="4800" dirty="0"/>
              <a:t>/</a:t>
            </a:r>
            <a:r>
              <a:rPr lang="en-US" sz="4800" dirty="0" err="1"/>
              <a:t>watch?v</a:t>
            </a:r>
            <a:r>
              <a:rPr lang="en-US" sz="4800" dirty="0"/>
              <a:t>=</a:t>
            </a:r>
            <a:r>
              <a:rPr lang="en-US" sz="4800" dirty="0" err="1"/>
              <a:t>fsZrtQQtjVQ</a:t>
            </a:r>
            <a:endParaRPr lang="en-US" sz="4800" dirty="0"/>
          </a:p>
        </p:txBody>
      </p:sp>
      <p:pic>
        <p:nvPicPr>
          <p:cNvPr id="4" name="Legion of Stars" descr="Legion of Stars">
            <a:hlinkClick r:id="" action="ppaction://media"/>
            <a:extLst>
              <a:ext uri="{FF2B5EF4-FFF2-40B4-BE49-F238E27FC236}">
                <a16:creationId xmlns:a16="http://schemas.microsoft.com/office/drawing/2014/main" id="{B15B3EA4-74D6-E242-8AD7-D85993D69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0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1353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89" y="177080"/>
            <a:ext cx="1921645" cy="1026153"/>
          </a:xfrm>
          <a:prstGeom prst="rect">
            <a:avLst/>
          </a:prstGeom>
        </p:spPr>
      </p:pic>
      <p:pic>
        <p:nvPicPr>
          <p:cNvPr id="4" name="Picture 3" descr="BREA_PPT title slide layout.pdf">
            <a:extLst>
              <a:ext uri="{FF2B5EF4-FFF2-40B4-BE49-F238E27FC236}">
                <a16:creationId xmlns:a16="http://schemas.microsoft.com/office/drawing/2014/main" id="{DA7F1442-AB1E-6546-A561-47169B8138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57" b="-22866"/>
          <a:stretch/>
        </p:blipFill>
        <p:spPr bwMode="auto">
          <a:xfrm>
            <a:off x="4821936" y="0"/>
            <a:ext cx="7437120" cy="843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963" y="181294"/>
            <a:ext cx="10126233" cy="1325563"/>
          </a:xfrm>
        </p:spPr>
        <p:txBody>
          <a:bodyPr>
            <a:normAutofit/>
          </a:bodyPr>
          <a:lstStyle/>
          <a:p>
            <a:r>
              <a:rPr lang="en-US" sz="2800" dirty="0"/>
              <a:t>20 years of working to change the cultural norms that perpetuate violence and discrimination against women &amp; girls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068" y="1971963"/>
            <a:ext cx="3706435" cy="1839222"/>
          </a:xfr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582" y="1970078"/>
            <a:ext cx="3112416" cy="18234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0" t="9107" r="4197" b="3163"/>
          <a:stretch/>
        </p:blipFill>
        <p:spPr>
          <a:xfrm>
            <a:off x="4611947" y="1988673"/>
            <a:ext cx="3225022" cy="1794121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4329" y="3860368"/>
            <a:ext cx="32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Music videos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23826" y="3848223"/>
            <a:ext cx="32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School programmes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1557" y="3816815"/>
            <a:ext cx="349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Award winning media campaigns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46" y="4378426"/>
            <a:ext cx="3041422" cy="2038808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05906" y="6385808"/>
            <a:ext cx="32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Engagement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47" b="19614"/>
          <a:stretch/>
        </p:blipFill>
        <p:spPr>
          <a:xfrm>
            <a:off x="6032297" y="4361712"/>
            <a:ext cx="3885076" cy="2055521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337094" y="6438532"/>
            <a:ext cx="32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Youth leaders as catalysts</a:t>
            </a:r>
          </a:p>
        </p:txBody>
      </p:sp>
    </p:spTree>
    <p:extLst>
      <p:ext uri="{BB962C8B-B14F-4D97-AF65-F5344CB8AC3E}">
        <p14:creationId xmlns:p14="http://schemas.microsoft.com/office/powerpoint/2010/main" val="47427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00950" y="1652420"/>
            <a:ext cx="4955371" cy="22048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Haryana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Delhi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UP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Jharkhand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587" y="13108"/>
            <a:ext cx="6373767" cy="6858000"/>
            <a:chOff x="14587" y="13108"/>
            <a:chExt cx="6373767" cy="6858000"/>
          </a:xfrm>
        </p:grpSpPr>
        <p:pic>
          <p:nvPicPr>
            <p:cNvPr id="1026" name="Picture 2" descr="http://www.nationsonline.org/bilder/map_of_india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7" y="13108"/>
              <a:ext cx="6373767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rgbClr val="404040"/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2079026" y="1938943"/>
              <a:ext cx="2054892" cy="1272081"/>
              <a:chOff x="2079026" y="1938943"/>
              <a:chExt cx="2054892" cy="1272081"/>
            </a:xfrm>
          </p:grpSpPr>
          <p:pic>
            <p:nvPicPr>
              <p:cNvPr id="1029" name="Picture 5" descr="C:\Users\sreesankar.pt\AppData\Local\Microsoft\Windows\Temporary Internet Files\Content.Outlook\A75MNMBY\BT Logo (2)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1708" y="2974080"/>
                <a:ext cx="317751" cy="2369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:\Users\sreesankar.pt\AppData\Local\Microsoft\Windows\Temporary Internet Files\Content.Outlook\A75MNMBY\BT Logo (2)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7792" y="2481085"/>
                <a:ext cx="277950" cy="2072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5" descr="C:\Users\sreesankar.pt\AppData\Local\Microsoft\Windows\Temporary Internet Files\Content.Outlook\A75MNMBY\BT Logo (2).jpg">
                <a:extLst>
                  <a:ext uri="{FF2B5EF4-FFF2-40B4-BE49-F238E27FC236}">
                    <a16:creationId xmlns:a16="http://schemas.microsoft.com/office/drawing/2014/main" id="{C881CDCC-15DD-427C-B842-D7231F45EF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6167" y="2604792"/>
                <a:ext cx="317751" cy="2369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C:\Users\sreesankar.pt\AppData\Local\Microsoft\Windows\Temporary Internet Files\Content.Outlook\A75MNMBY\BT Logo (2).jpg">
                <a:extLst>
                  <a:ext uri="{FF2B5EF4-FFF2-40B4-BE49-F238E27FC236}">
                    <a16:creationId xmlns:a16="http://schemas.microsoft.com/office/drawing/2014/main" id="{1A510DF6-28D7-468B-AA2B-465E28501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2272" y="2123418"/>
                <a:ext cx="277950" cy="2072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C:\Users\sreesankar.pt\AppData\Local\Microsoft\Windows\Temporary Internet Files\Content.Outlook\A75MNMBY\BT Logo (2).jpg">
                <a:extLst>
                  <a:ext uri="{FF2B5EF4-FFF2-40B4-BE49-F238E27FC236}">
                    <a16:creationId xmlns:a16="http://schemas.microsoft.com/office/drawing/2014/main" id="{1A510DF6-28D7-468B-AA2B-465E28501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9026" y="1938943"/>
                <a:ext cx="277950" cy="2072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6665513" y="420083"/>
            <a:ext cx="4775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379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  <a:ea typeface="MS PGothic" panose="020B0600070205080204" pitchFamily="34" charset="-128"/>
              </a:rPr>
              <a:t>On-ground geographic reach</a:t>
            </a:r>
          </a:p>
        </p:txBody>
      </p:sp>
    </p:spTree>
    <p:extLst>
      <p:ext uri="{BB962C8B-B14F-4D97-AF65-F5344CB8AC3E}">
        <p14:creationId xmlns:p14="http://schemas.microsoft.com/office/powerpoint/2010/main" val="297026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">
            <a:extLst>
              <a:ext uri="{FF2B5EF4-FFF2-40B4-BE49-F238E27FC236}">
                <a16:creationId xmlns:a16="http://schemas.microsoft.com/office/drawing/2014/main" id="{22EBE9F3-9071-4EEC-9B86-499682CF0136}"/>
              </a:ext>
            </a:extLst>
          </p:cNvPr>
          <p:cNvSpPr>
            <a:spLocks/>
          </p:cNvSpPr>
          <p:nvPr/>
        </p:nvSpPr>
        <p:spPr bwMode="auto">
          <a:xfrm>
            <a:off x="1587446" y="361063"/>
            <a:ext cx="9486026" cy="50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379"/>
            <a:r>
              <a:rPr lang="en-US" altLang="en-US" sz="3200" dirty="0">
                <a:solidFill>
                  <a:schemeClr val="tx2">
                    <a:lumMod val="7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Adolescent Empowerment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70" y="2118583"/>
            <a:ext cx="4808414" cy="3228291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9A0AA9EF-F8AE-487B-A1B1-2D17C8147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796" y="1454404"/>
            <a:ext cx="6867791" cy="483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eaLnBrk="1" hangingPunct="1">
              <a:lnSpc>
                <a:spcPts val="3200"/>
              </a:lnSpc>
              <a:spcAft>
                <a:spcPts val="3200"/>
              </a:spcAft>
              <a:defRPr sz="2800">
                <a:latin typeface="Roboto Light" panose="02000000000000000000" pitchFamily="2" charset="0"/>
                <a:ea typeface="Open Sans"/>
                <a:cs typeface="Roboto Light" panose="02000000000000000000" pitchFamily="2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5750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Breakthrough reached out to over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604,000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adolescents across 5 states to shape their gender attitudes and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behaviours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in the past 4 years:</a:t>
            </a:r>
          </a:p>
          <a:p>
            <a:pPr marL="342900" indent="-342900" defTabSz="685846" eaLnBrk="0" hangingPunct="0">
              <a:lnSpc>
                <a:spcPct val="11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programme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comprises of:</a:t>
            </a:r>
          </a:p>
          <a:p>
            <a:pPr marL="693737" lvl="1" indent="-342900" defTabSz="685846" eaLnBrk="0" hangingPunct="0">
              <a:lnSpc>
                <a:spcPct val="110000"/>
              </a:lnSpc>
              <a:spcAft>
                <a:spcPts val="600"/>
              </a:spcAft>
              <a:buFont typeface="Courier New"/>
              <a:buChar char="o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A two –year school based  gender equity programme for 11-14 year old boys &amp; girls</a:t>
            </a:r>
          </a:p>
          <a:p>
            <a:pPr marL="693737" lvl="1" indent="-342900" defTabSz="685846" eaLnBrk="0" hangingPunct="0">
              <a:lnSpc>
                <a:spcPct val="110000"/>
              </a:lnSpc>
              <a:spcAft>
                <a:spcPts val="600"/>
              </a:spcAft>
              <a:buFont typeface="Courier New"/>
              <a:buChar char="o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Building of leadership &amp; life skills, career counseling, sexual and reproductive health trainings for 15-18 year olds</a:t>
            </a:r>
          </a:p>
          <a:p>
            <a:pPr marL="693737" lvl="1" indent="-342900" defTabSz="685846" eaLnBrk="0" hangingPunct="0">
              <a:lnSpc>
                <a:spcPct val="110000"/>
              </a:lnSpc>
              <a:spcAft>
                <a:spcPts val="600"/>
              </a:spcAft>
              <a:buFont typeface="Courier New"/>
              <a:buChar char="o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Community and parental engagement to build an eco-system that values girls</a:t>
            </a:r>
          </a:p>
          <a:p>
            <a:pPr marL="693737" lvl="1" indent="-342900" defTabSz="685846" eaLnBrk="0" hangingPunct="0">
              <a:lnSpc>
                <a:spcPct val="110000"/>
              </a:lnSpc>
              <a:spcAft>
                <a:spcPts val="600"/>
              </a:spcAft>
              <a:buFont typeface="Courier New"/>
              <a:buChar char="o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Use of mass media, popular culture and the arts to build community dialogues around ensuring a supportive environment for women &amp; girls</a:t>
            </a:r>
          </a:p>
        </p:txBody>
      </p:sp>
    </p:spTree>
    <p:extLst>
      <p:ext uri="{BB962C8B-B14F-4D97-AF65-F5344CB8AC3E}">
        <p14:creationId xmlns:p14="http://schemas.microsoft.com/office/powerpoint/2010/main" val="1744642802"/>
      </p:ext>
    </p:extLst>
  </p:cSld>
  <p:clrMapOvr>
    <a:masterClrMapping/>
  </p:clrMapOvr>
  <p:transition spd="slow" advClick="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EBE9F3-9071-4EEC-9B86-499682CF0136}"/>
              </a:ext>
            </a:extLst>
          </p:cNvPr>
          <p:cNvSpPr>
            <a:spLocks/>
          </p:cNvSpPr>
          <p:nvPr/>
        </p:nvSpPr>
        <p:spPr bwMode="auto">
          <a:xfrm>
            <a:off x="1587446" y="361063"/>
            <a:ext cx="9486026" cy="50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379"/>
            <a:r>
              <a:rPr lang="en-US" altLang="en-US" sz="3200" dirty="0">
                <a:solidFill>
                  <a:schemeClr val="tx2">
                    <a:lumMod val="7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Adolescent Empowerment – Programme Outcomes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838" y="1253346"/>
            <a:ext cx="7068311" cy="5442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Breakthrough’s programme aims to bring change across three critical spheres:</a:t>
            </a:r>
          </a:p>
          <a:p>
            <a:pPr marL="742950" lvl="1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Improved gender attitudes and behaviours of boys and girls</a:t>
            </a:r>
          </a:p>
          <a:p>
            <a:pPr marL="742950" lvl="1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Increase number of years of schooling for girls</a:t>
            </a:r>
          </a:p>
          <a:p>
            <a:pPr marL="742950" lvl="1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Consequently, Increase age at marriage for girls</a:t>
            </a:r>
          </a:p>
          <a:p>
            <a:pPr marL="285750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Our adolescent programme in two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</a:rPr>
              <a:t>randomised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 control trials has been proven to bring the following results:</a:t>
            </a:r>
          </a:p>
          <a:p>
            <a:pPr marL="800100" lvl="1" indent="-342900" defTabSz="685846" eaLnBrk="0" hangingPunct="0">
              <a:lnSpc>
                <a:spcPct val="11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Significantly improves the gender attitudes and behaviours of both boys and girls – J-Pal, 2016</a:t>
            </a:r>
          </a:p>
          <a:p>
            <a:pPr marL="742950" lvl="1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Increase the likelihood of girls belong enrolled in school by 89% ; CMS, 2019</a:t>
            </a:r>
          </a:p>
          <a:p>
            <a:pPr marL="742950" lvl="1" indent="-285750" defTabSz="685846" eaLnBrk="0" hangingPunct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Increased age at marriage for girls by 1.84 years, CMS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697" y="2339616"/>
            <a:ext cx="4280544" cy="3141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81211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18" y="1946927"/>
            <a:ext cx="6934631" cy="3891664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22EBE9F3-9071-4EEC-9B86-499682CF0136}"/>
              </a:ext>
            </a:extLst>
          </p:cNvPr>
          <p:cNvSpPr>
            <a:spLocks/>
          </p:cNvSpPr>
          <p:nvPr/>
        </p:nvSpPr>
        <p:spPr bwMode="auto">
          <a:xfrm>
            <a:off x="1620865" y="344351"/>
            <a:ext cx="9636416" cy="50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379"/>
            <a:r>
              <a:rPr lang="en-US" altLang="en-US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#</a:t>
            </a:r>
            <a:r>
              <a:rPr lang="en-US" altLang="en-US" sz="32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TeamChange</a:t>
            </a:r>
            <a:r>
              <a:rPr lang="en-US" altLang="en-US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 </a:t>
            </a:r>
            <a:r>
              <a:rPr lang="mr-IN" altLang="en-US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–</a:t>
            </a:r>
            <a:r>
              <a:rPr lang="en-US" altLang="en-US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MS PGothic" panose="020B0600070205080204" pitchFamily="34" charset="-128"/>
                <a:sym typeface="Bebas Neue"/>
              </a:rPr>
              <a:t> building youth social change actors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A0AA9EF-F8AE-487B-A1B1-2D17C8147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189" y="2607482"/>
            <a:ext cx="4461558" cy="210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eaLnBrk="1" hangingPunct="1">
              <a:lnSpc>
                <a:spcPts val="3200"/>
              </a:lnSpc>
              <a:spcAft>
                <a:spcPts val="3200"/>
              </a:spcAft>
              <a:defRPr sz="2800">
                <a:latin typeface="Roboto Light" panose="02000000000000000000" pitchFamily="2" charset="0"/>
                <a:ea typeface="Open Sans"/>
                <a:cs typeface="Roboto Light" panose="02000000000000000000" pitchFamily="2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defTabSz="685846" eaLnBrk="0" hangingPunct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en-US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#TeamChange </a:t>
            </a:r>
            <a:r>
              <a:rPr lang="en-US" altLang="en-US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is a community of people who are committed to changing how women and girls are treated in India. </a:t>
            </a:r>
          </a:p>
          <a:p>
            <a:pPr algn="ctr" defTabSz="685846" eaLnBrk="0" hangingPunct="0">
              <a:lnSpc>
                <a:spcPct val="110000"/>
              </a:lnSpc>
              <a:spcAft>
                <a:spcPts val="600"/>
              </a:spcAft>
              <a:defRPr/>
            </a:pPr>
            <a:endParaRPr lang="en-US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617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82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649" y="6116426"/>
            <a:ext cx="1157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www.inbreakthrough.org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89" y="177080"/>
            <a:ext cx="1921645" cy="10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FD15-3292-644E-9133-E00F99BA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जज करें हैं | Breakthrough India" descr="जज करें हैं | Breakthrough India">
            <a:hlinkClick r:id="" action="ppaction://media"/>
            <a:extLst>
              <a:ext uri="{FF2B5EF4-FFF2-40B4-BE49-F238E27FC236}">
                <a16:creationId xmlns:a16="http://schemas.microsoft.com/office/drawing/2014/main" id="{06B5F071-117D-524E-90AF-CAB34FD7DB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9880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10303</TotalTime>
  <Words>293</Words>
  <Application>Microsoft Office PowerPoint</Application>
  <PresentationFormat>Widescreen</PresentationFormat>
  <Paragraphs>35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Roboto Light</vt:lpstr>
      <vt:lpstr>Office Theme</vt:lpstr>
      <vt:lpstr>PowerPoint Presentation</vt:lpstr>
      <vt:lpstr>PowerPoint Presentation</vt:lpstr>
      <vt:lpstr>20 years of working to change the cultural norms that perpetuate violence and discrimination against women &amp; girls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Sashwata nova</dc:creator>
  <cp:keywords/>
  <dc:description/>
  <cp:lastModifiedBy>Elmer Dante</cp:lastModifiedBy>
  <cp:revision>162</cp:revision>
  <dcterms:created xsi:type="dcterms:W3CDTF">2018-11-12T10:13:14Z</dcterms:created>
  <dcterms:modified xsi:type="dcterms:W3CDTF">2021-08-12T05:30:15Z</dcterms:modified>
  <cp:category/>
</cp:coreProperties>
</file>